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58" r:id="rId8"/>
    <p:sldId id="318" r:id="rId9"/>
    <p:sldId id="307" r:id="rId10"/>
    <p:sldId id="310" r:id="rId11"/>
    <p:sldId id="311" r:id="rId12"/>
    <p:sldId id="326" r:id="rId13"/>
    <p:sldId id="294" r:id="rId14"/>
    <p:sldId id="308" r:id="rId15"/>
    <p:sldId id="309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22" d="100"/>
          <a:sy n="122" d="100"/>
        </p:scale>
        <p:origin x="9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1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9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1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4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1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rcot.com/committee/boar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March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0" y="777902"/>
            <a:ext cx="8886825" cy="54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42950"/>
            <a:ext cx="90201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733425"/>
            <a:ext cx="90297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714375"/>
            <a:ext cx="90297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742950"/>
            <a:ext cx="90487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803248"/>
            <a:ext cx="90106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" y="746691"/>
            <a:ext cx="8953725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2/29/2017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" y="742750"/>
            <a:ext cx="896987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69342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Targets</a:t>
            </a:r>
            <a:endParaRPr lang="en-US" sz="1800" dirty="0" smtClean="0"/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Project Reporting</a:t>
            </a:r>
            <a:endParaRPr lang="en-US" sz="1800" dirty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9-17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1534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838200"/>
            <a:ext cx="8705850" cy="53868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2017 </a:t>
            </a:r>
            <a:r>
              <a:rPr lang="en-US" sz="2000" dirty="0" smtClean="0"/>
              <a:t>March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3/7/2017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NPRR272 </a:t>
            </a:r>
            <a:r>
              <a:rPr lang="en-US" sz="1600" dirty="0"/>
              <a:t>– Definition and Participation of Quick Start Generation Resources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NPRR649</a:t>
            </a:r>
            <a:r>
              <a:rPr lang="en-US" sz="1600" dirty="0"/>
              <a:t> – Addressing Issues Surrounding High Dispatch Limit (HDL) Overrides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NPRR753 </a:t>
            </a:r>
            <a:r>
              <a:rPr lang="en-US" sz="1600" dirty="0"/>
              <a:t>– Allow AMS Data Submittal Process for TDSP-Read Non-Modeled </a:t>
            </a:r>
            <a:r>
              <a:rPr lang="en-US" sz="1600" dirty="0" smtClean="0"/>
              <a:t>Gens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NPRR764 </a:t>
            </a:r>
            <a:r>
              <a:rPr lang="en-US" sz="1600" dirty="0"/>
              <a:t>– </a:t>
            </a:r>
            <a:r>
              <a:rPr lang="en-US" sz="1500" dirty="0"/>
              <a:t>QSE Capacity Short </a:t>
            </a:r>
            <a:r>
              <a:rPr lang="en-US" sz="1500" dirty="0" err="1" smtClean="0"/>
              <a:t>Calcs</a:t>
            </a:r>
            <a:r>
              <a:rPr lang="en-US" sz="1500" dirty="0" smtClean="0"/>
              <a:t> </a:t>
            </a:r>
            <a:r>
              <a:rPr lang="en-US" sz="1500" dirty="0"/>
              <a:t>Based </a:t>
            </a:r>
            <a:r>
              <a:rPr lang="en-US" sz="1500" dirty="0" smtClean="0"/>
              <a:t>on 80</a:t>
            </a:r>
            <a:r>
              <a:rPr lang="en-US" sz="1500" dirty="0"/>
              <a:t>% Probability of </a:t>
            </a:r>
            <a:r>
              <a:rPr lang="en-US" sz="1500" dirty="0" err="1"/>
              <a:t>Exceedance</a:t>
            </a:r>
            <a:r>
              <a:rPr lang="en-US" sz="1500" dirty="0"/>
              <a:t> (P80)</a:t>
            </a:r>
            <a:endParaRPr lang="en-US" sz="15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NPRR785</a:t>
            </a:r>
            <a:r>
              <a:rPr lang="en-US" sz="1600" dirty="0"/>
              <a:t> – </a:t>
            </a:r>
            <a:r>
              <a:rPr lang="en-US" sz="1600" dirty="0" smtClean="0"/>
              <a:t>Sync </a:t>
            </a:r>
            <a:r>
              <a:rPr lang="en-US" sz="1600" dirty="0"/>
              <a:t>WGR and PVGR COPs with Short Term Wind and </a:t>
            </a:r>
            <a:r>
              <a:rPr lang="en-US" sz="1600" dirty="0" smtClean="0"/>
              <a:t>PV Forecasts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RMGRR134 </a:t>
            </a:r>
            <a:r>
              <a:rPr lang="en-US" sz="1600" dirty="0"/>
              <a:t>– Allow AMS Data Submittal Process for TDSP-Read Non-Modeled </a:t>
            </a:r>
            <a:r>
              <a:rPr lang="en-US" sz="1600" dirty="0" smtClean="0"/>
              <a:t>Gens</a:t>
            </a:r>
          </a:p>
          <a:p>
            <a:pPr lvl="1">
              <a:tabLst>
                <a:tab pos="7199313" algn="l"/>
              </a:tabLst>
            </a:pPr>
            <a:endParaRPr lang="en-US" sz="8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2017 March Release – Week of </a:t>
            </a:r>
            <a:r>
              <a:rPr lang="en-US" sz="2000" dirty="0" smtClean="0"/>
              <a:t>4/7/2017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RRGRR003 – Modifications to Improve Wind Forecasting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RRGRR006 – Clarification of Descriptions and Alignment with RARF Forms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RRGRR007 – Adding Solar Resource Registration Inputs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RRGRR009 – Adding Voltage Limit Sets, Relay </a:t>
            </a:r>
            <a:r>
              <a:rPr lang="en-US" sz="1600" dirty="0" err="1"/>
              <a:t>Loadability</a:t>
            </a:r>
            <a:r>
              <a:rPr lang="en-US" sz="1600" dirty="0"/>
              <a:t>, MLSE, and GMD </a:t>
            </a:r>
            <a:r>
              <a:rPr lang="en-US" sz="1600" dirty="0" smtClean="0"/>
              <a:t>Data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PGRR046 – Addition of </a:t>
            </a:r>
            <a:r>
              <a:rPr lang="en-US" sz="1600" dirty="0" err="1"/>
              <a:t>Geomagnetically</a:t>
            </a:r>
            <a:r>
              <a:rPr lang="en-US" sz="1600" dirty="0"/>
              <a:t> Induced Current (GIC) Model Building </a:t>
            </a:r>
            <a:r>
              <a:rPr lang="en-US" sz="1600" dirty="0" err="1" smtClean="0"/>
              <a:t>Reqs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endParaRPr lang="en-US" sz="8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Go-Live date in Q2 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  <a:endParaRPr lang="en-US" sz="2000" dirty="0"/>
          </a:p>
          <a:p>
            <a:pPr lvl="1">
              <a:tabLst>
                <a:tab pos="7199313" algn="l"/>
              </a:tabLst>
            </a:pPr>
            <a:r>
              <a:rPr lang="en-US" sz="1600" dirty="0"/>
              <a:t>NMMS Upgrade project</a:t>
            </a:r>
          </a:p>
          <a:p>
            <a:pPr>
              <a:tabLst>
                <a:tab pos="7199313" algn="l"/>
              </a:tabLst>
            </a:pPr>
            <a:endParaRPr lang="en-US" sz="20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60027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8/29 – 8/31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2017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88850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2466010"/>
                <a:gridCol w="1861347"/>
                <a:gridCol w="2209800"/>
                <a:gridCol w="2286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370292"/>
            <a:ext cx="2497136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Future</a:t>
            </a:r>
            <a:r>
              <a:rPr kumimoji="0" lang="en-US" sz="800" b="0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7013" algn="l"/>
                <a:tab pos="344488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</a:t>
            </a:r>
            <a:endParaRPr lang="en-US" sz="800" b="0" kern="0" dirty="0"/>
          </a:p>
          <a:p>
            <a:pPr marL="117475" lvl="1" indent="-117475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7013" algn="l"/>
                <a:tab pos="344488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   By summer 2018: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NPRR519, NPRR620,  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ct val="0"/>
              </a:spcAft>
              <a:tabLst>
                <a:tab pos="227013" algn="l"/>
                <a:tab pos="344488" algn="l"/>
              </a:tabLst>
              <a:defRPr/>
            </a:pPr>
            <a:r>
              <a:rPr lang="en-US" sz="800" b="0" kern="0" dirty="0"/>
              <a:t> </a:t>
            </a:r>
            <a:r>
              <a:rPr lang="en-US" sz="800" b="0" kern="0" dirty="0" smtClean="0"/>
              <a:t>             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NPRR683, NPRR741, NPRR743,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ct val="0"/>
              </a:spcAft>
              <a:tabLst>
                <a:tab pos="227013" algn="l"/>
                <a:tab pos="344488" algn="l"/>
              </a:tabLst>
              <a:defRPr/>
            </a:pPr>
            <a:r>
              <a:rPr lang="en-US" sz="800" b="0" kern="0" dirty="0"/>
              <a:t> </a:t>
            </a:r>
            <a:r>
              <a:rPr lang="en-US" sz="800" b="0" kern="0" dirty="0" smtClean="0"/>
              <a:t>             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NPRR755,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NPRR760, NPRR800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117475" lvl="1" indent="-117475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7013" algn="l"/>
                <a:tab pos="344488" algn="l"/>
              </a:tabLst>
              <a:defRPr/>
            </a:pPr>
            <a:r>
              <a:rPr lang="en-US" sz="800" b="0" kern="0" dirty="0"/>
              <a:t> </a:t>
            </a:r>
            <a:r>
              <a:rPr lang="en-US" sz="800" b="0" kern="0" dirty="0" smtClean="0"/>
              <a:t>   TBD: NPRR702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3082758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/2 – 10/3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036069" y="4056088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FF0000"/>
                </a:solidFill>
              </a:rPr>
              <a:t>Q2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607956" y="283865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4/7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085316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/15 – 7/16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/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2151914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/16 – 9/17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3810000"/>
            <a:ext cx="1439495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2/1</a:t>
            </a:r>
            <a:endParaRPr kumimoji="0" lang="en-US" sz="9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20311" y="3200845"/>
            <a:ext cx="395578" cy="25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6711" y="3150379"/>
            <a:ext cx="370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$20.5M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838200"/>
            <a:ext cx="902895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059264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</a:t>
            </a:r>
            <a:r>
              <a:rPr lang="en-US" sz="2000" dirty="0" smtClean="0"/>
              <a:t>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24691"/>
              </p:ext>
            </p:extLst>
          </p:nvPr>
        </p:nvGraphicFramePr>
        <p:xfrm>
          <a:off x="1447800" y="2099562"/>
          <a:ext cx="5334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167"/>
                <a:gridCol w="1629833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$0.25M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1.66M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0.45M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1.49M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47800" y="4901206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5452362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080240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519" y="275537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1/31/2017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49530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Project Reporting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24850" cy="47244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Project Priority List (PPL)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Location: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www.ercot.com/services/projects/index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Frequency</a:t>
            </a:r>
            <a:r>
              <a:rPr lang="en-US" sz="1600" dirty="0" smtClean="0"/>
              <a:t>: Monthly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Highlight: “Update Log” tab contains history of changes to key fields</a:t>
            </a:r>
          </a:p>
          <a:p>
            <a:pPr marL="457200" lvl="1" indent="0">
              <a:buNone/>
              <a:tabLst>
                <a:tab pos="7199313" algn="l"/>
              </a:tabLst>
            </a:pPr>
            <a:endParaRPr lang="en-US" sz="12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Project Stoplight Report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Location: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www.ercot.com/committee/board</a:t>
            </a:r>
            <a:endParaRPr lang="en-US" sz="1600" dirty="0"/>
          </a:p>
          <a:p>
            <a:pPr lvl="2">
              <a:tabLst>
                <a:tab pos="7199313" algn="l"/>
              </a:tabLst>
            </a:pPr>
            <a:r>
              <a:rPr lang="en-US" sz="1200" dirty="0"/>
              <a:t>Key Documents </a:t>
            </a:r>
            <a:r>
              <a:rPr lang="en-US" sz="1200" dirty="0" smtClean="0"/>
              <a:t>section - part of “ERCOT Monthly Operations Overview”</a:t>
            </a:r>
            <a:endParaRPr lang="en-US" sz="12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Frequency: Monthly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Highlight: </a:t>
            </a:r>
            <a:r>
              <a:rPr lang="en-US" sz="1600" dirty="0" smtClean="0"/>
              <a:t>Reports project performance against approved schedule and budget</a:t>
            </a:r>
            <a:endParaRPr lang="en-US" sz="1200" dirty="0" smtClean="0"/>
          </a:p>
          <a:p>
            <a:pPr lvl="1">
              <a:tabLst>
                <a:tab pos="7199313" algn="l"/>
              </a:tabLst>
            </a:pPr>
            <a:endParaRPr lang="en-US" sz="12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PRS Report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Location: Included in monthly PRS meeting materials</a:t>
            </a:r>
            <a:endParaRPr lang="en-US" sz="1600" dirty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Frequency: Monthly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Highlight: Release Matrix shows plans for Revision Request go-lives for the year</a:t>
            </a: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52691"/>
              </p:ext>
            </p:extLst>
          </p:nvPr>
        </p:nvGraphicFramePr>
        <p:xfrm>
          <a:off x="228600" y="1574800"/>
          <a:ext cx="8686799" cy="314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Voltage Set Point Communication</a:t>
                      </a:r>
                      <a:endParaRPr lang="en-US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This project can be added to the</a:t>
                      </a:r>
                      <a:r>
                        <a:rPr lang="en-US" sz="1200" baseline="0" dirty="0" smtClean="0"/>
                        <a:t> end of the project list and worked into the 2017 delivery plan.  If approved, work is expected to start in mid-2017 and run for one year.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NPRR809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GTC or GTL for New Generation Interconnection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Reporting system impacts and contract staffing.  Project can be added to the</a:t>
                      </a:r>
                      <a:r>
                        <a:rPr lang="en-US" sz="1200" baseline="0" dirty="0" smtClean="0"/>
                        <a:t> end of the project list and worked into the 2017 delivery plan.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NOGRR166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Removal of the Daily Grid Operations Summary Reports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Lates</a:t>
                      </a:r>
                      <a:r>
                        <a:rPr lang="en-US" sz="1200" baseline="0" dirty="0" smtClean="0"/>
                        <a:t>t approved language eliminates system </a:t>
                      </a:r>
                      <a:r>
                        <a:rPr lang="en-US" sz="1200" baseline="0" dirty="0" smtClean="0"/>
                        <a:t>impacts.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12728"/>
              </p:ext>
            </p:extLst>
          </p:nvPr>
        </p:nvGraphicFramePr>
        <p:xfrm>
          <a:off x="3820217" y="1258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2/29/2017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53481</TotalTime>
  <Words>743</Words>
  <Application>Microsoft Office PowerPoint</Application>
  <PresentationFormat>On-screen Show (4:3)</PresentationFormat>
  <Paragraphs>321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2017 Project Spending</vt:lpstr>
      <vt:lpstr>Revision Request Funding Placeholder Status</vt:lpstr>
      <vt:lpstr>Project Reporting</vt:lpstr>
      <vt:lpstr>Priority / Rank Options for Revision Requests with Impacts</vt:lpstr>
      <vt:lpstr>PowerPoint Presentation</vt:lpstr>
      <vt:lpstr>Project Portfolio Status – as of 2/29/2017</vt:lpstr>
      <vt:lpstr>Project Portfolio Status – as of 2/29/2017</vt:lpstr>
      <vt:lpstr>Project Portfolio Status – as of 2/29/2017</vt:lpstr>
      <vt:lpstr>Project Portfolio Status – as of 2/29/2017</vt:lpstr>
      <vt:lpstr>Project Portfolio Status – as of 2/29/2017</vt:lpstr>
      <vt:lpstr>Project Portfolio Status – as of 2/29/2017</vt:lpstr>
      <vt:lpstr>Project Portfolio Status – as of 2/29/2017</vt:lpstr>
      <vt:lpstr>Project Portfolio Status – as of 2/29/2017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479</cp:revision>
  <cp:lastPrinted>2016-11-02T20:37:31Z</cp:lastPrinted>
  <dcterms:created xsi:type="dcterms:W3CDTF">2016-01-21T15:20:31Z</dcterms:created>
  <dcterms:modified xsi:type="dcterms:W3CDTF">2017-03-08T19:55:05Z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