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41"/>
  </p:notesMasterIdLst>
  <p:handoutMasterIdLst>
    <p:handoutMasterId r:id="rId42"/>
  </p:handoutMasterIdLst>
  <p:sldIdLst>
    <p:sldId id="260" r:id="rId6"/>
    <p:sldId id="297" r:id="rId7"/>
    <p:sldId id="307" r:id="rId8"/>
    <p:sldId id="266" r:id="rId9"/>
    <p:sldId id="298" r:id="rId10"/>
    <p:sldId id="279" r:id="rId11"/>
    <p:sldId id="300" r:id="rId12"/>
    <p:sldId id="302" r:id="rId13"/>
    <p:sldId id="299" r:id="rId14"/>
    <p:sldId id="304" r:id="rId15"/>
    <p:sldId id="303" r:id="rId16"/>
    <p:sldId id="330" r:id="rId17"/>
    <p:sldId id="331" r:id="rId18"/>
    <p:sldId id="280" r:id="rId19"/>
    <p:sldId id="305" r:id="rId20"/>
    <p:sldId id="283" r:id="rId21"/>
    <p:sldId id="306" r:id="rId22"/>
    <p:sldId id="285" r:id="rId23"/>
    <p:sldId id="329" r:id="rId24"/>
    <p:sldId id="287" r:id="rId25"/>
    <p:sldId id="289" r:id="rId26"/>
    <p:sldId id="313" r:id="rId27"/>
    <p:sldId id="333" r:id="rId28"/>
    <p:sldId id="316" r:id="rId29"/>
    <p:sldId id="311" r:id="rId30"/>
    <p:sldId id="332" r:id="rId31"/>
    <p:sldId id="312" r:id="rId32"/>
    <p:sldId id="321" r:id="rId33"/>
    <p:sldId id="320" r:id="rId34"/>
    <p:sldId id="334" r:id="rId35"/>
    <p:sldId id="322" r:id="rId36"/>
    <p:sldId id="326" r:id="rId37"/>
    <p:sldId id="335" r:id="rId38"/>
    <p:sldId id="327" r:id="rId39"/>
    <p:sldId id="296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438" y="15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1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7" Type="http://schemas.openxmlformats.org/officeDocument/2006/relationships/image" Target="../media/image77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craish@ercot.com" TargetMode="External"/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2133600"/>
            <a:ext cx="518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Analysis of Load Reductions Associated with 4-CP Transmission Charges </a:t>
            </a:r>
            <a:r>
              <a:rPr lang="en-US" sz="2000" dirty="0" smtClean="0"/>
              <a:t>and Price Responsive Load/Retail DR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1600" dirty="0" smtClean="0"/>
              <a:t>Carl L Raish</a:t>
            </a:r>
            <a:endParaRPr lang="en-US" sz="1600" dirty="0"/>
          </a:p>
          <a:p>
            <a:pPr algn="ctr"/>
            <a:r>
              <a:rPr lang="en-US" sz="1600" dirty="0" smtClean="0"/>
              <a:t>Principal Load Profiling and Modeling</a:t>
            </a:r>
            <a:endParaRPr lang="en-US" sz="1600" dirty="0"/>
          </a:p>
          <a:p>
            <a:pPr algn="ctr"/>
            <a:endParaRPr lang="en-US" dirty="0"/>
          </a:p>
          <a:p>
            <a:pPr algn="ctr"/>
            <a:r>
              <a:rPr lang="en-US" sz="1600" dirty="0" smtClean="0"/>
              <a:t>Demand Side Working Group – </a:t>
            </a:r>
            <a:r>
              <a:rPr lang="en-US" sz="1600" dirty="0" smtClean="0"/>
              <a:t>March 24, 2017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681001"/>
            <a:ext cx="3869063" cy="24911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37" y="3681001"/>
            <a:ext cx="3869063" cy="24911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914400"/>
            <a:ext cx="3869063" cy="2491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37" y="914400"/>
            <a:ext cx="3869063" cy="249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NOIE </a:t>
            </a:r>
            <a:r>
              <a:rPr lang="en-US" altLang="en-US" dirty="0"/>
              <a:t>4 CP Days - </a:t>
            </a:r>
            <a:r>
              <a:rPr lang="en-US" altLang="en-US" dirty="0" smtClean="0"/>
              <a:t>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1078924" y="2496979"/>
            <a:ext cx="1194558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CP </a:t>
            </a:r>
            <a:r>
              <a:rPr lang="en-US" altLang="en-US" dirty="0" smtClean="0"/>
              <a:t>Reduce </a:t>
            </a:r>
            <a:r>
              <a:rPr lang="en-US" altLang="en-US" dirty="0"/>
              <a:t>= </a:t>
            </a:r>
            <a:r>
              <a:rPr lang="en-US" altLang="en-US" dirty="0" smtClean="0"/>
              <a:t>440</a:t>
            </a:r>
            <a:endParaRPr lang="en-US" altLang="en-US" dirty="0"/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1074737" y="5163979"/>
            <a:ext cx="1194558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CP </a:t>
            </a:r>
            <a:r>
              <a:rPr lang="en-US" altLang="en-US" dirty="0" smtClean="0"/>
              <a:t>Reduce </a:t>
            </a:r>
            <a:r>
              <a:rPr lang="en-US" altLang="en-US" dirty="0"/>
              <a:t>= </a:t>
            </a:r>
            <a:r>
              <a:rPr lang="en-US" altLang="en-US" dirty="0" smtClean="0"/>
              <a:t>786</a:t>
            </a:r>
            <a:endParaRPr lang="en-US" altLang="en-US" dirty="0"/>
          </a:p>
        </p:txBody>
      </p: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5372657" y="2409111"/>
            <a:ext cx="1194558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CP </a:t>
            </a:r>
            <a:r>
              <a:rPr lang="en-US" altLang="en-US" dirty="0" smtClean="0"/>
              <a:t>Reduce </a:t>
            </a:r>
            <a:r>
              <a:rPr lang="en-US" altLang="en-US" dirty="0"/>
              <a:t>= </a:t>
            </a:r>
            <a:r>
              <a:rPr lang="en-US" altLang="en-US" dirty="0" smtClean="0"/>
              <a:t>650</a:t>
            </a:r>
            <a:endParaRPr lang="en-US" altLang="en-US" dirty="0"/>
          </a:p>
        </p:txBody>
      </p: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5372657" y="5240179"/>
            <a:ext cx="1194558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CP </a:t>
            </a:r>
            <a:r>
              <a:rPr lang="en-US" altLang="en-US" dirty="0" smtClean="0"/>
              <a:t>Reduce </a:t>
            </a:r>
            <a:r>
              <a:rPr lang="en-US" altLang="en-US" dirty="0"/>
              <a:t>= </a:t>
            </a:r>
            <a:r>
              <a:rPr lang="en-US" altLang="en-US" dirty="0" smtClean="0"/>
              <a:t>572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6792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Competitive + NOIE </a:t>
            </a:r>
            <a:r>
              <a:rPr lang="en-US" altLang="en-US" dirty="0"/>
              <a:t>4 CP Days - </a:t>
            </a:r>
            <a:r>
              <a:rPr lang="en-US" altLang="en-US" dirty="0" smtClean="0"/>
              <a:t>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877" y="3676098"/>
            <a:ext cx="3871123" cy="24961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77" y="3657600"/>
            <a:ext cx="3871123" cy="24961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461" y="914400"/>
            <a:ext cx="3885539" cy="24961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61" y="914400"/>
            <a:ext cx="3885539" cy="2496102"/>
          </a:xfrm>
          <a:prstGeom prst="rect">
            <a:avLst/>
          </a:prstGeom>
        </p:spPr>
      </p:pic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1078924" y="2406618"/>
            <a:ext cx="1194558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CP </a:t>
            </a:r>
            <a:r>
              <a:rPr lang="en-US" altLang="en-US" dirty="0" smtClean="0"/>
              <a:t>Reduce </a:t>
            </a:r>
            <a:r>
              <a:rPr lang="en-US" altLang="en-US" dirty="0"/>
              <a:t>= </a:t>
            </a:r>
            <a:r>
              <a:rPr lang="en-US" altLang="en-US" dirty="0" smtClean="0"/>
              <a:t>869</a:t>
            </a:r>
            <a:endParaRPr lang="en-US" altLang="en-US" dirty="0"/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1074737" y="5087779"/>
            <a:ext cx="1300356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CP </a:t>
            </a:r>
            <a:r>
              <a:rPr lang="en-US" altLang="en-US" dirty="0" smtClean="0"/>
              <a:t>Reduce </a:t>
            </a:r>
            <a:r>
              <a:rPr lang="en-US" altLang="en-US" dirty="0"/>
              <a:t>= </a:t>
            </a:r>
            <a:r>
              <a:rPr lang="en-US" altLang="en-US" dirty="0" smtClean="0"/>
              <a:t>1,403</a:t>
            </a:r>
            <a:endParaRPr lang="en-US" altLang="en-US" dirty="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72657" y="2409111"/>
            <a:ext cx="1300356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CP </a:t>
            </a:r>
            <a:r>
              <a:rPr lang="en-US" altLang="en-US" dirty="0" smtClean="0"/>
              <a:t>Reduce </a:t>
            </a:r>
            <a:r>
              <a:rPr lang="en-US" altLang="en-US" dirty="0"/>
              <a:t>= </a:t>
            </a:r>
            <a:r>
              <a:rPr lang="en-US" altLang="en-US" dirty="0" smtClean="0"/>
              <a:t>1,210</a:t>
            </a:r>
            <a:endParaRPr lang="en-US" altLang="en-US" dirty="0"/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5372657" y="5087779"/>
            <a:ext cx="1300356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CP </a:t>
            </a:r>
            <a:r>
              <a:rPr lang="en-US" altLang="en-US" dirty="0" smtClean="0"/>
              <a:t>Reduce </a:t>
            </a:r>
            <a:r>
              <a:rPr lang="en-US" altLang="en-US" dirty="0"/>
              <a:t>= </a:t>
            </a:r>
            <a:r>
              <a:rPr lang="en-US" altLang="en-US" dirty="0" smtClean="0"/>
              <a:t>1,154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873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Hour-ending 17:00 MW Reductions on 4 CP Days - </a:t>
            </a:r>
            <a:r>
              <a:rPr lang="en-US" altLang="en-US" sz="2400" dirty="0" smtClean="0"/>
              <a:t>2015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286000" y="965200"/>
            <a:ext cx="464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smtClean="0"/>
              <a:t>Competitive -- All </a:t>
            </a:r>
            <a:r>
              <a:rPr lang="en-US" altLang="en-US" sz="1800" b="0" dirty="0"/>
              <a:t>Responding 4-CP ESIIDS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14326" y="5511225"/>
            <a:ext cx="85248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b="0" dirty="0"/>
              <a:t>Peak reduction </a:t>
            </a:r>
            <a:r>
              <a:rPr lang="en-US" altLang="en-US" sz="1600" b="0" dirty="0" smtClean="0"/>
              <a:t>exceeds day-use response and accounts </a:t>
            </a:r>
            <a:r>
              <a:rPr lang="en-US" altLang="en-US" sz="1600" b="0" dirty="0"/>
              <a:t>for </a:t>
            </a:r>
            <a:r>
              <a:rPr lang="en-US" altLang="en-US" sz="1600" b="0" dirty="0" smtClean="0"/>
              <a:t>74% </a:t>
            </a:r>
            <a:r>
              <a:rPr lang="en-US" altLang="en-US" sz="1600" b="0" dirty="0"/>
              <a:t>of the total response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b="0" dirty="0" smtClean="0"/>
              <a:t>Most </a:t>
            </a:r>
            <a:r>
              <a:rPr lang="en-US" altLang="en-US" sz="1600" b="0" dirty="0"/>
              <a:t>of the MW response </a:t>
            </a:r>
            <a:r>
              <a:rPr lang="en-US" altLang="en-US" sz="1600" b="0" dirty="0" smtClean="0"/>
              <a:t>came </a:t>
            </a:r>
            <a:r>
              <a:rPr lang="en-US" altLang="en-US" sz="1600" b="0" dirty="0"/>
              <a:t>from Low LF ESIIDs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54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Hour-ending 17:00 MW Reductions on 4 CP Days - </a:t>
            </a:r>
            <a:r>
              <a:rPr lang="en-US" altLang="en-US" sz="2400" dirty="0" smtClean="0"/>
              <a:t>2016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286000" y="965200"/>
            <a:ext cx="464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smtClean="0"/>
              <a:t>Competitive -- Reductions </a:t>
            </a:r>
            <a:r>
              <a:rPr lang="en-US" altLang="en-US" sz="1800" b="0" dirty="0"/>
              <a:t>by Voltage Group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85800" y="5681246"/>
            <a:ext cx="7848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b="0" dirty="0"/>
              <a:t>Most of the </a:t>
            </a:r>
            <a:r>
              <a:rPr lang="en-US" altLang="en-US" sz="1600" b="0" dirty="0" smtClean="0"/>
              <a:t>MW response </a:t>
            </a:r>
            <a:r>
              <a:rPr lang="en-US" altLang="en-US" sz="1600" b="0" dirty="0"/>
              <a:t>comes from Transmission and Distribution NWS ESIIDs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0794"/>
            <a:ext cx="8229600" cy="363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60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Competitive </a:t>
            </a:r>
            <a:r>
              <a:rPr lang="en-US" altLang="en-US" dirty="0"/>
              <a:t>15-Minute Response   2009 - </a:t>
            </a:r>
            <a:r>
              <a:rPr lang="en-US" altLang="en-US" dirty="0" smtClean="0"/>
              <a:t>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914401"/>
            <a:ext cx="640079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2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NOIE </a:t>
            </a:r>
            <a:r>
              <a:rPr lang="en-US" altLang="en-US" dirty="0"/>
              <a:t>15-Minute Response   2009 - </a:t>
            </a:r>
            <a:r>
              <a:rPr lang="en-US" altLang="en-US" dirty="0" smtClean="0"/>
              <a:t>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14400"/>
            <a:ext cx="6400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9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87" y="838200"/>
            <a:ext cx="3927626" cy="5201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/>
              <a:t>Competitive Hour </a:t>
            </a:r>
            <a:r>
              <a:rPr lang="en-US" altLang="en-US" sz="2400" dirty="0"/>
              <a:t>Ending 17:00 </a:t>
            </a:r>
            <a:r>
              <a:rPr lang="en-US" altLang="en-US" sz="2400" dirty="0" smtClean="0"/>
              <a:t>Response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99" y="3478213"/>
            <a:ext cx="3962401" cy="25615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799" y="838200"/>
            <a:ext cx="3962401" cy="255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8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/>
              <a:t>NOIE Hour </a:t>
            </a:r>
            <a:r>
              <a:rPr lang="en-US" altLang="en-US" sz="2400" dirty="0"/>
              <a:t>Ending 17:00 </a:t>
            </a:r>
            <a:r>
              <a:rPr lang="en-US" altLang="en-US" sz="2400" dirty="0" smtClean="0"/>
              <a:t>Response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87" y="838200"/>
            <a:ext cx="3927626" cy="5201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857250"/>
            <a:ext cx="3962401" cy="2458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1" y="3581400"/>
            <a:ext cx="3962399" cy="24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Number of ESIIDs with 4 CP Responses – </a:t>
            </a:r>
            <a:r>
              <a:rPr lang="en-US" altLang="en-US" dirty="0" smtClean="0"/>
              <a:t>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990600" y="5410200"/>
            <a:ext cx="73818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 b="0" dirty="0"/>
              <a:t>Across the 4 months </a:t>
            </a:r>
            <a:r>
              <a:rPr lang="en-US" altLang="en-US" sz="1400" b="0" dirty="0" smtClean="0"/>
              <a:t>~1,600 </a:t>
            </a:r>
            <a:r>
              <a:rPr lang="en-US" altLang="en-US" sz="1400" b="0" dirty="0"/>
              <a:t>(</a:t>
            </a:r>
            <a:r>
              <a:rPr lang="en-US" altLang="en-US" sz="1400" b="0" dirty="0" smtClean="0"/>
              <a:t>15%) </a:t>
            </a:r>
            <a:r>
              <a:rPr lang="en-US" altLang="en-US" sz="1400" b="0" dirty="0"/>
              <a:t>of the ESIIDs subject to 4CP charges responded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b="0" dirty="0"/>
              <a:t>Response rates: High LF </a:t>
            </a:r>
            <a:r>
              <a:rPr lang="en-US" altLang="en-US" sz="1400" b="0" dirty="0" smtClean="0"/>
              <a:t>7%, </a:t>
            </a:r>
            <a:r>
              <a:rPr lang="en-US" altLang="en-US" sz="1400" b="0" dirty="0"/>
              <a:t>Medium LF </a:t>
            </a:r>
            <a:r>
              <a:rPr lang="en-US" altLang="en-US" sz="1400" b="0" dirty="0" smtClean="0"/>
              <a:t>8%, </a:t>
            </a:r>
            <a:r>
              <a:rPr lang="en-US" altLang="en-US" sz="1400" b="0" dirty="0"/>
              <a:t>Low LF </a:t>
            </a:r>
            <a:r>
              <a:rPr lang="en-US" altLang="en-US" sz="1400" b="0" dirty="0" smtClean="0"/>
              <a:t>30%</a:t>
            </a:r>
            <a:endParaRPr lang="en-US" altLang="en-US" sz="1400" b="0" dirty="0"/>
          </a:p>
          <a:p>
            <a:pPr eaLnBrk="1" hangingPunct="1">
              <a:spcBef>
                <a:spcPct val="0"/>
              </a:spcBef>
            </a:pPr>
            <a:r>
              <a:rPr lang="en-US" altLang="en-US" sz="1400" b="0" dirty="0"/>
              <a:t>Low LF accounts for </a:t>
            </a:r>
            <a:r>
              <a:rPr lang="en-US" altLang="en-US" sz="1400" b="0" dirty="0" smtClean="0"/>
              <a:t>64% </a:t>
            </a:r>
            <a:r>
              <a:rPr lang="en-US" altLang="en-US" sz="1400" b="0" dirty="0"/>
              <a:t>of all responders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58241"/>
            <a:ext cx="8229600" cy="429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99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Number of ESIIDs with 4 CP Responses – </a:t>
            </a:r>
            <a:r>
              <a:rPr lang="en-US" altLang="en-US" dirty="0" smtClean="0"/>
              <a:t>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990600" y="5410200"/>
            <a:ext cx="73818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 b="0" dirty="0"/>
              <a:t>Across the 4 months </a:t>
            </a:r>
            <a:r>
              <a:rPr lang="en-US" altLang="en-US" sz="1400" b="0" dirty="0" smtClean="0"/>
              <a:t>~1,600 </a:t>
            </a:r>
            <a:r>
              <a:rPr lang="en-US" altLang="en-US" sz="1400" b="0" dirty="0"/>
              <a:t>(</a:t>
            </a:r>
            <a:r>
              <a:rPr lang="en-US" altLang="en-US" sz="1400" b="0" dirty="0" smtClean="0"/>
              <a:t>15%) </a:t>
            </a:r>
            <a:r>
              <a:rPr lang="en-US" altLang="en-US" sz="1400" b="0" dirty="0"/>
              <a:t>of the ESIIDs subject to 4CP charges responded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b="0" dirty="0"/>
              <a:t>Response rates: High LF </a:t>
            </a:r>
            <a:r>
              <a:rPr lang="en-US" altLang="en-US" sz="1400" b="0" dirty="0" smtClean="0"/>
              <a:t>6%, </a:t>
            </a:r>
            <a:r>
              <a:rPr lang="en-US" altLang="en-US" sz="1400" b="0" dirty="0"/>
              <a:t>Medium LF </a:t>
            </a:r>
            <a:r>
              <a:rPr lang="en-US" altLang="en-US" sz="1400" b="0" dirty="0" smtClean="0"/>
              <a:t>8%, </a:t>
            </a:r>
            <a:r>
              <a:rPr lang="en-US" altLang="en-US" sz="1400" b="0" dirty="0"/>
              <a:t>Low LF </a:t>
            </a:r>
            <a:r>
              <a:rPr lang="en-US" altLang="en-US" sz="1400" b="0" dirty="0" smtClean="0"/>
              <a:t>29%</a:t>
            </a:r>
            <a:endParaRPr lang="en-US" altLang="en-US" sz="1400" b="0" dirty="0"/>
          </a:p>
          <a:p>
            <a:pPr eaLnBrk="1" hangingPunct="1">
              <a:spcBef>
                <a:spcPct val="0"/>
              </a:spcBef>
            </a:pPr>
            <a:r>
              <a:rPr lang="en-US" altLang="en-US" sz="1400" b="0" dirty="0"/>
              <a:t>Low LF accounts for </a:t>
            </a:r>
            <a:r>
              <a:rPr lang="en-US" altLang="en-US" sz="1400" b="0" dirty="0" smtClean="0"/>
              <a:t>64% </a:t>
            </a:r>
            <a:r>
              <a:rPr lang="en-US" altLang="en-US" sz="1400" b="0" dirty="0"/>
              <a:t>of all responders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58242"/>
            <a:ext cx="8229600" cy="429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8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altLang="en-US" sz="2400" dirty="0"/>
              <a:t>4CP </a:t>
            </a:r>
            <a:r>
              <a:rPr lang="en-US" altLang="en-US" sz="2400" dirty="0" smtClean="0"/>
              <a:t>Analysis</a:t>
            </a:r>
          </a:p>
          <a:p>
            <a:pPr lvl="2">
              <a:defRPr/>
            </a:pPr>
            <a:r>
              <a:rPr lang="en-US" altLang="en-US" sz="1800" dirty="0" smtClean="0"/>
              <a:t>Competitive and NOIE Areas</a:t>
            </a:r>
          </a:p>
          <a:p>
            <a:pPr lvl="2">
              <a:defRPr/>
            </a:pPr>
            <a:r>
              <a:rPr lang="en-US" altLang="en-US" sz="1800" dirty="0" smtClean="0"/>
              <a:t>2015 update and 2016 results</a:t>
            </a:r>
          </a:p>
          <a:p>
            <a:pPr lvl="1">
              <a:defRPr/>
            </a:pPr>
            <a:r>
              <a:rPr lang="en-US" altLang="en-US" sz="2400" dirty="0" smtClean="0"/>
              <a:t>Price Response and Retail DR</a:t>
            </a:r>
          </a:p>
          <a:p>
            <a:pPr lvl="2">
              <a:defRPr/>
            </a:pPr>
            <a:r>
              <a:rPr lang="en-US" altLang="en-US" sz="1800" dirty="0" smtClean="0"/>
              <a:t>Block and Index Pricing (BI)</a:t>
            </a:r>
          </a:p>
          <a:p>
            <a:pPr lvl="2">
              <a:defRPr/>
            </a:pPr>
            <a:r>
              <a:rPr lang="en-US" altLang="en-US" sz="1800" dirty="0" smtClean="0"/>
              <a:t>Other Load Control (OLC)</a:t>
            </a:r>
          </a:p>
          <a:p>
            <a:pPr lvl="2">
              <a:defRPr/>
            </a:pPr>
            <a:r>
              <a:rPr lang="en-US" altLang="en-US" sz="1800" dirty="0" smtClean="0"/>
              <a:t>Other Voluntary DR (OTH)</a:t>
            </a:r>
          </a:p>
          <a:p>
            <a:pPr lvl="2">
              <a:defRPr/>
            </a:pPr>
            <a:r>
              <a:rPr lang="en-US" altLang="en-US" sz="1800" dirty="0" smtClean="0"/>
              <a:t>Peak Rebate (PR)</a:t>
            </a:r>
          </a:p>
          <a:p>
            <a:pPr lvl="2">
              <a:defRPr/>
            </a:pPr>
            <a:r>
              <a:rPr lang="en-US" altLang="en-US" sz="1800" dirty="0" smtClean="0"/>
              <a:t>Real Time Pricing (RTP)</a:t>
            </a:r>
          </a:p>
          <a:p>
            <a:pPr lvl="2">
              <a:defRPr/>
            </a:pPr>
            <a:r>
              <a:rPr lang="en-US" altLang="en-US" sz="1800" dirty="0" smtClean="0"/>
              <a:t>Time-of-Use Pricing (TOU)</a:t>
            </a:r>
          </a:p>
          <a:p>
            <a:pPr lvl="3">
              <a:defRPr/>
            </a:pPr>
            <a:r>
              <a:rPr lang="en-US" altLang="en-US" dirty="0" smtClean="0"/>
              <a:t>Analysis not available</a:t>
            </a:r>
          </a:p>
          <a:p>
            <a:pPr lvl="1">
              <a:defRPr/>
            </a:pPr>
            <a:r>
              <a:rPr lang="en-US" altLang="en-US" sz="2400" dirty="0" smtClean="0"/>
              <a:t>Still to come – updated analysis of the interaction of 4CP and price response</a:t>
            </a:r>
          </a:p>
          <a:p>
            <a:pPr lvl="2"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5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Hour-ending 17:00 MW Reductions on 4 CP Days - </a:t>
            </a:r>
            <a:r>
              <a:rPr lang="en-US" altLang="en-US" sz="2400" dirty="0" smtClean="0"/>
              <a:t>2016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524000" y="762000"/>
            <a:ext cx="609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/>
              <a:t>Reductions as a Percent of Total Load Factor Group Load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295400" y="5648325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b="0" dirty="0"/>
              <a:t>Across all participants, ESIIDs reduce about 5% of their </a:t>
            </a:r>
            <a:r>
              <a:rPr lang="en-US" altLang="en-US" sz="1600" b="0" dirty="0" smtClean="0"/>
              <a:t>total load</a:t>
            </a:r>
            <a:endParaRPr lang="en-US" altLang="en-US" sz="1600" b="0" dirty="0"/>
          </a:p>
          <a:p>
            <a:pPr eaLnBrk="1" hangingPunct="1">
              <a:spcBef>
                <a:spcPct val="0"/>
              </a:spcBef>
            </a:pPr>
            <a:r>
              <a:rPr lang="en-US" altLang="en-US" sz="1600" b="0" dirty="0"/>
              <a:t>Low LF ESIIDs reduce the </a:t>
            </a:r>
            <a:r>
              <a:rPr lang="en-US" altLang="en-US" sz="1600" b="0" dirty="0" smtClean="0"/>
              <a:t>highest percent of their total load (~</a:t>
            </a:r>
            <a:r>
              <a:rPr lang="en-US" altLang="en-US" sz="1600" b="0" dirty="0"/>
              <a:t>17%)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600200"/>
            <a:ext cx="8229599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81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Hour-ending 17:00 Reductions on 4 CP Days - </a:t>
            </a:r>
            <a:r>
              <a:rPr lang="en-US" altLang="en-US" sz="2400" dirty="0" smtClean="0"/>
              <a:t>2016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066800" y="762000"/>
            <a:ext cx="708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/>
              <a:t>Percentage of Load Reduction by Load Factor and Voltage Group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914400" y="5833646"/>
            <a:ext cx="7315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b="0" dirty="0"/>
              <a:t>Low LF and Transmission ESIIDs provide </a:t>
            </a:r>
            <a:r>
              <a:rPr lang="en-US" altLang="en-US" sz="1600" b="0" dirty="0" smtClean="0"/>
              <a:t>about </a:t>
            </a:r>
            <a:r>
              <a:rPr lang="en-US" altLang="en-US" sz="1600" b="0" dirty="0"/>
              <a:t>half of the total reduction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974" y="1280318"/>
            <a:ext cx="5913826" cy="451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21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32" y="2209800"/>
            <a:ext cx="3997326" cy="296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2014 Block &amp; Index </a:t>
            </a:r>
            <a:r>
              <a:rPr lang="en-US" altLang="en-US" dirty="0" smtClean="0"/>
              <a:t>Analysis</a:t>
            </a:r>
          </a:p>
        </p:txBody>
      </p:sp>
      <p:sp>
        <p:nvSpPr>
          <p:cNvPr id="21512" name="TextBox 1"/>
          <p:cNvSpPr txBox="1">
            <a:spLocks noChangeArrowheads="1"/>
          </p:cNvSpPr>
          <p:nvPr/>
        </p:nvSpPr>
        <p:spPr bwMode="auto">
          <a:xfrm>
            <a:off x="2743200" y="2362200"/>
            <a:ext cx="1308934" cy="41549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Jan 6, 2014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507.9 MW Reduce</a:t>
            </a:r>
            <a:endParaRPr lang="en-US" altLang="en-US" sz="1050" b="0" dirty="0"/>
          </a:p>
        </p:txBody>
      </p:sp>
      <p:sp>
        <p:nvSpPr>
          <p:cNvPr id="21515" name="TextBox 2"/>
          <p:cNvSpPr txBox="1">
            <a:spLocks noChangeArrowheads="1"/>
          </p:cNvSpPr>
          <p:nvPr/>
        </p:nvSpPr>
        <p:spPr bwMode="auto">
          <a:xfrm>
            <a:off x="152400" y="838200"/>
            <a:ext cx="449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b="0" dirty="0" smtClean="0"/>
              <a:t>16 </a:t>
            </a:r>
            <a:r>
              <a:rPr lang="en-US" altLang="en-US" sz="1600" b="0" dirty="0"/>
              <a:t>Reps </a:t>
            </a:r>
            <a:r>
              <a:rPr lang="en-US" altLang="en-US" sz="1600" b="0" dirty="0" smtClean="0"/>
              <a:t>6,800</a:t>
            </a:r>
            <a:r>
              <a:rPr lang="en-US" altLang="en-US" sz="1600" b="0" dirty="0" smtClean="0"/>
              <a:t> </a:t>
            </a:r>
            <a:r>
              <a:rPr lang="en-US" altLang="en-US" sz="1600" b="0" dirty="0"/>
              <a:t>Bus </a:t>
            </a:r>
            <a:r>
              <a:rPr lang="en-US" altLang="en-US" sz="1600" b="0" dirty="0" smtClean="0"/>
              <a:t>customers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b="0" dirty="0" smtClean="0"/>
              <a:t>2 Weekday high-price events were analyzed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b="0" dirty="0" smtClean="0"/>
              <a:t>Jan 6 was an EEA day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20433"/>
            <a:ext cx="4076699" cy="296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7086600" y="3277026"/>
            <a:ext cx="1308934" cy="41549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Mar 3, 2014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229.3 MW Reduce</a:t>
            </a:r>
            <a:endParaRPr lang="en-US" altLang="en-US" sz="1050" b="0" dirty="0"/>
          </a:p>
        </p:txBody>
      </p:sp>
    </p:spTree>
    <p:extLst>
      <p:ext uri="{BB962C8B-B14F-4D97-AF65-F5344CB8AC3E}">
        <p14:creationId xmlns:p14="http://schemas.microsoft.com/office/powerpoint/2010/main" val="351222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89" y="3886200"/>
            <a:ext cx="3597697" cy="18735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88" y="1905000"/>
            <a:ext cx="3597697" cy="18453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488" y="818532"/>
            <a:ext cx="3597697" cy="1855173"/>
          </a:xfrm>
          <a:prstGeom prst="rect">
            <a:avLst/>
          </a:prstGeom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2015 Block &amp; Index </a:t>
            </a:r>
            <a:r>
              <a:rPr lang="en-US" altLang="en-US" dirty="0" smtClean="0"/>
              <a:t>Analysis</a:t>
            </a:r>
          </a:p>
        </p:txBody>
      </p:sp>
      <p:sp>
        <p:nvSpPr>
          <p:cNvPr id="21512" name="TextBox 1"/>
          <p:cNvSpPr txBox="1">
            <a:spLocks noChangeArrowheads="1"/>
          </p:cNvSpPr>
          <p:nvPr/>
        </p:nvSpPr>
        <p:spPr bwMode="auto">
          <a:xfrm>
            <a:off x="5715000" y="1371600"/>
            <a:ext cx="1308934" cy="41549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Jul 30, 2015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199.9 MW Reduce</a:t>
            </a:r>
            <a:endParaRPr lang="en-US" altLang="en-US" sz="1050" b="0" dirty="0"/>
          </a:p>
        </p:txBody>
      </p:sp>
      <p:sp>
        <p:nvSpPr>
          <p:cNvPr id="21515" name="TextBox 2"/>
          <p:cNvSpPr txBox="1">
            <a:spLocks noChangeArrowheads="1"/>
          </p:cNvSpPr>
          <p:nvPr/>
        </p:nvSpPr>
        <p:spPr bwMode="auto">
          <a:xfrm>
            <a:off x="152400" y="838200"/>
            <a:ext cx="4495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b="0" dirty="0" smtClean="0"/>
              <a:t>14 </a:t>
            </a:r>
            <a:r>
              <a:rPr lang="en-US" altLang="en-US" sz="1600" b="0" dirty="0"/>
              <a:t>Reps </a:t>
            </a:r>
            <a:r>
              <a:rPr lang="en-US" altLang="en-US" sz="1600" b="0" dirty="0" smtClean="0"/>
              <a:t>8,643</a:t>
            </a:r>
            <a:r>
              <a:rPr lang="en-US" altLang="en-US" sz="1600" b="0" dirty="0" smtClean="0"/>
              <a:t> </a:t>
            </a:r>
            <a:r>
              <a:rPr lang="en-US" altLang="en-US" sz="1600" b="0" dirty="0"/>
              <a:t>Bus </a:t>
            </a:r>
            <a:r>
              <a:rPr lang="en-US" altLang="en-US" sz="1600" b="0" dirty="0" smtClean="0"/>
              <a:t>customers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b="0" dirty="0" smtClean="0"/>
              <a:t>6 Weekday high-price events were analyzed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b="0" dirty="0" smtClean="0"/>
              <a:t>May 18 event with small reduction not shown</a:t>
            </a:r>
            <a:endParaRPr lang="en-US" altLang="en-US" sz="1600" b="0" dirty="0"/>
          </a:p>
          <a:p>
            <a:pPr eaLnBrk="1" hangingPunct="1">
              <a:spcBef>
                <a:spcPct val="0"/>
              </a:spcBef>
            </a:pPr>
            <a:endParaRPr lang="en-US" altLang="en-US" sz="6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2486" y="2727053"/>
            <a:ext cx="3597697" cy="1845329"/>
          </a:xfrm>
          <a:prstGeom prst="rect">
            <a:avLst/>
          </a:prstGeom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5777666" y="3242279"/>
            <a:ext cx="1308934" cy="41549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Aug 11, 2015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159.3 MW Reduce</a:t>
            </a:r>
            <a:endParaRPr lang="en-US" altLang="en-US" sz="105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2486" y="4604847"/>
            <a:ext cx="3597698" cy="1873549"/>
          </a:xfrm>
          <a:prstGeom prst="rect">
            <a:avLst/>
          </a:prstGeom>
        </p:spPr>
      </p:pic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5741581" y="5126123"/>
            <a:ext cx="1308934" cy="41549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Aug 13, 2015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127.7 MW Reduce</a:t>
            </a:r>
            <a:endParaRPr lang="en-US" altLang="en-US" sz="1050" b="0" dirty="0"/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1290427" y="4419600"/>
            <a:ext cx="1308934" cy="41549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Aug 12, 2015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96.6 MW Reduce</a:t>
            </a:r>
            <a:endParaRPr lang="en-US" altLang="en-US" sz="1050" b="0" dirty="0"/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1371600" y="2403902"/>
            <a:ext cx="1308934" cy="41549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Aug 5, 2015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161.5 MW Reduce</a:t>
            </a:r>
            <a:endParaRPr lang="en-US" altLang="en-US" sz="1050" b="0" dirty="0"/>
          </a:p>
        </p:txBody>
      </p:sp>
    </p:spTree>
    <p:extLst>
      <p:ext uri="{BB962C8B-B14F-4D97-AF65-F5344CB8AC3E}">
        <p14:creationId xmlns:p14="http://schemas.microsoft.com/office/powerpoint/2010/main" val="37669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74" y="1591508"/>
            <a:ext cx="3953026" cy="3056692"/>
          </a:xfrm>
          <a:prstGeom prst="rect">
            <a:avLst/>
          </a:prstGeom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2016 Block &amp; Index </a:t>
            </a:r>
            <a:r>
              <a:rPr lang="en-US" altLang="en-US" dirty="0" smtClean="0"/>
              <a:t>Analysis</a:t>
            </a:r>
          </a:p>
        </p:txBody>
      </p:sp>
      <p:sp>
        <p:nvSpPr>
          <p:cNvPr id="21512" name="TextBox 1"/>
          <p:cNvSpPr txBox="1">
            <a:spLocks noChangeArrowheads="1"/>
          </p:cNvSpPr>
          <p:nvPr/>
        </p:nvSpPr>
        <p:spPr bwMode="auto">
          <a:xfrm>
            <a:off x="1210353" y="2697410"/>
            <a:ext cx="1308934" cy="41549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Aug 2, 2016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80.0 MW Reduce</a:t>
            </a:r>
            <a:endParaRPr lang="en-US" altLang="en-US" sz="1050" b="0" dirty="0"/>
          </a:p>
        </p:txBody>
      </p:sp>
      <p:sp>
        <p:nvSpPr>
          <p:cNvPr id="21515" name="TextBox 2"/>
          <p:cNvSpPr txBox="1">
            <a:spLocks noChangeArrowheads="1"/>
          </p:cNvSpPr>
          <p:nvPr/>
        </p:nvSpPr>
        <p:spPr bwMode="auto">
          <a:xfrm>
            <a:off x="228600" y="838200"/>
            <a:ext cx="44958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b="0" dirty="0" smtClean="0"/>
              <a:t>18 </a:t>
            </a:r>
            <a:r>
              <a:rPr lang="en-US" altLang="en-US" sz="1600" b="0" dirty="0"/>
              <a:t>Reps </a:t>
            </a:r>
            <a:r>
              <a:rPr lang="en-US" altLang="en-US" sz="1600" b="0" dirty="0" smtClean="0"/>
              <a:t>13,117 </a:t>
            </a:r>
            <a:r>
              <a:rPr lang="en-US" altLang="en-US" sz="1600" b="0" dirty="0"/>
              <a:t>Bus </a:t>
            </a:r>
            <a:r>
              <a:rPr lang="en-US" altLang="en-US" sz="1600" b="0" dirty="0" smtClean="0"/>
              <a:t>customers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b="0" dirty="0" smtClean="0"/>
              <a:t>2 Weekday high-price events were analyzed</a:t>
            </a:r>
          </a:p>
          <a:p>
            <a:pPr eaLnBrk="1" hangingPunct="1">
              <a:spcBef>
                <a:spcPct val="0"/>
              </a:spcBef>
            </a:pPr>
            <a:endParaRPr lang="en-US" altLang="en-US" sz="6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574" y="3124201"/>
            <a:ext cx="3953026" cy="2968820"/>
          </a:xfrm>
          <a:prstGeom prst="rect">
            <a:avLst/>
          </a:prstGeom>
        </p:spPr>
      </p:pic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5325153" y="4173620"/>
            <a:ext cx="1308934" cy="41549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Nov 29, 2016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157.1 MW Reduce</a:t>
            </a:r>
            <a:endParaRPr lang="en-US" altLang="en-US" sz="1050" b="0" dirty="0"/>
          </a:p>
        </p:txBody>
      </p:sp>
    </p:spTree>
    <p:extLst>
      <p:ext uri="{BB962C8B-B14F-4D97-AF65-F5344CB8AC3E}">
        <p14:creationId xmlns:p14="http://schemas.microsoft.com/office/powerpoint/2010/main" val="173057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7054" y="914400"/>
            <a:ext cx="3926096" cy="244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95807"/>
            <a:ext cx="3926097" cy="24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054" y="3792263"/>
            <a:ext cx="3845972" cy="24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2014 </a:t>
            </a:r>
            <a:r>
              <a:rPr lang="en-US" altLang="en-US" dirty="0" smtClean="0"/>
              <a:t>OLC Analysis</a:t>
            </a:r>
          </a:p>
        </p:txBody>
      </p:sp>
      <p:sp>
        <p:nvSpPr>
          <p:cNvPr id="21512" name="TextBox 1"/>
          <p:cNvSpPr txBox="1">
            <a:spLocks noChangeArrowheads="1"/>
          </p:cNvSpPr>
          <p:nvPr/>
        </p:nvSpPr>
        <p:spPr bwMode="auto">
          <a:xfrm>
            <a:off x="5410200" y="1066800"/>
            <a:ext cx="1308934" cy="57708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May Composite Day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2.4 MW Reduce</a:t>
            </a:r>
            <a:endParaRPr lang="en-US" altLang="en-US" sz="1050" b="0" dirty="0"/>
          </a:p>
        </p:txBody>
      </p:sp>
      <p:sp>
        <p:nvSpPr>
          <p:cNvPr id="21515" name="TextBox 2"/>
          <p:cNvSpPr txBox="1">
            <a:spLocks noChangeArrowheads="1"/>
          </p:cNvSpPr>
          <p:nvPr/>
        </p:nvSpPr>
        <p:spPr bwMode="auto">
          <a:xfrm>
            <a:off x="152400" y="811649"/>
            <a:ext cx="4495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b="0" dirty="0" smtClean="0"/>
              <a:t>3 </a:t>
            </a:r>
            <a:r>
              <a:rPr lang="en-US" altLang="en-US" sz="1600" b="0" dirty="0"/>
              <a:t>Reps reported </a:t>
            </a:r>
            <a:r>
              <a:rPr lang="en-US" altLang="en-US" sz="1600" b="0" dirty="0" smtClean="0"/>
              <a:t>7 </a:t>
            </a:r>
            <a:r>
              <a:rPr lang="en-US" altLang="en-US" sz="1600" b="0" dirty="0"/>
              <a:t>deployments in </a:t>
            </a:r>
            <a:r>
              <a:rPr lang="en-US" altLang="en-US" sz="1600" b="0" dirty="0" smtClean="0"/>
              <a:t>2014 </a:t>
            </a:r>
            <a:r>
              <a:rPr lang="en-US" altLang="en-US" sz="1600" b="0" dirty="0"/>
              <a:t>affecting </a:t>
            </a:r>
            <a:r>
              <a:rPr lang="en-US" altLang="en-US" sz="1600" b="0" dirty="0" smtClean="0"/>
              <a:t>3,200 </a:t>
            </a:r>
            <a:r>
              <a:rPr lang="en-US" altLang="en-US" sz="1600" b="0" dirty="0"/>
              <a:t>Res and </a:t>
            </a:r>
            <a:r>
              <a:rPr lang="en-US" altLang="en-US" sz="1600" b="0" dirty="0" smtClean="0"/>
              <a:t>5 </a:t>
            </a:r>
            <a:r>
              <a:rPr lang="en-US" altLang="en-US" sz="1600" b="0" dirty="0"/>
              <a:t>Bus customers</a:t>
            </a:r>
          </a:p>
          <a:p>
            <a:pPr eaLnBrk="1" hangingPunct="1">
              <a:spcBef>
                <a:spcPct val="0"/>
              </a:spcBef>
            </a:pPr>
            <a:endParaRPr lang="en-US" altLang="en-US" sz="600" b="0" dirty="0"/>
          </a:p>
          <a:p>
            <a:pPr>
              <a:spcBef>
                <a:spcPct val="0"/>
              </a:spcBef>
            </a:pPr>
            <a:r>
              <a:rPr lang="en-US" altLang="en-US" sz="1600" b="0" dirty="0"/>
              <a:t>4 events (3 in Aug, 1 in Oct) showed no evidence of any load reduction</a:t>
            </a:r>
          </a:p>
          <a:p>
            <a:pPr>
              <a:spcBef>
                <a:spcPct val="0"/>
              </a:spcBef>
            </a:pPr>
            <a:endParaRPr lang="en-US" altLang="en-US" sz="600" b="0" dirty="0"/>
          </a:p>
          <a:p>
            <a:pPr>
              <a:spcBef>
                <a:spcPct val="0"/>
              </a:spcBef>
            </a:pPr>
            <a:r>
              <a:rPr lang="en-US" altLang="en-US" sz="1600" b="0" dirty="0"/>
              <a:t>May and October days combined into composite graphs to approximate the total OLC load reduction that could occur with same-day deployment</a:t>
            </a:r>
            <a:endParaRPr lang="en-US" altLang="en-US" sz="1600" b="0" dirty="0"/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1066800" y="3962400"/>
            <a:ext cx="1295400" cy="57708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Early Oct Composite Day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2.3 MW Reduce</a:t>
            </a:r>
            <a:endParaRPr lang="en-US" altLang="en-US" sz="1050" b="0" dirty="0"/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5434700" y="3942079"/>
            <a:ext cx="1295400" cy="57708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Mid October Composite Day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2.4 MW Reduce</a:t>
            </a:r>
            <a:endParaRPr lang="en-US" altLang="en-US" sz="1050" b="0" dirty="0"/>
          </a:p>
        </p:txBody>
      </p:sp>
    </p:spTree>
    <p:extLst>
      <p:ext uri="{BB962C8B-B14F-4D97-AF65-F5344CB8AC3E}">
        <p14:creationId xmlns:p14="http://schemas.microsoft.com/office/powerpoint/2010/main" val="325077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837803"/>
            <a:ext cx="3891353" cy="1752997"/>
          </a:xfrm>
          <a:prstGeom prst="rect">
            <a:avLst/>
          </a:prstGeom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2015 </a:t>
            </a:r>
            <a:r>
              <a:rPr lang="en-US" altLang="en-US" dirty="0" smtClean="0"/>
              <a:t>OLC Analysis</a:t>
            </a:r>
          </a:p>
        </p:txBody>
      </p:sp>
      <p:sp>
        <p:nvSpPr>
          <p:cNvPr id="21512" name="TextBox 1"/>
          <p:cNvSpPr txBox="1">
            <a:spLocks noChangeArrowheads="1"/>
          </p:cNvSpPr>
          <p:nvPr/>
        </p:nvSpPr>
        <p:spPr bwMode="auto">
          <a:xfrm>
            <a:off x="5410200" y="952500"/>
            <a:ext cx="1308934" cy="4308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Jul 30, 2016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7.0 MW Reduce</a:t>
            </a:r>
            <a:endParaRPr lang="en-US" altLang="en-US" sz="1050" b="0" dirty="0"/>
          </a:p>
        </p:txBody>
      </p:sp>
      <p:sp>
        <p:nvSpPr>
          <p:cNvPr id="21515" name="TextBox 2"/>
          <p:cNvSpPr txBox="1">
            <a:spLocks noChangeArrowheads="1"/>
          </p:cNvSpPr>
          <p:nvPr/>
        </p:nvSpPr>
        <p:spPr bwMode="auto">
          <a:xfrm>
            <a:off x="152400" y="811649"/>
            <a:ext cx="4495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b="0" dirty="0" smtClean="0"/>
              <a:t>2 </a:t>
            </a:r>
            <a:r>
              <a:rPr lang="en-US" altLang="en-US" sz="1600" b="0" dirty="0"/>
              <a:t>Reps reported </a:t>
            </a:r>
            <a:r>
              <a:rPr lang="en-US" altLang="en-US" sz="1600" b="0" dirty="0" smtClean="0"/>
              <a:t>14 </a:t>
            </a:r>
            <a:r>
              <a:rPr lang="en-US" altLang="en-US" sz="1600" b="0" dirty="0"/>
              <a:t>deployments in </a:t>
            </a:r>
            <a:r>
              <a:rPr lang="en-US" altLang="en-US" sz="1600" b="0" dirty="0" smtClean="0"/>
              <a:t>2015 </a:t>
            </a:r>
            <a:r>
              <a:rPr lang="en-US" altLang="en-US" sz="1600" b="0" dirty="0"/>
              <a:t>affecting </a:t>
            </a:r>
            <a:r>
              <a:rPr lang="en-US" altLang="en-US" sz="1600" b="0" dirty="0" smtClean="0"/>
              <a:t>11,516 </a:t>
            </a:r>
            <a:r>
              <a:rPr lang="en-US" altLang="en-US" sz="1600" b="0" dirty="0"/>
              <a:t>Res and </a:t>
            </a:r>
            <a:r>
              <a:rPr lang="en-US" altLang="en-US" sz="1600" b="0" dirty="0" smtClean="0"/>
              <a:t>8 </a:t>
            </a:r>
            <a:r>
              <a:rPr lang="en-US" altLang="en-US" sz="1600" b="0" dirty="0"/>
              <a:t>Bus customers</a:t>
            </a:r>
          </a:p>
          <a:p>
            <a:pPr eaLnBrk="1" hangingPunct="1">
              <a:spcBef>
                <a:spcPct val="0"/>
              </a:spcBef>
            </a:pPr>
            <a:endParaRPr lang="en-US" altLang="en-US" sz="600" b="0" dirty="0"/>
          </a:p>
          <a:p>
            <a:pPr eaLnBrk="1" hangingPunct="1">
              <a:spcBef>
                <a:spcPct val="0"/>
              </a:spcBef>
            </a:pPr>
            <a:r>
              <a:rPr lang="en-US" altLang="en-US" sz="1600" b="0" dirty="0" smtClean="0"/>
              <a:t>Both REPs deployed 5 times on the same days, July 30, August 5, 11, 12 and 13</a:t>
            </a:r>
            <a:endParaRPr lang="en-US" altLang="en-US" sz="16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86" y="2133203"/>
            <a:ext cx="3881828" cy="1752997"/>
          </a:xfrm>
          <a:prstGeom prst="rect">
            <a:avLst/>
          </a:prstGeom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838200" y="2251502"/>
            <a:ext cx="1295400" cy="41549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Aug 5, 2016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6.5 MW Reduce</a:t>
            </a:r>
            <a:endParaRPr lang="en-US" altLang="en-US" sz="1050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667000"/>
            <a:ext cx="3884385" cy="1752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886" y="4126628"/>
            <a:ext cx="3881828" cy="17407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2891" y="4572000"/>
            <a:ext cx="3884384" cy="1752997"/>
          </a:xfrm>
          <a:prstGeom prst="rect">
            <a:avLst/>
          </a:prstGeom>
        </p:spPr>
      </p:pic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5410200" y="2784902"/>
            <a:ext cx="1295400" cy="41549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Aug 11, 2016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7.3 MW Reduce</a:t>
            </a:r>
            <a:endParaRPr lang="en-US" altLang="en-US" sz="1050" b="0" dirty="0"/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838200" y="4232702"/>
            <a:ext cx="1295400" cy="41549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Aug 12, 2016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2.3 MW Reduce</a:t>
            </a:r>
            <a:endParaRPr lang="en-US" altLang="en-US" sz="1050" b="0" dirty="0"/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5410200" y="4689902"/>
            <a:ext cx="1295400" cy="41549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Aug 13, 2016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5.4 MW Reduce</a:t>
            </a:r>
            <a:endParaRPr lang="en-US" altLang="en-US" sz="1050" b="0" dirty="0"/>
          </a:p>
        </p:txBody>
      </p:sp>
    </p:spTree>
    <p:extLst>
      <p:ext uri="{BB962C8B-B14F-4D97-AF65-F5344CB8AC3E}">
        <p14:creationId xmlns:p14="http://schemas.microsoft.com/office/powerpoint/2010/main" val="75960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847" y="3594578"/>
            <a:ext cx="3600720" cy="2501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40" y="2819400"/>
            <a:ext cx="3600720" cy="25014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973" y="834686"/>
            <a:ext cx="3600720" cy="2501423"/>
          </a:xfrm>
          <a:prstGeom prst="rect">
            <a:avLst/>
          </a:prstGeom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2016 </a:t>
            </a:r>
            <a:r>
              <a:rPr lang="en-US" altLang="en-US" dirty="0" smtClean="0"/>
              <a:t>OLC Analysis</a:t>
            </a:r>
          </a:p>
        </p:txBody>
      </p:sp>
      <p:sp>
        <p:nvSpPr>
          <p:cNvPr id="21512" name="TextBox 1"/>
          <p:cNvSpPr txBox="1">
            <a:spLocks noChangeArrowheads="1"/>
          </p:cNvSpPr>
          <p:nvPr/>
        </p:nvSpPr>
        <p:spPr bwMode="auto">
          <a:xfrm>
            <a:off x="5549066" y="990600"/>
            <a:ext cx="1308934" cy="4308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Jun 6, 2016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2.0 MW Reduce</a:t>
            </a:r>
            <a:endParaRPr lang="en-US" altLang="en-US" sz="1050" b="0" dirty="0"/>
          </a:p>
        </p:txBody>
      </p:sp>
      <p:sp>
        <p:nvSpPr>
          <p:cNvPr id="21515" name="TextBox 2"/>
          <p:cNvSpPr txBox="1">
            <a:spLocks noChangeArrowheads="1"/>
          </p:cNvSpPr>
          <p:nvPr/>
        </p:nvSpPr>
        <p:spPr bwMode="auto">
          <a:xfrm>
            <a:off x="152400" y="811649"/>
            <a:ext cx="4495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b="0" dirty="0" smtClean="0"/>
              <a:t>1 Rep </a:t>
            </a:r>
            <a:r>
              <a:rPr lang="en-US" altLang="en-US" sz="1600" b="0" dirty="0"/>
              <a:t>reported </a:t>
            </a:r>
            <a:r>
              <a:rPr lang="en-US" altLang="en-US" sz="1600" b="0" dirty="0" smtClean="0"/>
              <a:t>10 </a:t>
            </a:r>
            <a:r>
              <a:rPr lang="en-US" altLang="en-US" sz="1600" b="0" dirty="0"/>
              <a:t>deployments in </a:t>
            </a:r>
            <a:r>
              <a:rPr lang="en-US" altLang="en-US" sz="1600" b="0" dirty="0" smtClean="0"/>
              <a:t>2016 </a:t>
            </a:r>
            <a:r>
              <a:rPr lang="en-US" altLang="en-US" sz="1600" b="0" dirty="0"/>
              <a:t>affecting </a:t>
            </a:r>
            <a:r>
              <a:rPr lang="en-US" altLang="en-US" sz="1600" b="0" dirty="0" smtClean="0"/>
              <a:t>1,780 </a:t>
            </a:r>
            <a:r>
              <a:rPr lang="en-US" altLang="en-US" sz="1600" b="0" dirty="0"/>
              <a:t>Res </a:t>
            </a:r>
            <a:r>
              <a:rPr lang="en-US" altLang="en-US" sz="1600" b="0" dirty="0" smtClean="0"/>
              <a:t>customers</a:t>
            </a:r>
            <a:endParaRPr lang="en-US" altLang="en-US" sz="1600" b="0" dirty="0"/>
          </a:p>
          <a:p>
            <a:pPr eaLnBrk="1" hangingPunct="1">
              <a:spcBef>
                <a:spcPct val="0"/>
              </a:spcBef>
            </a:pPr>
            <a:endParaRPr lang="en-US" altLang="en-US" sz="600" b="0" dirty="0"/>
          </a:p>
          <a:p>
            <a:pPr eaLnBrk="1" hangingPunct="1">
              <a:spcBef>
                <a:spcPct val="0"/>
              </a:spcBef>
            </a:pPr>
            <a:r>
              <a:rPr lang="en-US" altLang="en-US" sz="1600" b="0" dirty="0" smtClean="0"/>
              <a:t>The REP deployed 10 times acros</a:t>
            </a:r>
            <a:r>
              <a:rPr lang="en-US" altLang="en-US" sz="1600" b="0" dirty="0" smtClean="0"/>
              <a:t>s June – September 2016</a:t>
            </a:r>
            <a:endParaRPr lang="en-US" altLang="en-US" sz="1600" b="0" dirty="0"/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1117383" y="2930270"/>
            <a:ext cx="1308934" cy="41549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Jul 25, 2016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3.7 MW Reduce</a:t>
            </a:r>
            <a:endParaRPr lang="en-US" altLang="en-US" sz="1050" b="0" dirty="0"/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5519266" y="3733800"/>
            <a:ext cx="1308934" cy="4308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Aug 2, 2016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4.0 MW Reduce</a:t>
            </a:r>
            <a:endParaRPr lang="en-US" altLang="en-US" sz="1050" b="0" dirty="0"/>
          </a:p>
        </p:txBody>
      </p:sp>
    </p:spTree>
    <p:extLst>
      <p:ext uri="{BB962C8B-B14F-4D97-AF65-F5344CB8AC3E}">
        <p14:creationId xmlns:p14="http://schemas.microsoft.com/office/powerpoint/2010/main" val="31884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18" y="1938516"/>
            <a:ext cx="3957763" cy="2099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274" y="1938515"/>
            <a:ext cx="3957763" cy="2099075"/>
          </a:xfrm>
          <a:prstGeom prst="rect">
            <a:avLst/>
          </a:prstGeom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2016 Other Voluntary DR </a:t>
            </a:r>
            <a:r>
              <a:rPr lang="en-US" altLang="en-US" dirty="0" smtClean="0"/>
              <a:t>Analysis</a:t>
            </a:r>
          </a:p>
        </p:txBody>
      </p:sp>
      <p:sp>
        <p:nvSpPr>
          <p:cNvPr id="21512" name="TextBox 1"/>
          <p:cNvSpPr txBox="1">
            <a:spLocks noChangeArrowheads="1"/>
          </p:cNvSpPr>
          <p:nvPr/>
        </p:nvSpPr>
        <p:spPr bwMode="auto">
          <a:xfrm>
            <a:off x="5244266" y="2057400"/>
            <a:ext cx="1308934" cy="4308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Aug 2, 2016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9.3 MW Reduce</a:t>
            </a:r>
            <a:endParaRPr lang="en-US" altLang="en-US" sz="1050" b="0" dirty="0"/>
          </a:p>
        </p:txBody>
      </p:sp>
      <p:sp>
        <p:nvSpPr>
          <p:cNvPr id="21515" name="TextBox 2"/>
          <p:cNvSpPr txBox="1">
            <a:spLocks noChangeArrowheads="1"/>
          </p:cNvSpPr>
          <p:nvPr/>
        </p:nvSpPr>
        <p:spPr bwMode="auto">
          <a:xfrm>
            <a:off x="381000" y="921603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b="0" dirty="0" smtClean="0"/>
              <a:t>1 Rep </a:t>
            </a:r>
            <a:r>
              <a:rPr lang="en-US" altLang="en-US" sz="1600" b="0" dirty="0"/>
              <a:t>reported </a:t>
            </a:r>
            <a:r>
              <a:rPr lang="en-US" altLang="en-US" sz="1600" b="0" dirty="0" smtClean="0"/>
              <a:t>23 </a:t>
            </a:r>
            <a:r>
              <a:rPr lang="en-US" altLang="en-US" sz="1600" b="0" dirty="0"/>
              <a:t>deployments in </a:t>
            </a:r>
            <a:r>
              <a:rPr lang="en-US" altLang="en-US" sz="1600" b="0" dirty="0" smtClean="0"/>
              <a:t>2016 </a:t>
            </a:r>
            <a:r>
              <a:rPr lang="en-US" altLang="en-US" sz="1600" b="0" dirty="0"/>
              <a:t>affecting </a:t>
            </a:r>
            <a:r>
              <a:rPr lang="en-US" altLang="en-US" sz="1600" b="0" dirty="0" smtClean="0"/>
              <a:t>33,872 </a:t>
            </a:r>
            <a:r>
              <a:rPr lang="en-US" altLang="en-US" sz="1600" b="0" dirty="0"/>
              <a:t>Res and </a:t>
            </a:r>
            <a:r>
              <a:rPr lang="en-US" altLang="en-US" sz="1600" b="0" dirty="0" smtClean="0"/>
              <a:t>50 </a:t>
            </a:r>
            <a:r>
              <a:rPr lang="en-US" altLang="en-US" sz="1600" b="0" dirty="0"/>
              <a:t>Bus </a:t>
            </a:r>
            <a:r>
              <a:rPr lang="en-US" altLang="en-US" sz="1600" b="0" dirty="0" smtClean="0"/>
              <a:t>customers</a:t>
            </a:r>
            <a:endParaRPr lang="en-US" altLang="en-US" sz="600" b="0" dirty="0"/>
          </a:p>
          <a:p>
            <a:pPr eaLnBrk="1" hangingPunct="1">
              <a:spcBef>
                <a:spcPct val="0"/>
              </a:spcBef>
            </a:pPr>
            <a:r>
              <a:rPr lang="en-US" altLang="en-US" sz="1600" b="0" dirty="0" smtClean="0"/>
              <a:t>Program description does not align with the other categories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b="0" dirty="0" smtClean="0"/>
              <a:t>Reductions ranged from 0 – 15.4 MW</a:t>
            </a:r>
            <a:endParaRPr lang="en-US" altLang="en-US" sz="16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18" y="4158190"/>
            <a:ext cx="3957763" cy="2099075"/>
          </a:xfrm>
          <a:prstGeom prst="rect">
            <a:avLst/>
          </a:prstGeom>
        </p:spPr>
      </p:pic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1091366" y="2029664"/>
            <a:ext cx="1308934" cy="4308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Aug 3, 2016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10.9 MW Reduce</a:t>
            </a:r>
            <a:endParaRPr lang="en-US" altLang="en-US" sz="1050" b="0" dirty="0"/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990600" y="4325146"/>
            <a:ext cx="1308934" cy="4308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Aug 4, 2016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15.4 MW Reduce</a:t>
            </a:r>
            <a:endParaRPr lang="en-US" altLang="en-US" sz="1050" b="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4273" y="4156475"/>
            <a:ext cx="3957763" cy="2100790"/>
          </a:xfrm>
          <a:prstGeom prst="rect">
            <a:avLst/>
          </a:prstGeom>
        </p:spPr>
      </p:pic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5244266" y="4325146"/>
            <a:ext cx="1308934" cy="4308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Aug 16, 2016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5.9 MW Reduce</a:t>
            </a:r>
            <a:endParaRPr lang="en-US" altLang="en-US" sz="1050" b="0" dirty="0"/>
          </a:p>
        </p:txBody>
      </p:sp>
    </p:spTree>
    <p:extLst>
      <p:ext uri="{BB962C8B-B14F-4D97-AF65-F5344CB8AC3E}">
        <p14:creationId xmlns:p14="http://schemas.microsoft.com/office/powerpoint/2010/main" val="176729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540488" y="2819400"/>
            <a:ext cx="3868737" cy="2667000"/>
            <a:chOff x="4676143" y="972694"/>
            <a:chExt cx="3996407" cy="253250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143" y="972694"/>
              <a:ext cx="3996407" cy="2532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1"/>
            <p:cNvSpPr txBox="1">
              <a:spLocks noChangeArrowheads="1"/>
            </p:cNvSpPr>
            <p:nvPr/>
          </p:nvSpPr>
          <p:spPr bwMode="auto">
            <a:xfrm>
              <a:off x="5867400" y="1013635"/>
              <a:ext cx="1320289" cy="438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0" dirty="0"/>
                <a:t>August Composite Day</a:t>
              </a:r>
            </a:p>
          </p:txBody>
        </p:sp>
      </p:grpSp>
      <p:grpSp>
        <p:nvGrpSpPr>
          <p:cNvPr id="23" name="Group 6"/>
          <p:cNvGrpSpPr>
            <a:grpSpLocks/>
          </p:cNvGrpSpPr>
          <p:nvPr/>
        </p:nvGrpSpPr>
        <p:grpSpPr bwMode="auto">
          <a:xfrm>
            <a:off x="4961654" y="2819400"/>
            <a:ext cx="3884634" cy="2667000"/>
            <a:chOff x="304800" y="3622158"/>
            <a:chExt cx="4163057" cy="2543139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622158"/>
              <a:ext cx="4163057" cy="2543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9"/>
            <p:cNvSpPr txBox="1">
              <a:spLocks noChangeArrowheads="1"/>
            </p:cNvSpPr>
            <p:nvPr/>
          </p:nvSpPr>
          <p:spPr bwMode="auto">
            <a:xfrm>
              <a:off x="1371600" y="3689499"/>
              <a:ext cx="1373770" cy="440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0" dirty="0"/>
                <a:t>September Composite Day</a:t>
              </a:r>
            </a:p>
          </p:txBody>
        </p:sp>
      </p:grp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2014 Peak Rebate </a:t>
            </a:r>
            <a:r>
              <a:rPr lang="en-US" altLang="en-US" dirty="0" smtClean="0"/>
              <a:t>Analysis</a:t>
            </a:r>
          </a:p>
        </p:txBody>
      </p:sp>
      <p:sp>
        <p:nvSpPr>
          <p:cNvPr id="21515" name="TextBox 2"/>
          <p:cNvSpPr txBox="1">
            <a:spLocks noChangeArrowheads="1"/>
          </p:cNvSpPr>
          <p:nvPr/>
        </p:nvSpPr>
        <p:spPr bwMode="auto">
          <a:xfrm>
            <a:off x="540488" y="834413"/>
            <a:ext cx="85344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b="0" dirty="0" smtClean="0"/>
              <a:t>4 </a:t>
            </a:r>
            <a:r>
              <a:rPr lang="en-US" altLang="en-US" sz="1600" b="0" dirty="0"/>
              <a:t>Reps reported </a:t>
            </a:r>
            <a:r>
              <a:rPr lang="en-US" altLang="en-US" sz="1600" b="0" dirty="0" smtClean="0"/>
              <a:t>9 </a:t>
            </a:r>
            <a:r>
              <a:rPr lang="en-US" altLang="en-US" sz="1600" b="0" dirty="0"/>
              <a:t>deployments in </a:t>
            </a:r>
            <a:r>
              <a:rPr lang="en-US" altLang="en-US" sz="1600" b="0" dirty="0" smtClean="0"/>
              <a:t>2014 </a:t>
            </a:r>
            <a:r>
              <a:rPr lang="en-US" altLang="en-US" sz="1600" b="0" dirty="0"/>
              <a:t>affecting </a:t>
            </a:r>
            <a:r>
              <a:rPr lang="en-US" altLang="en-US" sz="1600" b="0" dirty="0" smtClean="0"/>
              <a:t>32,1002 </a:t>
            </a:r>
            <a:r>
              <a:rPr lang="en-US" altLang="en-US" sz="1600" b="0" dirty="0"/>
              <a:t>Res and </a:t>
            </a:r>
            <a:r>
              <a:rPr lang="en-US" altLang="en-US" sz="1600" b="0" dirty="0" smtClean="0"/>
              <a:t>143 </a:t>
            </a:r>
            <a:r>
              <a:rPr lang="en-US" altLang="en-US" sz="1600" b="0" dirty="0"/>
              <a:t>Bus customers</a:t>
            </a:r>
          </a:p>
          <a:p>
            <a:pPr eaLnBrk="1" hangingPunct="1">
              <a:spcBef>
                <a:spcPct val="0"/>
              </a:spcBef>
            </a:pPr>
            <a:endParaRPr lang="en-US" altLang="en-US" sz="600" b="0" dirty="0"/>
          </a:p>
          <a:p>
            <a:pPr eaLnBrk="1" hangingPunct="1">
              <a:spcBef>
                <a:spcPct val="0"/>
              </a:spcBef>
            </a:pPr>
            <a:r>
              <a:rPr lang="en-US" altLang="en-US" sz="1600" b="0" dirty="0" smtClean="0"/>
              <a:t>5 REPs deployed on Aug 10</a:t>
            </a:r>
          </a:p>
          <a:p>
            <a:pPr>
              <a:spcBef>
                <a:spcPct val="0"/>
              </a:spcBef>
            </a:pPr>
            <a:r>
              <a:rPr lang="en-US" altLang="en-US" sz="1600" b="0" dirty="0"/>
              <a:t>3 events (1 in Sep, 2 in Oct) showed no evidence of any load reduction</a:t>
            </a:r>
          </a:p>
          <a:p>
            <a:pPr>
              <a:spcBef>
                <a:spcPct val="0"/>
              </a:spcBef>
            </a:pPr>
            <a:endParaRPr lang="en-US" altLang="en-US" sz="600" b="0" dirty="0"/>
          </a:p>
          <a:p>
            <a:pPr>
              <a:spcBef>
                <a:spcPct val="0"/>
              </a:spcBef>
            </a:pPr>
            <a:r>
              <a:rPr lang="en-US" altLang="en-US" sz="1600" b="0" dirty="0"/>
              <a:t>6 events showed obvious reductions ranging from 27 – 40 MW</a:t>
            </a:r>
          </a:p>
          <a:p>
            <a:pPr>
              <a:spcBef>
                <a:spcPct val="0"/>
              </a:spcBef>
            </a:pPr>
            <a:endParaRPr lang="en-US" altLang="en-US" sz="600" b="0" dirty="0"/>
          </a:p>
          <a:p>
            <a:pPr>
              <a:spcBef>
                <a:spcPct val="0"/>
              </a:spcBef>
            </a:pPr>
            <a:r>
              <a:rPr lang="en-US" altLang="en-US" sz="1600" b="0" dirty="0"/>
              <a:t>August and September days are combined into composite graphs to approximate the total PR load reduction that could occur with same-day deployment</a:t>
            </a:r>
            <a:endParaRPr lang="en-US" altLang="en-US" sz="1800" b="0" dirty="0"/>
          </a:p>
          <a:p>
            <a:pPr eaLnBrk="1" hangingPunct="1">
              <a:spcBef>
                <a:spcPct val="0"/>
              </a:spcBef>
            </a:pPr>
            <a:endParaRPr lang="en-US" alt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21536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4CP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01000" cy="5181600"/>
          </a:xfrm>
        </p:spPr>
        <p:txBody>
          <a:bodyPr/>
          <a:lstStyle/>
          <a:p>
            <a:pPr>
              <a:defRPr/>
            </a:pPr>
            <a:r>
              <a:rPr lang="en-US" altLang="en-US" sz="1800" b="0" dirty="0">
                <a:solidFill>
                  <a:srgbClr val="000000"/>
                </a:solidFill>
                <a:cs typeface="Times New Roman" pitchFamily="18" charset="0"/>
              </a:rPr>
              <a:t>‘BUSIDRRQ’ customers </a:t>
            </a:r>
            <a:r>
              <a:rPr lang="en-US" altLang="en-US" sz="1800" dirty="0"/>
              <a:t>≥ </a:t>
            </a:r>
            <a:r>
              <a:rPr lang="en-US" altLang="en-US" sz="1800" b="0" dirty="0" smtClean="0">
                <a:solidFill>
                  <a:srgbClr val="000000"/>
                </a:solidFill>
                <a:cs typeface="Times New Roman" pitchFamily="18" charset="0"/>
              </a:rPr>
              <a:t>700 </a:t>
            </a:r>
            <a:r>
              <a:rPr lang="en-US" altLang="en-US" sz="1800" b="0" dirty="0">
                <a:solidFill>
                  <a:srgbClr val="000000"/>
                </a:solidFill>
                <a:cs typeface="Times New Roman" pitchFamily="18" charset="0"/>
              </a:rPr>
              <a:t>kW or </a:t>
            </a:r>
            <a:r>
              <a:rPr lang="en-US" altLang="en-US" sz="1800" b="0" dirty="0" smtClean="0">
                <a:solidFill>
                  <a:srgbClr val="000000"/>
                </a:solidFill>
                <a:cs typeface="Times New Roman" pitchFamily="18" charset="0"/>
              </a:rPr>
              <a:t>served </a:t>
            </a:r>
            <a:r>
              <a:rPr lang="en-US" altLang="en-US" sz="1800" b="0" dirty="0">
                <a:solidFill>
                  <a:srgbClr val="000000"/>
                </a:solidFill>
                <a:cs typeface="Times New Roman" pitchFamily="18" charset="0"/>
              </a:rPr>
              <a:t>at transmission (69 kV) </a:t>
            </a:r>
            <a:r>
              <a:rPr lang="en-US" altLang="en-US" sz="1800" b="0" dirty="0" smtClean="0">
                <a:solidFill>
                  <a:srgbClr val="000000"/>
                </a:solidFill>
                <a:cs typeface="Times New Roman" pitchFamily="18" charset="0"/>
              </a:rPr>
              <a:t>voltage</a:t>
            </a:r>
            <a:r>
              <a:rPr lang="en-US" altLang="en-US" sz="1800" b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1800" b="0" dirty="0" smtClean="0">
                <a:solidFill>
                  <a:srgbClr val="000000"/>
                </a:solidFill>
                <a:cs typeface="Times New Roman" pitchFamily="18" charset="0"/>
              </a:rPr>
              <a:t>are subject to 4CP charges.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/>
              <a:t>Simple </a:t>
            </a:r>
            <a:r>
              <a:rPr lang="en-US" altLang="en-US" sz="1600" dirty="0" smtClean="0"/>
              <a:t>average of the metered load during ERCOT system monthly peak 15-minute intervals in four summer months -- June, July, August &amp; September.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/>
              <a:t>Multiplied by the applicable prevailing TDSP Tariff, as approved by PUC.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/>
              <a:t>Is the basis for the monthly 4CP-based rates for the following calendar year.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altLang="en-US" sz="1600" dirty="0" smtClean="0"/>
          </a:p>
          <a:p>
            <a:pPr eaLnBrk="1" hangingPunct="1">
              <a:defRPr/>
            </a:pPr>
            <a:r>
              <a:rPr lang="en-US" altLang="en-US" sz="1800" b="0" dirty="0">
                <a:solidFill>
                  <a:srgbClr val="000000"/>
                </a:solidFill>
                <a:cs typeface="Times New Roman" pitchFamily="18" charset="0"/>
              </a:rPr>
              <a:t>Analysis </a:t>
            </a:r>
            <a:r>
              <a:rPr lang="en-US" altLang="en-US" sz="1800" b="0" dirty="0" smtClean="0">
                <a:solidFill>
                  <a:srgbClr val="000000"/>
                </a:solidFill>
                <a:cs typeface="Times New Roman" pitchFamily="18" charset="0"/>
              </a:rPr>
              <a:t>for this report </a:t>
            </a:r>
            <a:r>
              <a:rPr lang="en-US" altLang="en-US" sz="1800" b="0" dirty="0" smtClean="0">
                <a:solidFill>
                  <a:srgbClr val="000000"/>
                </a:solidFill>
                <a:cs typeface="Times New Roman" pitchFamily="18" charset="0"/>
              </a:rPr>
              <a:t>addressed 4CP in both the competitive and NOIE areas of ERCOT. </a:t>
            </a:r>
          </a:p>
          <a:p>
            <a:pPr>
              <a:defRPr/>
            </a:pPr>
            <a:r>
              <a:rPr lang="en-US" altLang="en-US" sz="1800" dirty="0">
                <a:solidFill>
                  <a:srgbClr val="000000"/>
                </a:solidFill>
                <a:cs typeface="Times New Roman" pitchFamily="18" charset="0"/>
              </a:rPr>
              <a:t>The analysis used </a:t>
            </a:r>
            <a:r>
              <a:rPr lang="en-US" altLang="en-US" sz="1800" dirty="0" smtClean="0">
                <a:solidFill>
                  <a:srgbClr val="000000"/>
                </a:solidFill>
                <a:cs typeface="Times New Roman" pitchFamily="18" charset="0"/>
              </a:rPr>
              <a:t>settlement system interval data</a:t>
            </a:r>
          </a:p>
          <a:p>
            <a:pPr lvl="1">
              <a:defRPr/>
            </a:pPr>
            <a:r>
              <a:rPr lang="en-US" altLang="en-US" sz="1600" dirty="0" smtClean="0">
                <a:solidFill>
                  <a:srgbClr val="000000"/>
                </a:solidFill>
                <a:cs typeface="Times New Roman" pitchFamily="18" charset="0"/>
              </a:rPr>
              <a:t>For ESIIDs </a:t>
            </a:r>
            <a:r>
              <a:rPr lang="en-US" altLang="en-US" sz="1600" dirty="0">
                <a:solidFill>
                  <a:srgbClr val="000000"/>
                </a:solidFill>
                <a:cs typeface="Times New Roman" pitchFamily="18" charset="0"/>
              </a:rPr>
              <a:t>in competitive ERCOT areas with ‘BUSIDRRQ’ profile types</a:t>
            </a:r>
            <a:r>
              <a:rPr lang="en-US" altLang="en-US" sz="1600" dirty="0" smtClean="0"/>
              <a:t>.</a:t>
            </a:r>
          </a:p>
          <a:p>
            <a:pPr lvl="1">
              <a:defRPr/>
            </a:pPr>
            <a:r>
              <a:rPr lang="en-US" altLang="en-US" sz="1600" dirty="0" smtClean="0"/>
              <a:t>Calculated interval data of the native load in NOIE areas … NOIE area boundary metered imports plus generation located inside the </a:t>
            </a:r>
            <a:r>
              <a:rPr lang="en-US" altLang="en-US" sz="1600" dirty="0"/>
              <a:t>NOIE area </a:t>
            </a:r>
            <a:endParaRPr lang="en-US" altLang="en-US" sz="1600" dirty="0" smtClean="0"/>
          </a:p>
          <a:p>
            <a:pPr marL="457200" lvl="1" indent="0" eaLnBrk="1" hangingPunct="1">
              <a:buFontTx/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29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68" y="2045026"/>
            <a:ext cx="4420365" cy="2882981"/>
          </a:xfrm>
          <a:prstGeom prst="rect">
            <a:avLst/>
          </a:prstGeom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2015 Peak Rebate </a:t>
            </a:r>
            <a:r>
              <a:rPr lang="en-US" altLang="en-US" dirty="0" smtClean="0"/>
              <a:t>Analysis</a:t>
            </a:r>
          </a:p>
        </p:txBody>
      </p:sp>
      <p:sp>
        <p:nvSpPr>
          <p:cNvPr id="21512" name="TextBox 1"/>
          <p:cNvSpPr txBox="1">
            <a:spLocks noChangeArrowheads="1"/>
          </p:cNvSpPr>
          <p:nvPr/>
        </p:nvSpPr>
        <p:spPr bwMode="auto">
          <a:xfrm>
            <a:off x="914400" y="2286000"/>
            <a:ext cx="1308934" cy="41549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Aug 10, 2015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23.6 MW Reduce</a:t>
            </a:r>
            <a:endParaRPr lang="en-US" altLang="en-US" sz="1050" b="0" dirty="0"/>
          </a:p>
        </p:txBody>
      </p:sp>
      <p:sp>
        <p:nvSpPr>
          <p:cNvPr id="21515" name="TextBox 2"/>
          <p:cNvSpPr txBox="1">
            <a:spLocks noChangeArrowheads="1"/>
          </p:cNvSpPr>
          <p:nvPr/>
        </p:nvSpPr>
        <p:spPr bwMode="auto">
          <a:xfrm>
            <a:off x="152400" y="811649"/>
            <a:ext cx="8534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b="0" dirty="0" smtClean="0"/>
              <a:t>7 </a:t>
            </a:r>
            <a:r>
              <a:rPr lang="en-US" altLang="en-US" sz="1600" b="0" dirty="0"/>
              <a:t>Reps reported </a:t>
            </a:r>
            <a:r>
              <a:rPr lang="en-US" altLang="en-US" sz="1600" b="0" dirty="0" smtClean="0"/>
              <a:t>19 </a:t>
            </a:r>
            <a:r>
              <a:rPr lang="en-US" altLang="en-US" sz="1600" b="0" dirty="0"/>
              <a:t>deployments in </a:t>
            </a:r>
            <a:r>
              <a:rPr lang="en-US" altLang="en-US" sz="1600" b="0" dirty="0" smtClean="0"/>
              <a:t>2015 </a:t>
            </a:r>
            <a:r>
              <a:rPr lang="en-US" altLang="en-US" sz="1600" b="0" dirty="0"/>
              <a:t>affecting </a:t>
            </a:r>
            <a:r>
              <a:rPr lang="en-US" altLang="en-US" sz="1600" b="0" dirty="0" smtClean="0"/>
              <a:t>43,602 </a:t>
            </a:r>
            <a:r>
              <a:rPr lang="en-US" altLang="en-US" sz="1600" b="0" dirty="0"/>
              <a:t>Res and </a:t>
            </a:r>
            <a:r>
              <a:rPr lang="en-US" altLang="en-US" sz="1600" b="0" dirty="0" smtClean="0"/>
              <a:t>1,759 </a:t>
            </a:r>
            <a:r>
              <a:rPr lang="en-US" altLang="en-US" sz="1600" b="0" dirty="0"/>
              <a:t>Bus customers</a:t>
            </a:r>
          </a:p>
          <a:p>
            <a:pPr eaLnBrk="1" hangingPunct="1">
              <a:spcBef>
                <a:spcPct val="0"/>
              </a:spcBef>
            </a:pPr>
            <a:endParaRPr lang="en-US" altLang="en-US" sz="600" b="0" dirty="0"/>
          </a:p>
          <a:p>
            <a:pPr eaLnBrk="1" hangingPunct="1">
              <a:spcBef>
                <a:spcPct val="0"/>
              </a:spcBef>
            </a:pPr>
            <a:r>
              <a:rPr lang="en-US" altLang="en-US" sz="1600" b="0" dirty="0" smtClean="0"/>
              <a:t>5 REPs deployed on Aug 10</a:t>
            </a:r>
            <a:endParaRPr lang="en-US" altLang="en-US" sz="16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045026"/>
            <a:ext cx="4186696" cy="2882981"/>
          </a:xfrm>
          <a:prstGeom prst="rect">
            <a:avLst/>
          </a:prstGeom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5334765" y="2289544"/>
            <a:ext cx="1308934" cy="57708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Composite Deployment 2015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30.4 MW Reduce</a:t>
            </a:r>
            <a:endParaRPr lang="en-US" altLang="en-US" sz="1050" b="0" dirty="0"/>
          </a:p>
        </p:txBody>
      </p:sp>
    </p:spTree>
    <p:extLst>
      <p:ext uri="{BB962C8B-B14F-4D97-AF65-F5344CB8AC3E}">
        <p14:creationId xmlns:p14="http://schemas.microsoft.com/office/powerpoint/2010/main" val="30040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584" y="2057400"/>
            <a:ext cx="5803031" cy="3784762"/>
          </a:xfrm>
          <a:prstGeom prst="rect">
            <a:avLst/>
          </a:prstGeom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2016 Peak Rebate </a:t>
            </a:r>
            <a:r>
              <a:rPr lang="en-US" altLang="en-US" dirty="0" smtClean="0"/>
              <a:t>Analysis</a:t>
            </a:r>
          </a:p>
        </p:txBody>
      </p:sp>
      <p:sp>
        <p:nvSpPr>
          <p:cNvPr id="21515" name="TextBox 2"/>
          <p:cNvSpPr txBox="1">
            <a:spLocks noChangeArrowheads="1"/>
          </p:cNvSpPr>
          <p:nvPr/>
        </p:nvSpPr>
        <p:spPr bwMode="auto">
          <a:xfrm>
            <a:off x="152400" y="811649"/>
            <a:ext cx="8534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b="0" dirty="0" smtClean="0"/>
              <a:t>3 </a:t>
            </a:r>
            <a:r>
              <a:rPr lang="en-US" altLang="en-US" sz="1600" b="0" dirty="0"/>
              <a:t>Reps reported </a:t>
            </a:r>
            <a:r>
              <a:rPr lang="en-US" altLang="en-US" sz="1600" b="0" dirty="0" smtClean="0"/>
              <a:t>22 </a:t>
            </a:r>
            <a:r>
              <a:rPr lang="en-US" altLang="en-US" sz="1600" b="0" dirty="0"/>
              <a:t>deployments in </a:t>
            </a:r>
            <a:r>
              <a:rPr lang="en-US" altLang="en-US" sz="1600" b="0" dirty="0" smtClean="0"/>
              <a:t>2016 </a:t>
            </a:r>
            <a:r>
              <a:rPr lang="en-US" altLang="en-US" sz="1600" b="0" dirty="0"/>
              <a:t>affecting </a:t>
            </a:r>
            <a:r>
              <a:rPr lang="en-US" altLang="en-US" sz="1600" b="0" dirty="0" smtClean="0"/>
              <a:t>75,568 </a:t>
            </a:r>
            <a:r>
              <a:rPr lang="en-US" altLang="en-US" sz="1600" b="0" dirty="0"/>
              <a:t>Res and </a:t>
            </a:r>
            <a:r>
              <a:rPr lang="en-US" altLang="en-US" sz="1600" b="0" dirty="0" smtClean="0"/>
              <a:t>2,938 </a:t>
            </a:r>
            <a:r>
              <a:rPr lang="en-US" altLang="en-US" sz="1600" b="0" dirty="0"/>
              <a:t>Bus customers</a:t>
            </a:r>
          </a:p>
          <a:p>
            <a:pPr eaLnBrk="1" hangingPunct="1">
              <a:spcBef>
                <a:spcPct val="0"/>
              </a:spcBef>
            </a:pPr>
            <a:endParaRPr lang="en-US" altLang="en-US" sz="600" b="0" dirty="0"/>
          </a:p>
          <a:p>
            <a:pPr eaLnBrk="1" hangingPunct="1">
              <a:spcBef>
                <a:spcPct val="0"/>
              </a:spcBef>
            </a:pPr>
            <a:r>
              <a:rPr lang="en-US" altLang="en-US" sz="1600" b="0" dirty="0" smtClean="0"/>
              <a:t>No days with deployments by all 3 REPs</a:t>
            </a:r>
            <a:endParaRPr lang="en-US" altLang="en-US" sz="1600" b="0" dirty="0"/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819400" y="2438400"/>
            <a:ext cx="1308934" cy="57708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Composite Deployment 2016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50" b="0" dirty="0" smtClean="0"/>
              <a:t>28.2 MW Reduce</a:t>
            </a:r>
            <a:endParaRPr lang="en-US" altLang="en-US" sz="1050" b="0" dirty="0"/>
          </a:p>
        </p:txBody>
      </p:sp>
    </p:spTree>
    <p:extLst>
      <p:ext uri="{BB962C8B-B14F-4D97-AF65-F5344CB8AC3E}">
        <p14:creationId xmlns:p14="http://schemas.microsoft.com/office/powerpoint/2010/main" val="30236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3962400" cy="296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2014 Real Time Pricing Analysis</a:t>
            </a:r>
            <a:endParaRPr lang="en-US" altLang="en-US" dirty="0" smtClean="0"/>
          </a:p>
        </p:txBody>
      </p:sp>
      <p:sp>
        <p:nvSpPr>
          <p:cNvPr id="21515" name="TextBox 2"/>
          <p:cNvSpPr txBox="1">
            <a:spLocks noChangeArrowheads="1"/>
          </p:cNvSpPr>
          <p:nvPr/>
        </p:nvSpPr>
        <p:spPr bwMode="auto">
          <a:xfrm>
            <a:off x="152400" y="811649"/>
            <a:ext cx="8534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b="0" dirty="0" smtClean="0"/>
              <a:t>11 </a:t>
            </a:r>
            <a:r>
              <a:rPr lang="en-US" altLang="en-US" sz="1600" b="0" dirty="0"/>
              <a:t>Reps </a:t>
            </a:r>
            <a:r>
              <a:rPr lang="en-US" altLang="en-US" sz="1600" b="0" dirty="0" smtClean="0"/>
              <a:t>1,000 </a:t>
            </a:r>
            <a:r>
              <a:rPr lang="en-US" altLang="en-US" sz="1600" b="0" dirty="0"/>
              <a:t>Res and </a:t>
            </a:r>
            <a:r>
              <a:rPr lang="en-US" altLang="en-US" sz="1600" b="0" dirty="0" smtClean="0"/>
              <a:t>9,700 </a:t>
            </a:r>
            <a:r>
              <a:rPr lang="en-US" altLang="en-US" sz="1600" b="0" dirty="0"/>
              <a:t>Bus customers</a:t>
            </a:r>
          </a:p>
          <a:p>
            <a:pPr eaLnBrk="1" hangingPunct="1">
              <a:spcBef>
                <a:spcPct val="0"/>
              </a:spcBef>
            </a:pPr>
            <a:endParaRPr lang="en-US" altLang="en-US" sz="600" b="0" dirty="0"/>
          </a:p>
          <a:p>
            <a:pPr>
              <a:spcBef>
                <a:spcPct val="0"/>
              </a:spcBef>
            </a:pPr>
            <a:r>
              <a:rPr lang="en-US" altLang="en-US" sz="1600" b="0" dirty="0" smtClean="0"/>
              <a:t>2 </a:t>
            </a:r>
            <a:r>
              <a:rPr lang="en-US" altLang="en-US" sz="1600" b="0" dirty="0"/>
              <a:t>Weekday high-price events were </a:t>
            </a:r>
            <a:r>
              <a:rPr lang="en-US" altLang="en-US" sz="1600" b="0" dirty="0" smtClean="0"/>
              <a:t>analyzed</a:t>
            </a:r>
          </a:p>
          <a:p>
            <a:pPr>
              <a:spcBef>
                <a:spcPct val="0"/>
              </a:spcBef>
            </a:pPr>
            <a:r>
              <a:rPr lang="en-US" altLang="en-US" sz="1600" b="0" dirty="0"/>
              <a:t>Note: EEA related Load reduction led to price drop, and RTP related load reduction mostly occurred following the price drop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667000" y="2590800"/>
            <a:ext cx="1219200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0" dirty="0" smtClean="0"/>
              <a:t>Jan 6, 2014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0" dirty="0" smtClean="0"/>
              <a:t>12.9 MW Reduce</a:t>
            </a:r>
            <a:endParaRPr lang="en-US" altLang="en-US" sz="1000" b="0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4000500" cy="296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7086600" y="2590800"/>
            <a:ext cx="1219200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0" dirty="0" smtClean="0"/>
              <a:t>Mar 3, 2014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0" dirty="0" smtClean="0"/>
              <a:t>7.4 MW Reduce</a:t>
            </a:r>
            <a:endParaRPr lang="en-US" alt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0950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606079"/>
            <a:ext cx="2516015" cy="2203921"/>
          </a:xfrm>
          <a:prstGeom prst="rect">
            <a:avLst/>
          </a:prstGeom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2015 Real Time Pricing Analysis</a:t>
            </a:r>
            <a:endParaRPr lang="en-US" altLang="en-US" dirty="0" smtClean="0"/>
          </a:p>
        </p:txBody>
      </p:sp>
      <p:sp>
        <p:nvSpPr>
          <p:cNvPr id="21512" name="TextBox 1"/>
          <p:cNvSpPr txBox="1">
            <a:spLocks noChangeArrowheads="1"/>
          </p:cNvSpPr>
          <p:nvPr/>
        </p:nvSpPr>
        <p:spPr bwMode="auto">
          <a:xfrm>
            <a:off x="3598653" y="2133600"/>
            <a:ext cx="1227982" cy="41549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0" dirty="0" smtClean="0"/>
              <a:t>Jul 30, 2015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0" dirty="0" smtClean="0"/>
              <a:t>10.5 MW Reduce</a:t>
            </a:r>
            <a:endParaRPr lang="en-US" altLang="en-US" sz="1000" b="0" dirty="0"/>
          </a:p>
        </p:txBody>
      </p:sp>
      <p:sp>
        <p:nvSpPr>
          <p:cNvPr id="21515" name="TextBox 2"/>
          <p:cNvSpPr txBox="1">
            <a:spLocks noChangeArrowheads="1"/>
          </p:cNvSpPr>
          <p:nvPr/>
        </p:nvSpPr>
        <p:spPr bwMode="auto">
          <a:xfrm>
            <a:off x="152400" y="811649"/>
            <a:ext cx="8534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b="0" dirty="0" smtClean="0"/>
              <a:t>9 </a:t>
            </a:r>
            <a:r>
              <a:rPr lang="en-US" altLang="en-US" sz="1600" b="0" dirty="0"/>
              <a:t>Reps </a:t>
            </a:r>
            <a:r>
              <a:rPr lang="en-US" altLang="en-US" sz="1600" b="0" dirty="0" smtClean="0"/>
              <a:t>851 </a:t>
            </a:r>
            <a:r>
              <a:rPr lang="en-US" altLang="en-US" sz="1600" b="0" dirty="0"/>
              <a:t>Res and </a:t>
            </a:r>
            <a:r>
              <a:rPr lang="en-US" altLang="en-US" sz="1600" b="0" dirty="0" smtClean="0"/>
              <a:t>4,009 </a:t>
            </a:r>
            <a:r>
              <a:rPr lang="en-US" altLang="en-US" sz="1600" b="0" dirty="0"/>
              <a:t>Bus customers</a:t>
            </a:r>
          </a:p>
          <a:p>
            <a:pPr eaLnBrk="1" hangingPunct="1">
              <a:spcBef>
                <a:spcPct val="0"/>
              </a:spcBef>
            </a:pPr>
            <a:endParaRPr lang="en-US" altLang="en-US" sz="600" b="0" dirty="0"/>
          </a:p>
          <a:p>
            <a:pPr>
              <a:spcBef>
                <a:spcPct val="0"/>
              </a:spcBef>
            </a:pPr>
            <a:r>
              <a:rPr lang="en-US" altLang="en-US" sz="1600" b="0" dirty="0"/>
              <a:t>6 Weekday high-price events were </a:t>
            </a:r>
            <a:r>
              <a:rPr lang="en-US" altLang="en-US" sz="1600" b="0" dirty="0" smtClean="0"/>
              <a:t>analyzed</a:t>
            </a:r>
            <a:endParaRPr lang="en-US" altLang="en-US" sz="16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822" y="1615334"/>
            <a:ext cx="2492978" cy="2194666"/>
          </a:xfrm>
          <a:prstGeom prst="rect">
            <a:avLst/>
          </a:prstGeom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558040" y="2160945"/>
            <a:ext cx="1143000" cy="41549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0" dirty="0" smtClean="0"/>
              <a:t>Aug 5, 2015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0" dirty="0" smtClean="0"/>
              <a:t>5.2 MW Reduce</a:t>
            </a:r>
            <a:endParaRPr lang="en-US" altLang="en-US" sz="10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85" y="3892415"/>
            <a:ext cx="2516015" cy="2203921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802757" y="4400490"/>
            <a:ext cx="1143000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0" dirty="0" smtClean="0"/>
              <a:t>Aug 11, 2015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0" dirty="0" smtClean="0"/>
              <a:t>9.6 MW Reduce</a:t>
            </a:r>
            <a:endParaRPr lang="en-US" altLang="en-US" sz="1000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785" y="1606079"/>
            <a:ext cx="2516015" cy="2203921"/>
          </a:xfrm>
          <a:prstGeom prst="rect">
            <a:avLst/>
          </a:prstGeom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816934" y="1745447"/>
            <a:ext cx="1143000" cy="41549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0" dirty="0" smtClean="0"/>
              <a:t>May 18, 2015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0" dirty="0" smtClean="0"/>
              <a:t>1.7 MW Reduce</a:t>
            </a:r>
            <a:endParaRPr lang="en-US" altLang="en-US" sz="1000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3892416"/>
            <a:ext cx="2516015" cy="2203920"/>
          </a:xfrm>
          <a:prstGeom prst="rect">
            <a:avLst/>
          </a:prstGeom>
        </p:spPr>
      </p:pic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3593901" y="4419600"/>
            <a:ext cx="1130499" cy="55399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0" dirty="0" smtClean="0"/>
              <a:t>Aug 12, 2015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0" dirty="0" smtClean="0"/>
              <a:t>11.1 MW Reduce</a:t>
            </a:r>
            <a:endParaRPr lang="en-US" altLang="en-US" sz="1000" b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3822" y="3892415"/>
            <a:ext cx="2492978" cy="2203921"/>
          </a:xfrm>
          <a:prstGeom prst="rect">
            <a:avLst/>
          </a:prstGeom>
        </p:spPr>
      </p:pic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6544506" y="4495800"/>
            <a:ext cx="1151694" cy="41549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0" dirty="0" smtClean="0"/>
              <a:t>Aug 13, 2015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0" dirty="0" smtClean="0"/>
              <a:t>1.2 MW Reduce</a:t>
            </a:r>
            <a:endParaRPr lang="en-US" alt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53812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057400"/>
            <a:ext cx="3962400" cy="3472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057400"/>
            <a:ext cx="3962400" cy="3472131"/>
          </a:xfrm>
          <a:prstGeom prst="rect">
            <a:avLst/>
          </a:prstGeom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2016 Real Time Pricing Analysis</a:t>
            </a:r>
            <a:endParaRPr lang="en-US" altLang="en-US" dirty="0" smtClean="0"/>
          </a:p>
        </p:txBody>
      </p:sp>
      <p:sp>
        <p:nvSpPr>
          <p:cNvPr id="21512" name="TextBox 1"/>
          <p:cNvSpPr txBox="1">
            <a:spLocks noChangeArrowheads="1"/>
          </p:cNvSpPr>
          <p:nvPr/>
        </p:nvSpPr>
        <p:spPr bwMode="auto">
          <a:xfrm>
            <a:off x="5334000" y="2250916"/>
            <a:ext cx="1227982" cy="41549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0" dirty="0" smtClean="0"/>
              <a:t>Nov 29, 2016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0" dirty="0" smtClean="0"/>
              <a:t>0.4 MW Reduce</a:t>
            </a:r>
            <a:endParaRPr lang="en-US" altLang="en-US" sz="1000" b="0" dirty="0"/>
          </a:p>
        </p:txBody>
      </p:sp>
      <p:sp>
        <p:nvSpPr>
          <p:cNvPr id="21515" name="TextBox 2"/>
          <p:cNvSpPr txBox="1">
            <a:spLocks noChangeArrowheads="1"/>
          </p:cNvSpPr>
          <p:nvPr/>
        </p:nvSpPr>
        <p:spPr bwMode="auto">
          <a:xfrm>
            <a:off x="152400" y="811649"/>
            <a:ext cx="8534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b="0" dirty="0" smtClean="0"/>
              <a:t>11 </a:t>
            </a:r>
            <a:r>
              <a:rPr lang="en-US" altLang="en-US" sz="1600" b="0" dirty="0"/>
              <a:t>Reps </a:t>
            </a:r>
            <a:r>
              <a:rPr lang="en-US" altLang="en-US" sz="1600" b="0" dirty="0" smtClean="0"/>
              <a:t>1,321 </a:t>
            </a:r>
            <a:r>
              <a:rPr lang="en-US" altLang="en-US" sz="1600" b="0" dirty="0"/>
              <a:t>Res and </a:t>
            </a:r>
            <a:r>
              <a:rPr lang="en-US" altLang="en-US" sz="1600" b="0" dirty="0" smtClean="0"/>
              <a:t>8,255 </a:t>
            </a:r>
            <a:r>
              <a:rPr lang="en-US" altLang="en-US" sz="1600" b="0" dirty="0"/>
              <a:t>Bus customers</a:t>
            </a:r>
          </a:p>
          <a:p>
            <a:pPr eaLnBrk="1" hangingPunct="1">
              <a:spcBef>
                <a:spcPct val="0"/>
              </a:spcBef>
            </a:pPr>
            <a:endParaRPr lang="en-US" altLang="en-US" sz="600" b="0" dirty="0"/>
          </a:p>
          <a:p>
            <a:pPr>
              <a:spcBef>
                <a:spcPct val="0"/>
              </a:spcBef>
            </a:pPr>
            <a:r>
              <a:rPr lang="en-US" altLang="en-US" sz="1600" b="0" dirty="0" smtClean="0"/>
              <a:t>2 </a:t>
            </a:r>
            <a:r>
              <a:rPr lang="en-US" altLang="en-US" sz="1600" b="0" dirty="0"/>
              <a:t>Weekday high-price events were </a:t>
            </a:r>
            <a:r>
              <a:rPr lang="en-US" altLang="en-US" sz="1600" b="0" dirty="0" smtClean="0"/>
              <a:t>analyzed</a:t>
            </a:r>
            <a:endParaRPr lang="en-US" altLang="en-US" sz="1600" b="0" dirty="0"/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066800" y="2250916"/>
            <a:ext cx="1143000" cy="41549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0" dirty="0" smtClean="0"/>
              <a:t>Aug 2, 2016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0" dirty="0" smtClean="0"/>
              <a:t>0.6 MW Reduce</a:t>
            </a:r>
            <a:endParaRPr lang="en-US" alt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04254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860800" y="2065338"/>
            <a:ext cx="1136650" cy="1925637"/>
            <a:chOff x="1968" y="672"/>
            <a:chExt cx="1416" cy="2400"/>
          </a:xfrm>
        </p:grpSpPr>
        <p:pic>
          <p:nvPicPr>
            <p:cNvPr id="6" name="Picture 4" descr="MCj0340308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672"/>
              <a:ext cx="1416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496" y="1008"/>
              <a:ext cx="576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>
                  <a:latin typeface="Britannic Bold" panose="020B0903060703020204" pitchFamily="34" charset="0"/>
                </a:rPr>
                <a:t>ON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496" y="2353"/>
              <a:ext cx="739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>
                  <a:latin typeface="Britannic Bold" panose="020B0903060703020204" pitchFamily="34" charset="0"/>
                </a:rPr>
                <a:t>OFF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33600" y="5068888"/>
            <a:ext cx="502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2051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205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hlinkClick r:id="rId3"/>
              </a:rPr>
              <a:t>craish@ercot.com</a:t>
            </a:r>
            <a:r>
              <a:rPr lang="en-US" altLang="en-US" sz="1800" b="0"/>
              <a:t>	512/248-3876</a:t>
            </a:r>
          </a:p>
        </p:txBody>
      </p:sp>
    </p:spTree>
    <p:extLst>
      <p:ext uri="{BB962C8B-B14F-4D97-AF65-F5344CB8AC3E}">
        <p14:creationId xmlns:p14="http://schemas.microsoft.com/office/powerpoint/2010/main" val="2971159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Analysis </a:t>
            </a:r>
            <a:r>
              <a:rPr lang="en-US" altLang="en-US" dirty="0" smtClean="0"/>
              <a:t>Methodology - Competitive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001000" cy="5562600"/>
          </a:xfrm>
        </p:spPr>
        <p:txBody>
          <a:bodyPr/>
          <a:lstStyle/>
          <a:p>
            <a:pPr eaLnBrk="1" hangingPunct="1">
              <a:buFont typeface="+mj-lt"/>
              <a:buAutoNum type="arabicPeriod"/>
              <a:defRPr/>
            </a:pPr>
            <a:r>
              <a:rPr lang="en-US" altLang="en-US" sz="1800" b="0" dirty="0" smtClean="0">
                <a:solidFill>
                  <a:srgbClr val="000000"/>
                </a:solidFill>
                <a:cs typeface="Times New Roman" pitchFamily="18" charset="0"/>
              </a:rPr>
              <a:t>Identify </a:t>
            </a:r>
            <a:r>
              <a:rPr lang="en-US" altLang="en-US" sz="1800" b="0" dirty="0" smtClean="0">
                <a:solidFill>
                  <a:srgbClr val="000000"/>
                </a:solidFill>
                <a:cs typeface="Times New Roman" pitchFamily="18" charset="0"/>
              </a:rPr>
              <a:t>4CP and Near-CP days</a:t>
            </a:r>
            <a:r>
              <a:rPr lang="en-US" altLang="en-US" sz="1800" b="0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altLang="en-US" sz="1800" b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Font typeface="+mj-lt"/>
              <a:buAutoNum type="arabicPeriod"/>
              <a:defRPr/>
            </a:pPr>
            <a:r>
              <a:rPr lang="en-US" altLang="en-US" sz="1800" b="0" dirty="0" smtClean="0">
                <a:solidFill>
                  <a:srgbClr val="000000"/>
                </a:solidFill>
                <a:cs typeface="Times New Roman" pitchFamily="18" charset="0"/>
              </a:rPr>
              <a:t>Identify High-Price days (to exclude from baseline determination).</a:t>
            </a:r>
            <a:endParaRPr lang="en-US" altLang="en-US" sz="1800" b="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Font typeface="+mj-lt"/>
              <a:buAutoNum type="arabicPeriod"/>
              <a:defRPr/>
            </a:pPr>
            <a:r>
              <a:rPr lang="en-US" altLang="en-US" sz="1800" b="0" dirty="0" smtClean="0">
                <a:solidFill>
                  <a:srgbClr val="000000"/>
                </a:solidFill>
                <a:cs typeface="Times New Roman" pitchFamily="18" charset="0"/>
              </a:rPr>
              <a:t>Classify </a:t>
            </a:r>
            <a:r>
              <a:rPr lang="en-US" altLang="en-US" sz="1800" b="0" dirty="0" smtClean="0">
                <a:solidFill>
                  <a:srgbClr val="000000"/>
                </a:solidFill>
                <a:cs typeface="Times New Roman" pitchFamily="18" charset="0"/>
              </a:rPr>
              <a:t>customers by voltage level (Transmission/Distribution) and weather sensitivity.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en-US" altLang="en-US" sz="1800" dirty="0" smtClean="0">
                <a:solidFill>
                  <a:srgbClr val="000000"/>
                </a:solidFill>
                <a:cs typeface="Times New Roman" pitchFamily="18" charset="0"/>
              </a:rPr>
              <a:t>Classify customer and</a:t>
            </a:r>
            <a:r>
              <a:rPr lang="en-US" altLang="en-US" sz="1800" b="0" dirty="0" smtClean="0">
                <a:solidFill>
                  <a:srgbClr val="000000"/>
                </a:solidFill>
                <a:cs typeface="Times New Roman" pitchFamily="18" charset="0"/>
              </a:rPr>
              <a:t> response type</a:t>
            </a:r>
            <a:endParaRPr lang="en-US" altLang="en-US" sz="1800" b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800100" lvl="1" indent="-342900" eaLnBrk="1" hangingPunct="1">
              <a:buFont typeface="+mj-lt"/>
              <a:buAutoNum type="alphaLcPeriod"/>
              <a:defRPr/>
            </a:pPr>
            <a:r>
              <a:rPr lang="en-US" altLang="en-US" sz="1600" dirty="0">
                <a:solidFill>
                  <a:srgbClr val="000000"/>
                </a:solidFill>
                <a:cs typeface="Times New Roman" pitchFamily="18" charset="0"/>
              </a:rPr>
              <a:t>W</a:t>
            </a:r>
            <a:r>
              <a:rPr lang="en-US" altLang="en-US" sz="1600" dirty="0" smtClean="0">
                <a:solidFill>
                  <a:srgbClr val="000000"/>
                </a:solidFill>
                <a:cs typeface="Times New Roman" pitchFamily="18" charset="0"/>
              </a:rPr>
              <a:t>eather sensitive (WS) – use regression baseline.</a:t>
            </a:r>
          </a:p>
          <a:p>
            <a:pPr marL="800100" lvl="1" indent="-342900" eaLnBrk="1" hangingPunct="1">
              <a:buFont typeface="+mj-lt"/>
              <a:buAutoNum type="alphaLcPeriod"/>
              <a:defRPr/>
            </a:pPr>
            <a:r>
              <a:rPr lang="en-US" altLang="en-US" sz="1600" dirty="0" smtClean="0">
                <a:solidFill>
                  <a:srgbClr val="000000"/>
                </a:solidFill>
                <a:cs typeface="Times New Roman" pitchFamily="18" charset="0"/>
              </a:rPr>
              <a:t>Non-Weather sensitive NWS). – use Near20 baseline.</a:t>
            </a:r>
          </a:p>
          <a:p>
            <a:pPr marL="800100" lvl="1" indent="-342900" eaLnBrk="1" hangingPunct="1">
              <a:buFont typeface="+mj-lt"/>
              <a:buAutoNum type="alphaLcPeriod"/>
              <a:defRPr/>
            </a:pPr>
            <a:r>
              <a:rPr lang="en-US" altLang="en-US" sz="1600" dirty="0" smtClean="0">
                <a:solidFill>
                  <a:srgbClr val="000000"/>
                </a:solidFill>
                <a:cs typeface="Times New Roman" pitchFamily="18" charset="0"/>
              </a:rPr>
              <a:t>Identify responding </a:t>
            </a:r>
            <a:r>
              <a:rPr lang="en-US" altLang="en-US" sz="1600" dirty="0" smtClean="0">
                <a:solidFill>
                  <a:srgbClr val="000000"/>
                </a:solidFill>
                <a:cs typeface="Times New Roman" pitchFamily="18" charset="0"/>
              </a:rPr>
              <a:t>customers based on magnitude and frequency of response on identified 4CP and Near-CP days.</a:t>
            </a:r>
            <a:endParaRPr lang="en-US" altLang="en-US" sz="16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800100" lvl="1" indent="-342900" eaLnBrk="1" hangingPunct="1">
              <a:buFont typeface="+mj-lt"/>
              <a:buAutoNum type="alphaLcPeriod"/>
              <a:defRPr/>
            </a:pPr>
            <a:r>
              <a:rPr lang="en-US" altLang="en-US" sz="1600" dirty="0" smtClean="0">
                <a:solidFill>
                  <a:srgbClr val="000000"/>
                </a:solidFill>
                <a:cs typeface="Times New Roman" pitchFamily="18" charset="0"/>
              </a:rPr>
              <a:t>Classify customers by type of reduction:</a:t>
            </a:r>
          </a:p>
          <a:p>
            <a:pPr marL="1200150" lvl="2" indent="-342900" eaLnBrk="1" hangingPunct="1">
              <a:buFont typeface="+mj-lt"/>
              <a:buAutoNum type="arabicParenR"/>
              <a:defRPr/>
            </a:pPr>
            <a:r>
              <a:rPr lang="en-US" altLang="en-US" sz="1600" dirty="0" smtClean="0">
                <a:solidFill>
                  <a:srgbClr val="000000"/>
                </a:solidFill>
                <a:cs typeface="Times New Roman" pitchFamily="18" charset="0"/>
              </a:rPr>
              <a:t>Load reduction that targets the afternoon hours of 4CP/Near-CP days.</a:t>
            </a:r>
          </a:p>
          <a:p>
            <a:pPr marL="1200150" lvl="2" indent="-342900">
              <a:buFont typeface="+mj-lt"/>
              <a:buAutoNum type="arabicParenR"/>
              <a:defRPr/>
            </a:pPr>
            <a:r>
              <a:rPr lang="en-US" altLang="en-US" sz="1600" dirty="0" smtClean="0">
                <a:solidFill>
                  <a:srgbClr val="000000"/>
                </a:solidFill>
                <a:cs typeface="Times New Roman" pitchFamily="18" charset="0"/>
              </a:rPr>
              <a:t>Load reduction that starts early in the day and continues through the 4CP time </a:t>
            </a:r>
            <a:r>
              <a:rPr lang="en-US" altLang="en-US" sz="1600" dirty="0" smtClean="0">
                <a:solidFill>
                  <a:srgbClr val="000000"/>
                </a:solidFill>
                <a:cs typeface="Times New Roman" pitchFamily="18" charset="0"/>
              </a:rPr>
              <a:t>period.</a:t>
            </a:r>
            <a:endParaRPr lang="en-US" altLang="en-US" sz="16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400050" eaLnBrk="1" hangingPunct="1">
              <a:buFont typeface="+mj-lt"/>
              <a:buAutoNum type="arabicPeriod"/>
              <a:defRPr/>
            </a:pPr>
            <a:r>
              <a:rPr lang="en-US" altLang="en-US" sz="1600" b="0" dirty="0" smtClean="0">
                <a:solidFill>
                  <a:srgbClr val="000000"/>
                </a:solidFill>
                <a:cs typeface="Times New Roman" pitchFamily="18" charset="0"/>
              </a:rPr>
              <a:t>Calculate load reductions for specific 4CP/Near-CP days.</a:t>
            </a:r>
          </a:p>
          <a:p>
            <a:pPr marL="857250" lvl="1" indent="-342900" eaLnBrk="1" hangingPunct="1">
              <a:buFont typeface="+mj-lt"/>
              <a:buAutoNum type="alphaLcPeriod"/>
              <a:defRPr/>
            </a:pPr>
            <a:r>
              <a:rPr lang="en-US" altLang="en-US" sz="1600" dirty="0" smtClean="0">
                <a:solidFill>
                  <a:srgbClr val="000000"/>
                </a:solidFill>
                <a:cs typeface="Times New Roman" pitchFamily="18" charset="0"/>
              </a:rPr>
              <a:t>Limited to </a:t>
            </a:r>
            <a:r>
              <a:rPr lang="en-US" altLang="en-US" sz="1600" dirty="0" smtClean="0">
                <a:solidFill>
                  <a:srgbClr val="000000"/>
                </a:solidFill>
                <a:cs typeface="Times New Roman" pitchFamily="18" charset="0"/>
              </a:rPr>
              <a:t>responding customers identified </a:t>
            </a:r>
            <a:r>
              <a:rPr lang="en-US" altLang="en-US" sz="1600" dirty="0" smtClean="0">
                <a:solidFill>
                  <a:srgbClr val="000000"/>
                </a:solidFill>
                <a:cs typeface="Times New Roman" pitchFamily="18" charset="0"/>
              </a:rPr>
              <a:t>in step </a:t>
            </a:r>
            <a:r>
              <a:rPr lang="en-US" altLang="en-US" sz="1600" dirty="0" smtClean="0">
                <a:solidFill>
                  <a:srgbClr val="000000"/>
                </a:solidFill>
                <a:cs typeface="Times New Roman" pitchFamily="18" charset="0"/>
              </a:rPr>
              <a:t>4.</a:t>
            </a:r>
            <a:endParaRPr lang="en-US" altLang="en-US" sz="16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857250" lvl="1" indent="-342900" eaLnBrk="1" hangingPunct="1">
              <a:buFont typeface="+mj-lt"/>
              <a:buAutoNum type="alphaLcPeriod"/>
              <a:defRPr/>
            </a:pPr>
            <a:r>
              <a:rPr lang="en-US" altLang="en-US" sz="1600" dirty="0" smtClean="0">
                <a:solidFill>
                  <a:srgbClr val="000000"/>
                </a:solidFill>
                <a:cs typeface="Times New Roman" pitchFamily="18" charset="0"/>
              </a:rPr>
              <a:t>Include customer’s load in over-all reduction calculation if they have a significant reduction on the specific day</a:t>
            </a:r>
            <a:r>
              <a:rPr lang="en-US" altLang="en-US" sz="1600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altLang="en-US" sz="1600" b="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89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Analysis </a:t>
            </a:r>
            <a:r>
              <a:rPr lang="en-US" altLang="en-US" dirty="0" smtClean="0"/>
              <a:t>Methodology - NOIE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001000" cy="5562600"/>
          </a:xfrm>
        </p:spPr>
        <p:txBody>
          <a:bodyPr/>
          <a:lstStyle/>
          <a:p>
            <a:pPr>
              <a:buFont typeface="+mj-lt"/>
              <a:buAutoNum type="arabicPeriod"/>
              <a:defRPr/>
            </a:pPr>
            <a:r>
              <a:rPr lang="en-US" altLang="en-US" sz="1600" dirty="0">
                <a:solidFill>
                  <a:srgbClr val="000000"/>
                </a:solidFill>
                <a:cs typeface="Times New Roman" pitchFamily="18" charset="0"/>
              </a:rPr>
              <a:t>Used same 4CP, Near-CP and High-price days as identified for the analysis of competitive ESIIDs.</a:t>
            </a:r>
          </a:p>
          <a:p>
            <a:pPr marL="0" indent="0" eaLnBrk="1" hangingPunct="1">
              <a:buNone/>
              <a:defRPr/>
            </a:pPr>
            <a:endParaRPr lang="en-US" altLang="en-US" sz="1600" b="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Font typeface="+mj-lt"/>
              <a:buAutoNum type="arabicPeriod"/>
              <a:defRPr/>
            </a:pPr>
            <a:r>
              <a:rPr lang="en-US" altLang="en-US" sz="1600" b="0" dirty="0" smtClean="0">
                <a:solidFill>
                  <a:srgbClr val="000000"/>
                </a:solidFill>
                <a:cs typeface="Times New Roman" pitchFamily="18" charset="0"/>
              </a:rPr>
              <a:t>Analysis was limited to </a:t>
            </a:r>
            <a:r>
              <a:rPr lang="en-US" altLang="en-US" sz="1600" dirty="0" smtClean="0">
                <a:solidFill>
                  <a:srgbClr val="000000"/>
                </a:solidFill>
                <a:cs typeface="Times New Roman" pitchFamily="18" charset="0"/>
              </a:rPr>
              <a:t>the largest NOIEs that account for 90% of summer weekday kWh (33 – 34 NOIEs depending on year)</a:t>
            </a:r>
            <a:r>
              <a:rPr lang="en-US" altLang="en-US" sz="1600" b="0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eaLnBrk="1" hangingPunct="1">
              <a:buFont typeface="+mj-lt"/>
              <a:buAutoNum type="arabicPeriod"/>
              <a:defRPr/>
            </a:pPr>
            <a:endParaRPr lang="en-US" altLang="en-US" sz="1600" b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 typeface="+mj-lt"/>
              <a:buAutoNum type="arabicPeriod"/>
              <a:defRPr/>
            </a:pPr>
            <a:r>
              <a:rPr lang="en-US" altLang="en-US" sz="1600" dirty="0" smtClean="0">
                <a:solidFill>
                  <a:srgbClr val="000000"/>
                </a:solidFill>
                <a:cs typeface="Times New Roman" pitchFamily="18" charset="0"/>
              </a:rPr>
              <a:t>Regression model was estimated for an analysis year using three closest years of data for each NOIE and interval estimates produced for each </a:t>
            </a:r>
            <a:r>
              <a:rPr lang="en-US" altLang="en-US" sz="1600" dirty="0" smtClean="0">
                <a:solidFill>
                  <a:srgbClr val="000000"/>
                </a:solidFill>
                <a:cs typeface="Times New Roman" pitchFamily="18" charset="0"/>
              </a:rPr>
              <a:t>day</a:t>
            </a:r>
            <a:r>
              <a:rPr lang="en-US" altLang="en-US" sz="1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cs typeface="Times New Roman" pitchFamily="18" charset="0"/>
              </a:rPr>
              <a:t>… determined a predominant single weather zone for each NOIE.</a:t>
            </a:r>
          </a:p>
          <a:p>
            <a:pPr eaLnBrk="1" hangingPunct="1">
              <a:buFont typeface="+mj-lt"/>
              <a:buAutoNum type="arabicPeriod"/>
              <a:defRPr/>
            </a:pPr>
            <a:endParaRPr lang="en-US" altLang="en-US" sz="1600" b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Font typeface="+mj-lt"/>
              <a:buAutoNum type="arabicPeriod"/>
              <a:defRPr/>
            </a:pPr>
            <a:r>
              <a:rPr lang="en-US" altLang="en-US" sz="1600" b="0" dirty="0" smtClean="0">
                <a:solidFill>
                  <a:srgbClr val="000000"/>
                </a:solidFill>
                <a:cs typeface="Times New Roman" pitchFamily="18" charset="0"/>
              </a:rPr>
              <a:t>Baseline-to-actual percent difference was calculated for non-CP days for each NOIE and the 75</a:t>
            </a:r>
            <a:r>
              <a:rPr lang="en-US" altLang="en-US" sz="1600" b="0" baseline="30000" dirty="0" smtClean="0">
                <a:solidFill>
                  <a:srgbClr val="000000"/>
                </a:solidFill>
                <a:cs typeface="Times New Roman" pitchFamily="18" charset="0"/>
              </a:rPr>
              <a:t>th</a:t>
            </a:r>
            <a:r>
              <a:rPr lang="en-US" altLang="en-US" sz="1600" b="0" dirty="0" smtClean="0">
                <a:solidFill>
                  <a:srgbClr val="000000"/>
                </a:solidFill>
                <a:cs typeface="Times New Roman" pitchFamily="18" charset="0"/>
              </a:rPr>
              <a:t> percentile level difference was determined.</a:t>
            </a:r>
          </a:p>
          <a:p>
            <a:pPr eaLnBrk="1" hangingPunct="1">
              <a:buFont typeface="+mj-lt"/>
              <a:buAutoNum type="arabicPeriod"/>
              <a:defRPr/>
            </a:pPr>
            <a:endParaRPr lang="en-US" altLang="en-US" sz="1600" b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Font typeface="+mj-lt"/>
              <a:buAutoNum type="arabicPeriod"/>
              <a:defRPr/>
            </a:pPr>
            <a:r>
              <a:rPr lang="en-US" altLang="en-US" sz="1600" dirty="0" smtClean="0">
                <a:solidFill>
                  <a:srgbClr val="000000"/>
                </a:solidFill>
                <a:cs typeface="Times New Roman" pitchFamily="18" charset="0"/>
              </a:rPr>
              <a:t>For each NOIE, counted CP- and Near-CP days </a:t>
            </a:r>
            <a:r>
              <a:rPr lang="en-US" altLang="en-US" sz="1600" dirty="0" smtClean="0">
                <a:solidFill>
                  <a:srgbClr val="000000"/>
                </a:solidFill>
                <a:cs typeface="Times New Roman" pitchFamily="18" charset="0"/>
              </a:rPr>
              <a:t>for which the NOIE load was reduced if </a:t>
            </a:r>
            <a:r>
              <a:rPr lang="en-US" altLang="en-US" sz="1600" dirty="0" smtClean="0">
                <a:solidFill>
                  <a:srgbClr val="000000"/>
                </a:solidFill>
                <a:cs typeface="Times New Roman" pitchFamily="18" charset="0"/>
              </a:rPr>
              <a:t>the </a:t>
            </a:r>
            <a:r>
              <a:rPr lang="en-US" altLang="en-US" sz="1600" dirty="0" smtClean="0">
                <a:solidFill>
                  <a:srgbClr val="000000"/>
                </a:solidFill>
                <a:cs typeface="Times New Roman" pitchFamily="18" charset="0"/>
              </a:rPr>
              <a:t>hour-ending 17:00 MW </a:t>
            </a:r>
            <a:r>
              <a:rPr lang="en-US" altLang="en-US" sz="1600" dirty="0" smtClean="0">
                <a:solidFill>
                  <a:srgbClr val="000000"/>
                </a:solidFill>
                <a:cs typeface="Times New Roman" pitchFamily="18" charset="0"/>
              </a:rPr>
              <a:t>reduction on the CP- / Near-CP day exceeded 75</a:t>
            </a:r>
            <a:r>
              <a:rPr lang="en-US" altLang="en-US" sz="1600" baseline="30000" dirty="0" smtClean="0">
                <a:solidFill>
                  <a:srgbClr val="000000"/>
                </a:solidFill>
                <a:cs typeface="Times New Roman" pitchFamily="18" charset="0"/>
              </a:rPr>
              <a:t>th</a:t>
            </a:r>
            <a:r>
              <a:rPr lang="en-US" altLang="en-US" sz="1600" dirty="0" smtClean="0">
                <a:solidFill>
                  <a:srgbClr val="000000"/>
                </a:solidFill>
                <a:cs typeface="Times New Roman" pitchFamily="18" charset="0"/>
              </a:rPr>
              <a:t> percentile </a:t>
            </a:r>
            <a:r>
              <a:rPr lang="en-US" altLang="en-US" sz="1600" dirty="0" smtClean="0">
                <a:solidFill>
                  <a:srgbClr val="000000"/>
                </a:solidFill>
                <a:cs typeface="Times New Roman" pitchFamily="18" charset="0"/>
              </a:rPr>
              <a:t>difference.</a:t>
            </a:r>
            <a:endParaRPr lang="en-US" altLang="en-US" sz="16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Font typeface="+mj-lt"/>
              <a:buAutoNum type="arabicPeriod"/>
              <a:defRPr/>
            </a:pPr>
            <a:endParaRPr lang="en-US" altLang="en-US" sz="1600" b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 typeface="+mj-lt"/>
              <a:buAutoNum type="arabicPeriod"/>
              <a:defRPr/>
            </a:pPr>
            <a:r>
              <a:rPr lang="en-US" altLang="en-US" sz="1600" dirty="0">
                <a:solidFill>
                  <a:srgbClr val="000000"/>
                </a:solidFill>
                <a:cs typeface="Times New Roman" pitchFamily="18" charset="0"/>
              </a:rPr>
              <a:t>NOIE was </a:t>
            </a:r>
            <a:r>
              <a:rPr lang="en-US" altLang="en-US" sz="1600" dirty="0" smtClean="0">
                <a:solidFill>
                  <a:srgbClr val="000000"/>
                </a:solidFill>
                <a:cs typeface="Times New Roman" pitchFamily="18" charset="0"/>
              </a:rPr>
              <a:t>deemed a </a:t>
            </a:r>
            <a:r>
              <a:rPr lang="en-US" altLang="en-US" sz="1600" dirty="0">
                <a:solidFill>
                  <a:srgbClr val="000000"/>
                </a:solidFill>
                <a:cs typeface="Times New Roman" pitchFamily="18" charset="0"/>
              </a:rPr>
              <a:t>4CP responder </a:t>
            </a:r>
            <a:r>
              <a:rPr lang="en-US" altLang="en-US" sz="1600" dirty="0" smtClean="0">
                <a:solidFill>
                  <a:srgbClr val="000000"/>
                </a:solidFill>
                <a:cs typeface="Times New Roman" pitchFamily="18" charset="0"/>
              </a:rPr>
              <a:t>if the frequency and magnitude of reductions was significant.</a:t>
            </a:r>
            <a:endParaRPr lang="en-US" altLang="en-US" sz="16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5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737" y="3603454"/>
            <a:ext cx="3851926" cy="25131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97275"/>
            <a:ext cx="3869063" cy="24987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737" y="914400"/>
            <a:ext cx="3869063" cy="2498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37" y="914400"/>
            <a:ext cx="3869063" cy="2498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Competitive </a:t>
            </a:r>
            <a:r>
              <a:rPr lang="en-US" altLang="en-US" dirty="0"/>
              <a:t>4 CP Days - 2015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1078924" y="2406618"/>
            <a:ext cx="1194558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CP </a:t>
            </a:r>
            <a:r>
              <a:rPr lang="en-US" altLang="en-US" dirty="0" smtClean="0"/>
              <a:t>Reduce </a:t>
            </a:r>
            <a:r>
              <a:rPr lang="en-US" altLang="en-US" dirty="0"/>
              <a:t>= </a:t>
            </a:r>
            <a:r>
              <a:rPr lang="en-US" altLang="en-US" dirty="0" smtClean="0"/>
              <a:t>491</a:t>
            </a:r>
            <a:endParaRPr lang="en-US" altLang="en-US" dirty="0"/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1074737" y="4847511"/>
            <a:ext cx="1194558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CP </a:t>
            </a:r>
            <a:r>
              <a:rPr lang="en-US" altLang="en-US" dirty="0" smtClean="0"/>
              <a:t>Reduce </a:t>
            </a:r>
            <a:r>
              <a:rPr lang="en-US" altLang="en-US" dirty="0"/>
              <a:t>= </a:t>
            </a:r>
            <a:r>
              <a:rPr lang="en-US" altLang="en-US" dirty="0" smtClean="0"/>
              <a:t>581</a:t>
            </a:r>
            <a:endParaRPr lang="en-US" altLang="en-US" dirty="0"/>
          </a:p>
        </p:txBody>
      </p: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5372657" y="2409111"/>
            <a:ext cx="1194558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CP </a:t>
            </a:r>
            <a:r>
              <a:rPr lang="en-US" altLang="en-US" dirty="0" smtClean="0"/>
              <a:t>Reduce </a:t>
            </a:r>
            <a:r>
              <a:rPr lang="en-US" altLang="en-US" dirty="0"/>
              <a:t>= </a:t>
            </a:r>
            <a:r>
              <a:rPr lang="en-US" altLang="en-US" dirty="0" smtClean="0"/>
              <a:t>584</a:t>
            </a:r>
            <a:endParaRPr lang="en-US" altLang="en-US" dirty="0"/>
          </a:p>
        </p:txBody>
      </p: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5372657" y="4847510"/>
            <a:ext cx="1194558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CP </a:t>
            </a:r>
            <a:r>
              <a:rPr lang="en-US" altLang="en-US" dirty="0" smtClean="0"/>
              <a:t>Reduce </a:t>
            </a:r>
            <a:r>
              <a:rPr lang="en-US" altLang="en-US" dirty="0"/>
              <a:t>= </a:t>
            </a:r>
            <a:r>
              <a:rPr lang="en-US" altLang="en-US" dirty="0" smtClean="0"/>
              <a:t>620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8864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673475"/>
            <a:ext cx="3869063" cy="2498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61" y="3657600"/>
            <a:ext cx="3885539" cy="2496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891035"/>
            <a:ext cx="3886200" cy="2522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37" y="914400"/>
            <a:ext cx="3869063" cy="2498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NOIE </a:t>
            </a:r>
            <a:r>
              <a:rPr lang="en-US" altLang="en-US" dirty="0"/>
              <a:t>4 CP Days - 2015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1078924" y="2496979"/>
            <a:ext cx="1194558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CP </a:t>
            </a:r>
            <a:r>
              <a:rPr lang="en-US" altLang="en-US" dirty="0" smtClean="0"/>
              <a:t>Reduce </a:t>
            </a:r>
            <a:r>
              <a:rPr lang="en-US" altLang="en-US" dirty="0"/>
              <a:t>= </a:t>
            </a:r>
            <a:r>
              <a:rPr lang="en-US" altLang="en-US" dirty="0" smtClean="0"/>
              <a:t>106</a:t>
            </a:r>
            <a:endParaRPr lang="en-US" altLang="en-US" dirty="0"/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1074737" y="5163979"/>
            <a:ext cx="1194558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CP </a:t>
            </a:r>
            <a:r>
              <a:rPr lang="en-US" altLang="en-US" dirty="0" smtClean="0"/>
              <a:t>Reduce </a:t>
            </a:r>
            <a:r>
              <a:rPr lang="en-US" altLang="en-US" dirty="0"/>
              <a:t>= </a:t>
            </a:r>
            <a:r>
              <a:rPr lang="en-US" altLang="en-US" dirty="0" smtClean="0"/>
              <a:t>721</a:t>
            </a:r>
            <a:endParaRPr lang="en-US" altLang="en-US" dirty="0"/>
          </a:p>
        </p:txBody>
      </p: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5372657" y="2409111"/>
            <a:ext cx="1194558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CP </a:t>
            </a:r>
            <a:r>
              <a:rPr lang="en-US" altLang="en-US" dirty="0" smtClean="0"/>
              <a:t>Reduce </a:t>
            </a:r>
            <a:r>
              <a:rPr lang="en-US" altLang="en-US" dirty="0"/>
              <a:t>= </a:t>
            </a:r>
            <a:r>
              <a:rPr lang="en-US" altLang="en-US" dirty="0" smtClean="0"/>
              <a:t>647</a:t>
            </a:r>
            <a:endParaRPr lang="en-US" altLang="en-US" dirty="0"/>
          </a:p>
        </p:txBody>
      </p: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5372657" y="5240179"/>
            <a:ext cx="1194558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CP </a:t>
            </a:r>
            <a:r>
              <a:rPr lang="en-US" altLang="en-US" dirty="0" smtClean="0"/>
              <a:t>Reduce </a:t>
            </a:r>
            <a:r>
              <a:rPr lang="en-US" altLang="en-US" dirty="0"/>
              <a:t>= </a:t>
            </a:r>
            <a:r>
              <a:rPr lang="en-US" altLang="en-US" dirty="0" smtClean="0"/>
              <a:t>312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9605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721" y="3681001"/>
            <a:ext cx="3883479" cy="24911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37" y="3688527"/>
            <a:ext cx="3869063" cy="24836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937" y="914400"/>
            <a:ext cx="3869063" cy="2491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37" y="914400"/>
            <a:ext cx="3869063" cy="249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Competitive + NOIE </a:t>
            </a:r>
            <a:r>
              <a:rPr lang="en-US" altLang="en-US" dirty="0"/>
              <a:t>4 CP Days - 2015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1078924" y="2406618"/>
            <a:ext cx="1194558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CP </a:t>
            </a:r>
            <a:r>
              <a:rPr lang="en-US" altLang="en-US" dirty="0" smtClean="0"/>
              <a:t>Reduce </a:t>
            </a:r>
            <a:r>
              <a:rPr lang="en-US" altLang="en-US" dirty="0"/>
              <a:t>= </a:t>
            </a:r>
            <a:r>
              <a:rPr lang="en-US" altLang="en-US" dirty="0" smtClean="0"/>
              <a:t>576</a:t>
            </a:r>
            <a:endParaRPr lang="en-US" altLang="en-US" dirty="0"/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1074737" y="5163979"/>
            <a:ext cx="1300356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CP </a:t>
            </a:r>
            <a:r>
              <a:rPr lang="en-US" altLang="en-US" dirty="0" smtClean="0"/>
              <a:t>Reduce </a:t>
            </a:r>
            <a:r>
              <a:rPr lang="en-US" altLang="en-US" dirty="0"/>
              <a:t>= </a:t>
            </a:r>
            <a:r>
              <a:rPr lang="en-US" altLang="en-US" dirty="0" smtClean="0"/>
              <a:t>1,295</a:t>
            </a:r>
            <a:endParaRPr lang="en-US" altLang="en-US" dirty="0"/>
          </a:p>
        </p:txBody>
      </p: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5372657" y="2409111"/>
            <a:ext cx="1300356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CP </a:t>
            </a:r>
            <a:r>
              <a:rPr lang="en-US" altLang="en-US" dirty="0" smtClean="0"/>
              <a:t>Reduce </a:t>
            </a:r>
            <a:r>
              <a:rPr lang="en-US" altLang="en-US" dirty="0"/>
              <a:t>= </a:t>
            </a:r>
            <a:r>
              <a:rPr lang="en-US" altLang="en-US" dirty="0" smtClean="0"/>
              <a:t>1,216</a:t>
            </a:r>
            <a:endParaRPr lang="en-US" altLang="en-US" dirty="0"/>
          </a:p>
        </p:txBody>
      </p: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5511042" y="5163979"/>
            <a:ext cx="1194558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CP </a:t>
            </a:r>
            <a:r>
              <a:rPr lang="en-US" altLang="en-US" dirty="0" smtClean="0"/>
              <a:t>Reduce </a:t>
            </a:r>
            <a:r>
              <a:rPr lang="en-US" altLang="en-US" dirty="0"/>
              <a:t>= </a:t>
            </a:r>
            <a:r>
              <a:rPr lang="en-US" altLang="en-US" dirty="0" smtClean="0"/>
              <a:t>938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5938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737" y="3581399"/>
            <a:ext cx="3854647" cy="2498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81400"/>
            <a:ext cx="3869063" cy="2498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737" y="914400"/>
            <a:ext cx="3869063" cy="2498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914400"/>
            <a:ext cx="3869063" cy="2498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Competitive </a:t>
            </a:r>
            <a:r>
              <a:rPr lang="en-US" altLang="en-US" dirty="0"/>
              <a:t>4 CP Days - </a:t>
            </a:r>
            <a:r>
              <a:rPr lang="en-US" altLang="en-US" dirty="0" smtClean="0"/>
              <a:t>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1078924" y="2406618"/>
            <a:ext cx="1194558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CP </a:t>
            </a:r>
            <a:r>
              <a:rPr lang="en-US" altLang="en-US" dirty="0" smtClean="0"/>
              <a:t>Reduce </a:t>
            </a:r>
            <a:r>
              <a:rPr lang="en-US" altLang="en-US" dirty="0"/>
              <a:t>= </a:t>
            </a:r>
            <a:r>
              <a:rPr lang="en-US" altLang="en-US" dirty="0" smtClean="0"/>
              <a:t>435</a:t>
            </a:r>
            <a:endParaRPr lang="en-US" altLang="en-US" dirty="0"/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1074737" y="4847511"/>
            <a:ext cx="1194558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CP </a:t>
            </a:r>
            <a:r>
              <a:rPr lang="en-US" altLang="en-US" dirty="0" smtClean="0"/>
              <a:t>Reduce </a:t>
            </a:r>
            <a:r>
              <a:rPr lang="en-US" altLang="en-US" dirty="0"/>
              <a:t>= </a:t>
            </a:r>
            <a:r>
              <a:rPr lang="en-US" altLang="en-US" dirty="0" smtClean="0"/>
              <a:t>626</a:t>
            </a:r>
            <a:endParaRPr lang="en-US" altLang="en-US" dirty="0"/>
          </a:p>
        </p:txBody>
      </p: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5372657" y="2409111"/>
            <a:ext cx="1194558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CP </a:t>
            </a:r>
            <a:r>
              <a:rPr lang="en-US" altLang="en-US" dirty="0" smtClean="0"/>
              <a:t>Reduce </a:t>
            </a:r>
            <a:r>
              <a:rPr lang="en-US" altLang="en-US" dirty="0"/>
              <a:t>= </a:t>
            </a:r>
            <a:r>
              <a:rPr lang="en-US" altLang="en-US" dirty="0" smtClean="0"/>
              <a:t>452</a:t>
            </a:r>
            <a:endParaRPr lang="en-US" altLang="en-US" dirty="0"/>
          </a:p>
        </p:txBody>
      </p: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5372657" y="4847510"/>
            <a:ext cx="1194558" cy="24622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FontTx/>
              <a:buNone/>
              <a:defRPr sz="1000" b="0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CP </a:t>
            </a:r>
            <a:r>
              <a:rPr lang="en-US" altLang="en-US" dirty="0" smtClean="0"/>
              <a:t>Reduce </a:t>
            </a:r>
            <a:r>
              <a:rPr lang="en-US" altLang="en-US" dirty="0"/>
              <a:t>= </a:t>
            </a:r>
            <a:r>
              <a:rPr lang="en-US" altLang="en-US" dirty="0" smtClean="0"/>
              <a:t>577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941019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E9AA12-8AF9-4AA6-90FE-24669859CDF3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c34af464-7aa1-4edd-9be4-83dffc1cb926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3804</TotalTime>
  <Words>1641</Words>
  <Application>Microsoft Office PowerPoint</Application>
  <PresentationFormat>On-screen Show (4:3)</PresentationFormat>
  <Paragraphs>273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Britannic Bold</vt:lpstr>
      <vt:lpstr>Calibri</vt:lpstr>
      <vt:lpstr>Times New Roman</vt:lpstr>
      <vt:lpstr>1_Custom Design</vt:lpstr>
      <vt:lpstr>Office Theme</vt:lpstr>
      <vt:lpstr>PowerPoint Presentation</vt:lpstr>
      <vt:lpstr>Overview</vt:lpstr>
      <vt:lpstr>How 4CP Works</vt:lpstr>
      <vt:lpstr>Analysis Methodology - Competitive</vt:lpstr>
      <vt:lpstr>Analysis Methodology - NOIE</vt:lpstr>
      <vt:lpstr>Competitive 4 CP Days - 2015</vt:lpstr>
      <vt:lpstr>NOIE 4 CP Days - 2015</vt:lpstr>
      <vt:lpstr>Competitive + NOIE 4 CP Days - 2015</vt:lpstr>
      <vt:lpstr>Competitive 4 CP Days - 2016</vt:lpstr>
      <vt:lpstr>NOIE 4 CP Days - 2016</vt:lpstr>
      <vt:lpstr>Competitive + NOIE 4 CP Days - 2016</vt:lpstr>
      <vt:lpstr>Hour-ending 17:00 MW Reductions on 4 CP Days - 2015</vt:lpstr>
      <vt:lpstr>Hour-ending 17:00 MW Reductions on 4 CP Days - 2016</vt:lpstr>
      <vt:lpstr>Competitive 15-Minute Response   2009 - 2016</vt:lpstr>
      <vt:lpstr>NOIE 15-Minute Response   2009 - 2016</vt:lpstr>
      <vt:lpstr>Competitive Hour Ending 17:00 Response</vt:lpstr>
      <vt:lpstr>NOIE Hour Ending 17:00 Response</vt:lpstr>
      <vt:lpstr>Number of ESIIDs with 4 CP Responses – 2015</vt:lpstr>
      <vt:lpstr>Number of ESIIDs with 4 CP Responses – 2016</vt:lpstr>
      <vt:lpstr>Hour-ending 17:00 MW Reductions on 4 CP Days - 2016</vt:lpstr>
      <vt:lpstr>Hour-ending 17:00 Reductions on 4 CP Days - 2016</vt:lpstr>
      <vt:lpstr>2014 Block &amp; Index Analysis</vt:lpstr>
      <vt:lpstr>2015 Block &amp; Index Analysis</vt:lpstr>
      <vt:lpstr>2016 Block &amp; Index Analysis</vt:lpstr>
      <vt:lpstr>2014 OLC Analysis</vt:lpstr>
      <vt:lpstr>2015 OLC Analysis</vt:lpstr>
      <vt:lpstr>2016 OLC Analysis</vt:lpstr>
      <vt:lpstr>2016 Other Voluntary DR Analysis</vt:lpstr>
      <vt:lpstr>2014 Peak Rebate Analysis</vt:lpstr>
      <vt:lpstr>2015 Peak Rebate Analysis</vt:lpstr>
      <vt:lpstr>2016 Peak Rebate Analysis</vt:lpstr>
      <vt:lpstr>2014 Real Time Pricing Analysis</vt:lpstr>
      <vt:lpstr>2015 Real Time Pricing Analysis</vt:lpstr>
      <vt:lpstr>2016 Real Time Pricing Analysis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Raish, Carl</cp:lastModifiedBy>
  <cp:revision>161</cp:revision>
  <cp:lastPrinted>2017-03-24T11:28:55Z</cp:lastPrinted>
  <dcterms:created xsi:type="dcterms:W3CDTF">2016-01-21T15:20:31Z</dcterms:created>
  <dcterms:modified xsi:type="dcterms:W3CDTF">2017-03-24T11:57:27Z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