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3" r:id="rId1"/>
    <p:sldMasterId id="2147483648" r:id="rId2"/>
    <p:sldMasterId id="2147483651" r:id="rId3"/>
  </p:sldMasterIdLst>
  <p:notesMasterIdLst>
    <p:notesMasterId r:id="rId24"/>
  </p:notesMasterIdLst>
  <p:handoutMasterIdLst>
    <p:handoutMasterId r:id="rId25"/>
  </p:handoutMasterIdLst>
  <p:sldIdLst>
    <p:sldId id="260" r:id="rId4"/>
    <p:sldId id="258" r:id="rId5"/>
    <p:sldId id="278" r:id="rId6"/>
    <p:sldId id="257" r:id="rId7"/>
    <p:sldId id="261" r:id="rId8"/>
    <p:sldId id="262" r:id="rId9"/>
    <p:sldId id="263" r:id="rId10"/>
    <p:sldId id="264" r:id="rId11"/>
    <p:sldId id="279" r:id="rId12"/>
    <p:sldId id="280" r:id="rId13"/>
    <p:sldId id="265" r:id="rId14"/>
    <p:sldId id="282" r:id="rId15"/>
    <p:sldId id="266" r:id="rId16"/>
    <p:sldId id="283" r:id="rId17"/>
    <p:sldId id="274" r:id="rId18"/>
    <p:sldId id="267" r:id="rId19"/>
    <p:sldId id="273" r:id="rId20"/>
    <p:sldId id="275" r:id="rId21"/>
    <p:sldId id="276" r:id="rId22"/>
    <p:sldId id="27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60"/>
  </p:normalViewPr>
  <p:slideViewPr>
    <p:cSldViewPr showGuides="1">
      <p:cViewPr varScale="1">
        <p:scale>
          <a:sx n="80" d="100"/>
          <a:sy n="80" d="100"/>
        </p:scale>
        <p:origin x="106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Emergency</a:t>
            </a:r>
            <a:r>
              <a:rPr lang="en-US" baseline="0"/>
              <a:t> Response Service (ERS Trends)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1"/>
          <c:tx>
            <c:v>Capacity Procured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Sheet1!$Q$4:$Q$18</c:f>
              <c:strCache>
                <c:ptCount val="15"/>
                <c:pt idx="0">
                  <c:v>FebMay12</c:v>
                </c:pt>
                <c:pt idx="1">
                  <c:v>JunSep12</c:v>
                </c:pt>
                <c:pt idx="2">
                  <c:v>Oct12Jan13</c:v>
                </c:pt>
                <c:pt idx="3">
                  <c:v>FebMay13</c:v>
                </c:pt>
                <c:pt idx="4">
                  <c:v>JunSep13</c:v>
                </c:pt>
                <c:pt idx="5">
                  <c:v>Oct13Jan14</c:v>
                </c:pt>
                <c:pt idx="6">
                  <c:v>FebMay14</c:v>
                </c:pt>
                <c:pt idx="7">
                  <c:v>JunSep14</c:v>
                </c:pt>
                <c:pt idx="8">
                  <c:v>Oct14Jan15</c:v>
                </c:pt>
                <c:pt idx="9">
                  <c:v>FebMay15</c:v>
                </c:pt>
                <c:pt idx="10">
                  <c:v>JunSep15</c:v>
                </c:pt>
                <c:pt idx="11">
                  <c:v>Oct15Jan16</c:v>
                </c:pt>
                <c:pt idx="12">
                  <c:v>FebMay16</c:v>
                </c:pt>
                <c:pt idx="13">
                  <c:v>JunSep16</c:v>
                </c:pt>
                <c:pt idx="14">
                  <c:v>Oct16Jan17</c:v>
                </c:pt>
              </c:strCache>
            </c:strRef>
          </c:cat>
          <c:val>
            <c:numRef>
              <c:f>Sheet1!$S$4:$S$18</c:f>
              <c:numCache>
                <c:formatCode>0</c:formatCode>
                <c:ptCount val="15"/>
                <c:pt idx="0">
                  <c:v>417.28425766448498</c:v>
                </c:pt>
                <c:pt idx="1">
                  <c:v>454.51536885245901</c:v>
                </c:pt>
                <c:pt idx="2">
                  <c:v>491.29105824585167</c:v>
                </c:pt>
                <c:pt idx="3">
                  <c:v>458.10404654393886</c:v>
                </c:pt>
                <c:pt idx="4">
                  <c:v>492.9202459016393</c:v>
                </c:pt>
                <c:pt idx="5">
                  <c:v>652.5704134778191</c:v>
                </c:pt>
                <c:pt idx="6">
                  <c:v>660.40694859326163</c:v>
                </c:pt>
                <c:pt idx="7">
                  <c:v>730.51046174863347</c:v>
                </c:pt>
                <c:pt idx="8">
                  <c:v>794.39131154757854</c:v>
                </c:pt>
                <c:pt idx="9">
                  <c:v>851.67572733588054</c:v>
                </c:pt>
                <c:pt idx="10">
                  <c:v>887.16918442622955</c:v>
                </c:pt>
                <c:pt idx="11">
                  <c:v>835.385673213681</c:v>
                </c:pt>
                <c:pt idx="12">
                  <c:v>865.37871374440238</c:v>
                </c:pt>
                <c:pt idx="13">
                  <c:v>815.51556693989073</c:v>
                </c:pt>
                <c:pt idx="14">
                  <c:v>806.09547849644434</c:v>
                </c:pt>
              </c:numCache>
            </c:numRef>
          </c:val>
          <c:smooth val="0"/>
        </c:ser>
        <c:ser>
          <c:idx val="2"/>
          <c:order val="2"/>
          <c:tx>
            <c:v>ERS Gen</c:v>
          </c:tx>
          <c:marker>
            <c:symbol val="none"/>
          </c:marker>
          <c:cat>
            <c:strRef>
              <c:f>Sheet1!$Q$4:$Q$18</c:f>
              <c:strCache>
                <c:ptCount val="15"/>
                <c:pt idx="0">
                  <c:v>FebMay12</c:v>
                </c:pt>
                <c:pt idx="1">
                  <c:v>JunSep12</c:v>
                </c:pt>
                <c:pt idx="2">
                  <c:v>Oct12Jan13</c:v>
                </c:pt>
                <c:pt idx="3">
                  <c:v>FebMay13</c:v>
                </c:pt>
                <c:pt idx="4">
                  <c:v>JunSep13</c:v>
                </c:pt>
                <c:pt idx="5">
                  <c:v>Oct13Jan14</c:v>
                </c:pt>
                <c:pt idx="6">
                  <c:v>FebMay14</c:v>
                </c:pt>
                <c:pt idx="7">
                  <c:v>JunSep14</c:v>
                </c:pt>
                <c:pt idx="8">
                  <c:v>Oct14Jan15</c:v>
                </c:pt>
                <c:pt idx="9">
                  <c:v>FebMay15</c:v>
                </c:pt>
                <c:pt idx="10">
                  <c:v>JunSep15</c:v>
                </c:pt>
                <c:pt idx="11">
                  <c:v>Oct15Jan16</c:v>
                </c:pt>
                <c:pt idx="12">
                  <c:v>FebMay16</c:v>
                </c:pt>
                <c:pt idx="13">
                  <c:v>JunSep16</c:v>
                </c:pt>
                <c:pt idx="14">
                  <c:v>Oct16Jan17</c:v>
                </c:pt>
              </c:strCache>
            </c:strRef>
          </c:cat>
          <c:val>
            <c:numRef>
              <c:f>Sheet1!$T$4:$T$18</c:f>
              <c:numCache>
                <c:formatCode>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11.386657636302065</c:v>
                </c:pt>
                <c:pt idx="3">
                  <c:v>1</c:v>
                </c:pt>
                <c:pt idx="4">
                  <c:v>11.512295081967213</c:v>
                </c:pt>
                <c:pt idx="5">
                  <c:v>150.70826955638333</c:v>
                </c:pt>
                <c:pt idx="6">
                  <c:v>191.79002431399792</c:v>
                </c:pt>
                <c:pt idx="7">
                  <c:v>171.13154371584699</c:v>
                </c:pt>
                <c:pt idx="8">
                  <c:v>223.50313579410772</c:v>
                </c:pt>
                <c:pt idx="9">
                  <c:v>245.2698957971518</c:v>
                </c:pt>
                <c:pt idx="10">
                  <c:v>262.47964754098359</c:v>
                </c:pt>
                <c:pt idx="11">
                  <c:v>287.90054182187606</c:v>
                </c:pt>
                <c:pt idx="12">
                  <c:v>297.10685842232181</c:v>
                </c:pt>
                <c:pt idx="13">
                  <c:v>288.22916393442625</c:v>
                </c:pt>
                <c:pt idx="14">
                  <c:v>308.90582458516758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378184"/>
        <c:axId val="567451976"/>
      </c:lineChart>
      <c:lineChart>
        <c:grouping val="standard"/>
        <c:varyColors val="0"/>
        <c:ser>
          <c:idx val="0"/>
          <c:order val="0"/>
          <c:tx>
            <c:v>Unit Cost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Sheet1!$Q$4:$Q$18</c:f>
              <c:strCache>
                <c:ptCount val="15"/>
                <c:pt idx="0">
                  <c:v>FebMay12</c:v>
                </c:pt>
                <c:pt idx="1">
                  <c:v>JunSep12</c:v>
                </c:pt>
                <c:pt idx="2">
                  <c:v>Oct12Jan13</c:v>
                </c:pt>
                <c:pt idx="3">
                  <c:v>FebMay13</c:v>
                </c:pt>
                <c:pt idx="4">
                  <c:v>JunSep13</c:v>
                </c:pt>
                <c:pt idx="5">
                  <c:v>Oct13Jan14</c:v>
                </c:pt>
                <c:pt idx="6">
                  <c:v>FebMay14</c:v>
                </c:pt>
                <c:pt idx="7">
                  <c:v>JunSep14</c:v>
                </c:pt>
                <c:pt idx="8">
                  <c:v>Oct14Jan15</c:v>
                </c:pt>
                <c:pt idx="9">
                  <c:v>FebMay15</c:v>
                </c:pt>
                <c:pt idx="10">
                  <c:v>JunSep15</c:v>
                </c:pt>
                <c:pt idx="11">
                  <c:v>Oct15Jan16</c:v>
                </c:pt>
                <c:pt idx="12">
                  <c:v>FebMay16</c:v>
                </c:pt>
                <c:pt idx="13">
                  <c:v>JunSep16</c:v>
                </c:pt>
                <c:pt idx="14">
                  <c:v>Oct16Jan17</c:v>
                </c:pt>
              </c:strCache>
            </c:strRef>
          </c:cat>
          <c:val>
            <c:numRef>
              <c:f>Sheet1!$R$4:$R$18</c:f>
              <c:numCache>
                <c:formatCode>"$"#,##0.00</c:formatCode>
                <c:ptCount val="15"/>
                <c:pt idx="0">
                  <c:v>7.3500923082358733</c:v>
                </c:pt>
                <c:pt idx="1">
                  <c:v>8.944848003469394</c:v>
                </c:pt>
                <c:pt idx="2">
                  <c:v>8.3448655120385293</c:v>
                </c:pt>
                <c:pt idx="3">
                  <c:v>8.199678278471632</c:v>
                </c:pt>
                <c:pt idx="4">
                  <c:v>10.736082727004096</c:v>
                </c:pt>
                <c:pt idx="5">
                  <c:v>8.0888788912386484</c:v>
                </c:pt>
                <c:pt idx="6">
                  <c:v>7.6075127710063075</c:v>
                </c:pt>
                <c:pt idx="7">
                  <c:v>9.5751707398601855</c:v>
                </c:pt>
                <c:pt idx="8">
                  <c:v>6.4012112231337106</c:v>
                </c:pt>
                <c:pt idx="9">
                  <c:v>5.9888860936766575</c:v>
                </c:pt>
                <c:pt idx="10">
                  <c:v>7.7322074011354367</c:v>
                </c:pt>
                <c:pt idx="11">
                  <c:v>6.2153063021912471</c:v>
                </c:pt>
                <c:pt idx="12">
                  <c:v>7.7079639114521603</c:v>
                </c:pt>
                <c:pt idx="13">
                  <c:v>5.7751169411344678</c:v>
                </c:pt>
                <c:pt idx="14">
                  <c:v>7.0577600558744438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7455504"/>
        <c:axId val="567454720"/>
      </c:lineChart>
      <c:catAx>
        <c:axId val="446378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Contract</a:t>
                </a:r>
                <a:r>
                  <a:rPr lang="en-US" baseline="0"/>
                  <a:t> Term</a:t>
                </a:r>
                <a:endParaRPr lang="en-US"/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567451976"/>
        <c:crosses val="autoZero"/>
        <c:auto val="1"/>
        <c:lblAlgn val="ctr"/>
        <c:lblOffset val="100"/>
        <c:noMultiLvlLbl val="0"/>
      </c:catAx>
      <c:valAx>
        <c:axId val="567451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MW Procured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446378184"/>
        <c:crosses val="autoZero"/>
        <c:crossBetween val="between"/>
      </c:valAx>
      <c:valAx>
        <c:axId val="5674547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$/MW</a:t>
                </a:r>
              </a:p>
            </c:rich>
          </c:tx>
          <c:overlay val="0"/>
        </c:title>
        <c:numFmt formatCode="&quot;$&quot;#,##0.00" sourceLinked="1"/>
        <c:majorTickMark val="out"/>
        <c:minorTickMark val="none"/>
        <c:tickLblPos val="nextTo"/>
        <c:crossAx val="567455504"/>
        <c:crosses val="max"/>
        <c:crossBetween val="between"/>
      </c:valAx>
      <c:catAx>
        <c:axId val="567455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745472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11261931304786603"/>
          <c:y val="0.92417816481474968"/>
          <c:w val="0.76482595413278254"/>
          <c:h val="5.6931636818335289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v>2015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Sheet1!$H$80:$Q$80</c:f>
              <c:numCache>
                <c:formatCode>General</c:formatCode>
                <c:ptCount val="10"/>
                <c:pt idx="0" formatCode="&quot;$&quot;#,##0.00">
                  <c:v>2.7716666666666665</c:v>
                </c:pt>
                <c:pt idx="3" formatCode="&quot;$&quot;#,##0.00">
                  <c:v>11.1</c:v>
                </c:pt>
                <c:pt idx="4" formatCode="&quot;$&quot;#,##0.00">
                  <c:v>14.73</c:v>
                </c:pt>
                <c:pt idx="5" formatCode="&quot;$&quot;#,##0.00">
                  <c:v>15.61</c:v>
                </c:pt>
                <c:pt idx="9" formatCode="&quot;$&quot;#,##0.00">
                  <c:v>26.700000000000003</c:v>
                </c:pt>
              </c:numCache>
            </c:numRef>
          </c:val>
          <c:smooth val="0"/>
        </c:ser>
        <c:ser>
          <c:idx val="2"/>
          <c:order val="1"/>
          <c:tx>
            <c:v>2016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Sheet1!$H$81:$Q$81</c:f>
              <c:numCache>
                <c:formatCode>General</c:formatCode>
                <c:ptCount val="10"/>
                <c:pt idx="0" formatCode="&quot;$&quot;#,##0.00">
                  <c:v>2.1550000000000002</c:v>
                </c:pt>
                <c:pt idx="2" formatCode="&quot;$&quot;#,##0.00">
                  <c:v>6.32</c:v>
                </c:pt>
                <c:pt idx="5" formatCode="&quot;$&quot;#,##0.00">
                  <c:v>11.21</c:v>
                </c:pt>
                <c:pt idx="7" formatCode="&quot;$&quot;#,##0.00">
                  <c:v>17.676666666666666</c:v>
                </c:pt>
                <c:pt idx="9" formatCode="&quot;$&quot;#,##0.00">
                  <c:v>20.537500000000001</c:v>
                </c:pt>
              </c:numCache>
            </c:numRef>
          </c:val>
          <c:smooth val="0"/>
        </c:ser>
        <c:ser>
          <c:idx val="0"/>
          <c:order val="2"/>
          <c:tx>
            <c:v>2014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Sheet1!$H$79:$Q$79</c:f>
              <c:numCache>
                <c:formatCode>General</c:formatCode>
                <c:ptCount val="10"/>
                <c:pt idx="0" formatCode="&quot;$&quot;#,##0.00">
                  <c:v>3.31</c:v>
                </c:pt>
                <c:pt idx="2" formatCode="&quot;$&quot;#,##0.00">
                  <c:v>10.71</c:v>
                </c:pt>
                <c:pt idx="4" formatCode="&quot;$&quot;#,##0.00">
                  <c:v>15.299999999999999</c:v>
                </c:pt>
                <c:pt idx="9" formatCode="&quot;$&quot;#,##0.00">
                  <c:v>38.980000000000004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606000"/>
        <c:axId val="569605216"/>
      </c:lineChart>
      <c:catAx>
        <c:axId val="56960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605216"/>
        <c:crosses val="autoZero"/>
        <c:auto val="1"/>
        <c:lblAlgn val="ctr"/>
        <c:lblOffset val="100"/>
        <c:noMultiLvlLbl val="0"/>
      </c:catAx>
      <c:valAx>
        <c:axId val="56960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60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64350108410363"/>
          <c:y val="0.14191785597112863"/>
          <c:w val="0.25210430217961888"/>
          <c:h val="5.3394644028871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0.3913</cdr:x>
      <cdr:y>0.9403</cdr:y>
    </cdr:from>
    <cdr:to>
      <cdr:x>0.68696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9000" y="4800600"/>
          <a:ext cx="2590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Time Period Risk Factors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89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9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01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46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74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4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2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57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75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0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43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23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1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ERS Annual Report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ERS Annual Report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ERS Annual Report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2438400"/>
            <a:ext cx="548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Emergency Responsive Service (ERS</a:t>
            </a:r>
            <a:r>
              <a:rPr lang="en-US" b="1" dirty="0" smtClean="0"/>
              <a:t>)</a:t>
            </a:r>
          </a:p>
          <a:p>
            <a:endParaRPr lang="en-US" dirty="0" smtClean="0"/>
          </a:p>
          <a:p>
            <a:r>
              <a:rPr lang="en-US" kern="0" dirty="0"/>
              <a:t>Report to the Public Utility Commission of Texas </a:t>
            </a:r>
            <a:endParaRPr lang="en-US" kern="0" dirty="0" smtClean="0"/>
          </a:p>
          <a:p>
            <a:r>
              <a:rPr lang="en-US" kern="0" dirty="0" smtClean="0"/>
              <a:t>for </a:t>
            </a:r>
            <a:r>
              <a:rPr lang="en-US" kern="0" dirty="0"/>
              <a:t>the </a:t>
            </a:r>
            <a:r>
              <a:rPr lang="en-US" kern="0" dirty="0" smtClean="0"/>
              <a:t>2016 </a:t>
            </a:r>
            <a:r>
              <a:rPr lang="en-US" kern="0" dirty="0"/>
              <a:t>ERS Program Year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Project No. 27706</a:t>
            </a:r>
          </a:p>
          <a:p>
            <a:r>
              <a:rPr lang="en-US" dirty="0"/>
              <a:t>Attachment B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2000" dirty="0"/>
              <a:t>ERS Capacity Procurement Trends </a:t>
            </a:r>
            <a:r>
              <a:rPr lang="en-US" sz="2000" dirty="0" smtClean="0"/>
              <a:t>(Time Period 6)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53200"/>
            <a:ext cx="381000" cy="220663"/>
          </a:xfrm>
        </p:spPr>
        <p:txBody>
          <a:bodyPr/>
          <a:lstStyle/>
          <a:p>
            <a:fld id="{1D93BD3E-1E9A-4970-A6F7-E7AC52762E0C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ERS Annual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8522583" cy="58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2000" dirty="0"/>
              <a:t>ERS Procurement Trends (Number of Resources)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53200"/>
            <a:ext cx="381000" cy="220663"/>
          </a:xfrm>
        </p:spPr>
        <p:txBody>
          <a:bodyPr/>
          <a:lstStyle/>
          <a:p>
            <a:fld id="{1D93BD3E-1E9A-4970-A6F7-E7AC52762E0C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ERS Annual 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85" y="762000"/>
            <a:ext cx="876603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2000" dirty="0"/>
              <a:t>ERS </a:t>
            </a:r>
            <a:r>
              <a:rPr lang="en-US" sz="2000" dirty="0" smtClean="0"/>
              <a:t>Cost Comparisons per Time Period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53200"/>
            <a:ext cx="381000" cy="220663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ERS Annual Report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08" y="624795"/>
            <a:ext cx="8452292" cy="5776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8361" y="1345661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Change from 4 time periods to six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267200" y="1539081"/>
            <a:ext cx="609600" cy="228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9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2000" dirty="0"/>
              <a:t>Cumulative Sites (Unique) Participating in ERID Process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53200"/>
            <a:ext cx="381000" cy="220663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ERS Annual Report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754" b="2899"/>
          <a:stretch/>
        </p:blipFill>
        <p:spPr>
          <a:xfrm>
            <a:off x="301485" y="990600"/>
            <a:ext cx="869011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15414"/>
          </a:xfrm>
        </p:spPr>
        <p:txBody>
          <a:bodyPr/>
          <a:lstStyle/>
          <a:p>
            <a:r>
              <a:rPr lang="en-US" sz="2000" dirty="0" smtClean="0"/>
              <a:t>Unit Cost ($/MW/</a:t>
            </a:r>
            <a:r>
              <a:rPr lang="en-US" sz="2000" dirty="0" err="1" smtClean="0"/>
              <a:t>hr</a:t>
            </a:r>
            <a:r>
              <a:rPr lang="en-US" sz="2000" dirty="0" smtClean="0"/>
              <a:t>) vs Time Period Risk Factors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ERS Annual Report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854334"/>
              </p:ext>
            </p:extLst>
          </p:nvPr>
        </p:nvGraphicFramePr>
        <p:xfrm>
          <a:off x="152400" y="1143000"/>
          <a:ext cx="8763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793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2286000"/>
            <a:ext cx="5538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2016 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ERS Procurement Results</a:t>
            </a:r>
          </a:p>
        </p:txBody>
      </p:sp>
    </p:spTree>
    <p:extLst>
      <p:ext uri="{BB962C8B-B14F-4D97-AF65-F5344CB8AC3E}">
        <p14:creationId xmlns:p14="http://schemas.microsoft.com/office/powerpoint/2010/main" val="33093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2000" dirty="0"/>
              <a:t>February-May </a:t>
            </a:r>
            <a:r>
              <a:rPr lang="en-US" sz="2000" dirty="0" smtClean="0"/>
              <a:t>2016 </a:t>
            </a:r>
            <a:r>
              <a:rPr lang="en-US" sz="2000" dirty="0"/>
              <a:t>Standard Contract Term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ERS Annual Report</a:t>
            </a:r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24000" y="5791200"/>
            <a:ext cx="66182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dirty="0"/>
              <a:t>Final Cost for this Standard Contract Term: </a:t>
            </a:r>
            <a:r>
              <a:rPr lang="en-US" sz="1600" dirty="0" smtClean="0"/>
              <a:t>$18,970,461.15 </a:t>
            </a:r>
            <a:endParaRPr lang="en-US" alt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5067"/>
          <a:stretch/>
        </p:blipFill>
        <p:spPr>
          <a:xfrm>
            <a:off x="258774" y="914400"/>
            <a:ext cx="881303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2000" dirty="0"/>
              <a:t>June-September </a:t>
            </a:r>
            <a:r>
              <a:rPr lang="en-US" sz="2000" dirty="0" smtClean="0"/>
              <a:t>2016 </a:t>
            </a:r>
            <a:r>
              <a:rPr lang="en-US" sz="2000" dirty="0"/>
              <a:t>Standard Contract Term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ERS Annual Report</a:t>
            </a:r>
            <a:endParaRPr lang="en-US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187575" y="6117223"/>
            <a:ext cx="6651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dirty="0"/>
              <a:t>Final Cost for this Standard Contract Term: </a:t>
            </a:r>
            <a:r>
              <a:rPr lang="en-US" altLang="en-US" sz="1600" dirty="0" smtClean="0"/>
              <a:t>$</a:t>
            </a:r>
            <a:r>
              <a:rPr lang="en-US" altLang="en-US" sz="1600" dirty="0"/>
              <a:t>13,372,683.72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1818" t="2977" r="1818" b="7047"/>
          <a:stretch/>
        </p:blipFill>
        <p:spPr>
          <a:xfrm>
            <a:off x="381000" y="685800"/>
            <a:ext cx="8077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October </a:t>
            </a:r>
            <a:r>
              <a:rPr lang="en-US" sz="2000" dirty="0" smtClean="0"/>
              <a:t>2016-January 2017 </a:t>
            </a:r>
            <a:r>
              <a:rPr lang="en-US" sz="2000" dirty="0"/>
              <a:t>Standard Contract 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ERS Annual Report</a:t>
            </a:r>
            <a:endParaRPr lang="en-US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057400" y="6081178"/>
            <a:ext cx="632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dirty="0" smtClean="0"/>
              <a:t>Awarded </a:t>
            </a:r>
            <a:r>
              <a:rPr lang="en-US" altLang="en-US" sz="1600" dirty="0"/>
              <a:t>Cost for this Standard Contract term: </a:t>
            </a:r>
            <a:r>
              <a:rPr lang="en-US" altLang="en-US" sz="1600" dirty="0" smtClean="0"/>
              <a:t>$16,800,291.69 </a:t>
            </a:r>
            <a:endParaRPr lang="en-US" altLang="en-US" sz="16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97562"/>
            <a:ext cx="8458200" cy="528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 smtClean="0"/>
              <a:t>2016 </a:t>
            </a:r>
            <a:r>
              <a:rPr lang="en-US" altLang="en-US" sz="2000" dirty="0"/>
              <a:t>ERS Procurement Overview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945269"/>
              </p:ext>
            </p:extLst>
          </p:nvPr>
        </p:nvGraphicFramePr>
        <p:xfrm>
          <a:off x="609600" y="1881187"/>
          <a:ext cx="8001000" cy="1524000"/>
        </p:xfrm>
        <a:graphic>
          <a:graphicData uri="http://schemas.openxmlformats.org/drawingml/2006/table">
            <a:tbl>
              <a:tblPr firstRow="1" bandRow="1"/>
              <a:tblGrid>
                <a:gridCol w="4480560"/>
                <a:gridCol w="3520440"/>
              </a:tblGrid>
              <a:tr h="50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Expenditure Limit for 2016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/>
                        <a:t>$50,000,000.00</a:t>
                      </a:r>
                    </a:p>
                  </a:txBody>
                  <a:tcPr marT="45733" marB="45733" anchor="ctr"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Amount Spent (Projected)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dirty="0" smtClean="0"/>
                        <a:t>  $49,143,436.56 </a:t>
                      </a:r>
                    </a:p>
                  </a:txBody>
                  <a:tcPr marT="45733" marB="45733" anchor="ctr"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800" dirty="0" smtClean="0"/>
                        <a:t>Unspent (Projected)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  $856,563.44 </a:t>
                      </a:r>
                    </a:p>
                  </a:txBody>
                  <a:tcPr marT="45733" marB="45733" anchor="ctr"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385373"/>
              </p:ext>
            </p:extLst>
          </p:nvPr>
        </p:nvGraphicFramePr>
        <p:xfrm>
          <a:off x="609599" y="3633787"/>
          <a:ext cx="8001002" cy="862013"/>
        </p:xfrm>
        <a:graphic>
          <a:graphicData uri="http://schemas.openxmlformats.org/drawingml/2006/table">
            <a:tbl>
              <a:tblPr firstRow="1" bandRow="1"/>
              <a:tblGrid>
                <a:gridCol w="1758213"/>
                <a:gridCol w="2016723"/>
                <a:gridCol w="1972164"/>
                <a:gridCol w="2253902"/>
              </a:tblGrid>
              <a:tr h="518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 ERS Cap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54" marB="4575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FebMay16 Total (Final)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54" marB="4575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JunSep16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Total (Final)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54" marB="4575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Oct16Jan17 Total (Awarded)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54" marB="4575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343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$50,000,000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54" marB="4575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$18,970,461.15 </a:t>
                      </a:r>
                    </a:p>
                  </a:txBody>
                  <a:tcPr marT="45754" marB="4575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$13,372,683.72 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$16,800,291.69 </a:t>
                      </a:r>
                    </a:p>
                  </a:txBody>
                  <a:tcPr marT="45754" marB="45754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ERS Annual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95400" y="914400"/>
            <a:ext cx="754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Procurement Summary Trends</a:t>
            </a:r>
          </a:p>
          <a:p>
            <a:pPr marL="742950" marR="0" lvl="1" indent="-28575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Capacity (MW) offered and procured</a:t>
            </a:r>
          </a:p>
          <a:p>
            <a:pPr marL="742950" marR="0" lvl="1" indent="-28575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Number of ERS Resources (All Service Types)</a:t>
            </a:r>
          </a:p>
          <a:p>
            <a:pPr marL="742950" marR="0" lvl="1" indent="-28575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Cumulative Individual Sites Participating in ERID Process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Detailed Procurement Results by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2016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Standard Contract Terms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Settlement Summary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Settlement </a:t>
            </a:r>
            <a:r>
              <a:rPr lang="en-US" sz="2000" dirty="0" smtClean="0"/>
              <a:t>Summary (3 year </a:t>
            </a:r>
            <a:r>
              <a:rPr lang="en-US" sz="2000" smtClean="0"/>
              <a:t>look back)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5957582"/>
            <a:ext cx="3657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0" dirty="0"/>
              <a:t>*Payment reductions due to Availability and Testing Results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ERS Annual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8608298" cy="51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ERS Annual Report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968375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ERS is procured 3 times annually for 4-month Standard Contract Terms</a:t>
            </a:r>
          </a:p>
          <a:p>
            <a:pPr marL="800100" marR="0" lvl="1" indent="-34290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February through May</a:t>
            </a:r>
          </a:p>
          <a:p>
            <a:pPr marL="800100" marR="0" lvl="1" indent="-34290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June through September</a:t>
            </a:r>
          </a:p>
          <a:p>
            <a:pPr marL="800100" marR="0" lvl="1" indent="-34290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October through January</a:t>
            </a:r>
          </a:p>
          <a:p>
            <a:pPr marL="800100" marR="0" lvl="1" indent="-342900" defTabSz="914400" eaLnBrk="0" fontAlgn="base" latinLnBrk="0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Participants may offer to provide ERS for one or more Time Periods:</a:t>
            </a:r>
          </a:p>
          <a:p>
            <a:pPr marL="800100" marR="0" lvl="1" indent="-34290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800100" marR="0" lvl="1" indent="-34290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100" b="1" kern="0" dirty="0">
              <a:solidFill>
                <a:srgbClr val="000000"/>
              </a:solidFill>
            </a:endParaRPr>
          </a:p>
          <a:p>
            <a:pPr marL="800100" marR="0" lvl="1" indent="-34290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800100" marR="0" lvl="1" indent="-34290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100" b="1" kern="0" dirty="0">
              <a:solidFill>
                <a:srgbClr val="000000"/>
              </a:solidFill>
            </a:endParaRPr>
          </a:p>
          <a:p>
            <a:pPr marL="800100" marR="0" lvl="1" indent="-34290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800100" marR="0" lvl="1" indent="-34290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100" b="1" kern="0" dirty="0">
              <a:solidFill>
                <a:srgbClr val="000000"/>
              </a:solidFill>
            </a:endParaRPr>
          </a:p>
          <a:p>
            <a:pPr marL="800100" marR="0" lvl="1" indent="-34290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800100" marR="0" lvl="1" indent="-34290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100" b="1" kern="0" dirty="0">
              <a:solidFill>
                <a:srgbClr val="000000"/>
              </a:solidFill>
            </a:endParaRPr>
          </a:p>
          <a:p>
            <a:pPr marL="800100" marR="0" lvl="1" indent="-34290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800100" marR="0" lvl="1" indent="-34290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100" b="1" kern="0" dirty="0">
              <a:solidFill>
                <a:srgbClr val="000000"/>
              </a:solidFill>
            </a:endParaRPr>
          </a:p>
          <a:p>
            <a:pPr marL="800100" marR="0" lvl="1" indent="-34290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900" b="1" kern="0" dirty="0">
              <a:solidFill>
                <a:srgbClr val="000000"/>
              </a:solidFill>
            </a:endParaRPr>
          </a:p>
          <a:p>
            <a:pPr marL="0" marR="0" lvl="0" indent="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Time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Periods are designed to allow flexibility for customers during    traditional business 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hours.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81271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Standard Contract Terms &amp; Time Periods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Periods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663567"/>
              </p:ext>
            </p:extLst>
          </p:nvPr>
        </p:nvGraphicFramePr>
        <p:xfrm>
          <a:off x="609600" y="2895600"/>
          <a:ext cx="7772400" cy="24301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56443"/>
                <a:gridCol w="6715957"/>
              </a:tblGrid>
              <a:tr h="254635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 </a:t>
                      </a:r>
                      <a:r>
                        <a:rPr lang="en-US" sz="1050" b="1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Period</a:t>
                      </a:r>
                      <a:endParaRPr lang="en-US" sz="105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 Period Hours</a:t>
                      </a:r>
                      <a:endParaRPr lang="en-US" sz="105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2C8"/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 Period </a:t>
                      </a:r>
                      <a:r>
                        <a:rPr lang="en-US" sz="105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5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Hours Ending 0600 - 0800 (5:00:00 a.m. to 8:00:00 a.m</a:t>
                      </a:r>
                      <a:r>
                        <a:rPr lang="en-US" sz="105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.)</a:t>
                      </a:r>
                      <a:r>
                        <a:rPr lang="en-US" sz="1050" baseline="0" dirty="0" smtClean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Monday </a:t>
                      </a: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through Friday except ERCOT Holidays. </a:t>
                      </a:r>
                      <a:endParaRPr lang="en-US" sz="105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 Period 2</a:t>
                      </a:r>
                      <a:endParaRPr lang="en-US" sz="105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Hours Ending 0900 - 1300 (8:00:00 a.m. to 1:00:00 p.m</a:t>
                      </a:r>
                      <a:r>
                        <a:rPr lang="en-US" sz="105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.)</a:t>
                      </a:r>
                      <a:r>
                        <a:rPr lang="en-US" sz="1050" baseline="0" dirty="0" smtClean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Monday </a:t>
                      </a: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through Friday except ERCOT Holidays.  </a:t>
                      </a:r>
                      <a:endParaRPr lang="en-US" sz="105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 Period </a:t>
                      </a:r>
                      <a:r>
                        <a:rPr lang="en-US" sz="105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Hours Ending 1400 - 1600 (1:00:00 p.m. to 4:00:00 p.m.) Monday through Friday except ERCOT Holidays.  </a:t>
                      </a:r>
                      <a:endParaRPr lang="en-US" sz="105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 Period </a:t>
                      </a:r>
                      <a:r>
                        <a:rPr lang="en-US" sz="105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5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Hours Ending 1700 - 1900 (4:00:00 p.m. to 7:00:00 p.m.) Monday through Friday except ERCOT Holidays.  </a:t>
                      </a:r>
                      <a:endParaRPr lang="en-US" sz="105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 Period </a:t>
                      </a:r>
                      <a:r>
                        <a:rPr lang="en-US" sz="1050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5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Hours Ending 2000 - 2200 (7:00:00 p.m. to 10:00:00 p.m.) Monday through Friday except ERCOT Holidays.  </a:t>
                      </a:r>
                      <a:endParaRPr lang="en-US" sz="105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 Period 6</a:t>
                      </a:r>
                      <a:endParaRPr lang="en-US" sz="105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other hours  </a:t>
                      </a:r>
                      <a:endParaRPr lang="en-US" sz="105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C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59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2000" dirty="0" smtClean="0"/>
              <a:t>Emergency Response Service Trends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ERS Annual Report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16521"/>
              </p:ext>
            </p:extLst>
          </p:nvPr>
        </p:nvGraphicFramePr>
        <p:xfrm>
          <a:off x="381000" y="762000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2000" dirty="0"/>
              <a:t>ERS Capacity Procurement Trends  </a:t>
            </a:r>
            <a:r>
              <a:rPr lang="en-US" sz="2000" dirty="0" smtClean="0"/>
              <a:t>(Time Period 1</a:t>
            </a:r>
            <a:r>
              <a:rPr lang="en-US" sz="2000" dirty="0"/>
              <a:t>)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ERS Annual Report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8522583" cy="58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2000" dirty="0"/>
              <a:t>ERS Capacity Procurement Trends </a:t>
            </a:r>
            <a:r>
              <a:rPr lang="en-US" sz="2000" dirty="0" smtClean="0"/>
              <a:t>(Time Period 2</a:t>
            </a:r>
            <a:r>
              <a:rPr lang="en-US" sz="2000" dirty="0"/>
              <a:t>)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ERS Annual 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8522583" cy="58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2000" dirty="0"/>
              <a:t>ERS Capacity Procurement Trends </a:t>
            </a:r>
            <a:r>
              <a:rPr lang="en-US" sz="2000" dirty="0" smtClean="0"/>
              <a:t>(Time Period 3</a:t>
            </a:r>
            <a:r>
              <a:rPr lang="en-US" sz="2000" dirty="0"/>
              <a:t>)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ERS Annual 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8522583" cy="58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2000" dirty="0"/>
              <a:t>ERS Capacity Procurement Trends </a:t>
            </a:r>
            <a:r>
              <a:rPr lang="en-US" sz="2000" dirty="0" smtClean="0"/>
              <a:t>(Time Period 4)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ERS Annual Report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8522583" cy="58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2000" dirty="0"/>
              <a:t>ERS Capacity Procurement Trends </a:t>
            </a:r>
            <a:r>
              <a:rPr lang="en-US" sz="2000" dirty="0" smtClean="0"/>
              <a:t>(Time Period 5)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ERS Annual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8522583" cy="58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563</Words>
  <Application>Microsoft Office PowerPoint</Application>
  <PresentationFormat>On-screen Show (4:3)</PresentationFormat>
  <Paragraphs>141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1_Custom Design</vt:lpstr>
      <vt:lpstr>Office Theme</vt:lpstr>
      <vt:lpstr>Custom Design</vt:lpstr>
      <vt:lpstr>PowerPoint Presentation</vt:lpstr>
      <vt:lpstr>PowerPoint Presentation</vt:lpstr>
      <vt:lpstr>PowerPoint Presentation</vt:lpstr>
      <vt:lpstr>Emergency Response Service Trends</vt:lpstr>
      <vt:lpstr>ERS Capacity Procurement Trends  (Time Period 1)</vt:lpstr>
      <vt:lpstr>ERS Capacity Procurement Trends (Time Period 2)</vt:lpstr>
      <vt:lpstr>ERS Capacity Procurement Trends (Time Period 3)</vt:lpstr>
      <vt:lpstr>ERS Capacity Procurement Trends (Time Period 4)</vt:lpstr>
      <vt:lpstr>ERS Capacity Procurement Trends (Time Period 5)</vt:lpstr>
      <vt:lpstr>ERS Capacity Procurement Trends (Time Period 6)</vt:lpstr>
      <vt:lpstr>ERS Procurement Trends (Number of Resources)</vt:lpstr>
      <vt:lpstr>ERS Cost Comparisons per Time Period</vt:lpstr>
      <vt:lpstr>Cumulative Sites (Unique) Participating in ERID Process</vt:lpstr>
      <vt:lpstr>Unit Cost ($/MW/hr) vs Time Period Risk Factors</vt:lpstr>
      <vt:lpstr>PowerPoint Presentation</vt:lpstr>
      <vt:lpstr>February-May 2016 Standard Contract Term</vt:lpstr>
      <vt:lpstr>June-September 2016 Standard Contract Term</vt:lpstr>
      <vt:lpstr>October 2016-January 2017 Standard Contract Term</vt:lpstr>
      <vt:lpstr>2016 ERS Procurement Overview</vt:lpstr>
      <vt:lpstr>Settlement Summary (3 year look back)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2016-02-15T22:30:54Z</dcterms:created>
  <dcterms:modified xsi:type="dcterms:W3CDTF">2017-03-16T14:33:54Z</dcterms:modified>
</cp:coreProperties>
</file>