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8"/>
  </p:notesMasterIdLst>
  <p:handoutMasterIdLst>
    <p:handoutMasterId r:id="rId9"/>
  </p:handoutMasterIdLst>
  <p:sldIdLst>
    <p:sldId id="367" r:id="rId4"/>
    <p:sldId id="375" r:id="rId5"/>
    <p:sldId id="368" r:id="rId6"/>
    <p:sldId id="369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0" autoAdjust="0"/>
    <p:restoredTop sz="98990" autoAdjust="0"/>
  </p:normalViewPr>
  <p:slideViewPr>
    <p:cSldViewPr>
      <p:cViewPr>
        <p:scale>
          <a:sx n="80" d="100"/>
          <a:sy n="80" d="100"/>
        </p:scale>
        <p:origin x="-72" y="-2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March 28, 2017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March 2017 Meeting </a:t>
            </a:r>
            <a:r>
              <a:rPr lang="en-US" altLang="en-US" sz="2300" dirty="0" smtClean="0">
                <a:solidFill>
                  <a:srgbClr val="3D5F5D"/>
                </a:solidFill>
              </a:rPr>
              <a:t>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50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SCR786 </a:t>
            </a:r>
            <a:r>
              <a:rPr lang="en-US" sz="1800" dirty="0" smtClean="0"/>
              <a:t>Testing Environment Processes</a:t>
            </a:r>
            <a:endParaRPr lang="en-US" sz="1800" dirty="0"/>
          </a:p>
          <a:p>
            <a:pPr marL="1200150" lvl="1" indent="-457200">
              <a:buFont typeface="Wingdings" panose="05000000000000000000" pitchFamily="2" charset="2"/>
              <a:buChar char="§"/>
            </a:pPr>
            <a:r>
              <a:rPr lang="en-US" sz="1600" b="0" dirty="0" smtClean="0"/>
              <a:t>Deep dive into System Functionality, Testing Scenarios, ESIID Data Refresh Timelines, and Testing Communications between MPs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Retail Market Test </a:t>
            </a:r>
            <a:r>
              <a:rPr lang="en-US" sz="1800" dirty="0"/>
              <a:t>Environment User </a:t>
            </a:r>
            <a:r>
              <a:rPr lang="en-US" sz="1800" dirty="0" smtClean="0"/>
              <a:t>Guide</a:t>
            </a:r>
            <a:endParaRPr lang="en-US" sz="1800" dirty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Incorporated deep dive discussion items into the </a:t>
            </a:r>
            <a:r>
              <a:rPr lang="en-US" sz="1600" b="0" dirty="0" smtClean="0"/>
              <a:t>UG</a:t>
            </a:r>
            <a:r>
              <a:rPr lang="en-US" sz="1600" b="0" dirty="0" smtClean="0"/>
              <a:t>.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Added new sections that outline “Best Practices”, “Environmental Functionality” and “Retai</a:t>
            </a:r>
            <a:r>
              <a:rPr lang="en-US" sz="1600" b="0" dirty="0" smtClean="0"/>
              <a:t>l Market Test Environment ESIID Refresh Schedule”</a:t>
            </a:r>
            <a:endParaRPr lang="en-US" sz="16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Annual </a:t>
            </a:r>
            <a:r>
              <a:rPr lang="en-US" sz="1800" dirty="0"/>
              <a:t>MarkeTrak Subtypes Review</a:t>
            </a:r>
          </a:p>
          <a:p>
            <a:pPr marL="1200150" lvl="1" indent="-457200">
              <a:buFont typeface="Wingdings" panose="05000000000000000000" pitchFamily="2" charset="2"/>
              <a:buChar char="§"/>
            </a:pPr>
            <a:r>
              <a:rPr lang="en-US" sz="1600" b="0" dirty="0" smtClean="0"/>
              <a:t>TDTMS identified </a:t>
            </a:r>
            <a:r>
              <a:rPr lang="en-US" sz="1600" b="0" dirty="0"/>
              <a:t>5</a:t>
            </a:r>
            <a:r>
              <a:rPr lang="en-US" sz="1600" b="0" dirty="0" smtClean="0"/>
              <a:t> </a:t>
            </a:r>
            <a:r>
              <a:rPr lang="en-US" sz="1600" b="0" dirty="0" smtClean="0"/>
              <a:t>subtypes in which potential transactional and/or process improvements could be implemented to reduce MT volumes (reduce manual intervention): Inadvertent Gain, Rescission, Switch Hold Removal, Usage/Billing </a:t>
            </a:r>
            <a:r>
              <a:rPr lang="en-US" sz="1600" b="0" dirty="0" smtClean="0"/>
              <a:t>Missing, &amp; Missing Enrollment.</a:t>
            </a:r>
            <a:endParaRPr lang="en-US" sz="16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MarkeTrak Upgrade Update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b="0" dirty="0" smtClean="0"/>
              <a:t>Upgrade </a:t>
            </a:r>
            <a:r>
              <a:rPr lang="en-US" sz="1600" b="0" dirty="0" smtClean="0"/>
              <a:t>go-live: </a:t>
            </a:r>
            <a:r>
              <a:rPr lang="en-US" sz="1600" b="0" dirty="0" smtClean="0"/>
              <a:t>March </a:t>
            </a:r>
            <a:r>
              <a:rPr lang="en-US" sz="1600" b="0" dirty="0" smtClean="0"/>
              <a:t>27, </a:t>
            </a:r>
            <a:r>
              <a:rPr lang="en-US" sz="1600" b="0" dirty="0" smtClean="0"/>
              <a:t>2017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b="0" dirty="0" smtClean="0"/>
              <a:t>WebEx training </a:t>
            </a:r>
            <a:r>
              <a:rPr lang="en-US" sz="1600" b="0" dirty="0" smtClean="0"/>
              <a:t>to be held at 2pm on April 19</a:t>
            </a:r>
            <a:r>
              <a:rPr lang="en-US" sz="1600" b="0" baseline="30000" dirty="0" smtClean="0"/>
              <a:t>th</a:t>
            </a:r>
            <a:r>
              <a:rPr lang="en-US" sz="1600" b="0" dirty="0" smtClean="0"/>
              <a:t> (during TDTMS)</a:t>
            </a:r>
            <a:endParaRPr lang="en-US" sz="1600" b="0" dirty="0" smtClean="0"/>
          </a:p>
          <a:p>
            <a:pPr marL="1200150" lvl="1" indent="-45720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4339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April 19, 2017 9:30am 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In-person 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TDTMS Agenda Items: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Continue Retail Market Test Environment User Guide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Deep dive analysis of subtypes identified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MarkeTrak Upgrade Training (WebEx @ 2pm 4/16)</a:t>
            </a:r>
            <a:endParaRPr lang="en-US" altLang="en-US" sz="1400" b="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58800" y="3331359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20466</TotalTime>
  <Words>168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TDTMS_20170322</cp:lastModifiedBy>
  <cp:revision>1003</cp:revision>
  <cp:lastPrinted>2002-09-24T18:27:58Z</cp:lastPrinted>
  <dcterms:created xsi:type="dcterms:W3CDTF">2002-07-29T21:45:07Z</dcterms:created>
  <dcterms:modified xsi:type="dcterms:W3CDTF">2017-03-22T20:47:36Z</dcterms:modified>
</cp:coreProperties>
</file>