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2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11"/>
  </p:notesMasterIdLst>
  <p:handoutMasterIdLst>
    <p:handoutMasterId r:id="rId12"/>
  </p:handoutMasterIdLst>
  <p:sldIdLst>
    <p:sldId id="260" r:id="rId6"/>
    <p:sldId id="271" r:id="rId7"/>
    <p:sldId id="273" r:id="rId8"/>
    <p:sldId id="272" r:id="rId9"/>
    <p:sldId id="270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6301" autoAdjust="0"/>
  </p:normalViewPr>
  <p:slideViewPr>
    <p:cSldViewPr showGuides="1">
      <p:cViewPr varScale="1">
        <p:scale>
          <a:sx n="103" d="100"/>
          <a:sy n="103" d="100"/>
        </p:scale>
        <p:origin x="732" y="84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Relationship Id="rId4" Type="http://schemas.openxmlformats.org/officeDocument/2006/relationships/chartUserShapes" Target="../drawings/drawing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3688573581767631E-2"/>
          <c:y val="2.736318407960199E-2"/>
          <c:w val="0.89641043631922257"/>
          <c:h val="0.88325988169389258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'MIRTM FS Data'!$A$36</c:f>
              <c:strCache>
                <c:ptCount val="1"/>
                <c:pt idx="0">
                  <c:v>8/11/2015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'MIRTM FS Data'!$B$35</c:f>
              <c:strCache>
                <c:ptCount val="1"/>
                <c:pt idx="0">
                  <c:v>MIRTM savings vs SCED Rerun</c:v>
                </c:pt>
              </c:strCache>
            </c:strRef>
          </c:cat>
          <c:val>
            <c:numRef>
              <c:f>'MIRTM FS Data'!$B$36</c:f>
              <c:numCache>
                <c:formatCode>_("$"* #,##0_);_("$"* \(#,##0\);_("$"* "-"??_);_(@_)</c:formatCode>
                <c:ptCount val="1"/>
                <c:pt idx="0">
                  <c:v>116613.25430000015</c:v>
                </c:pt>
              </c:numCache>
            </c:numRef>
          </c:val>
        </c:ser>
        <c:ser>
          <c:idx val="1"/>
          <c:order val="1"/>
          <c:tx>
            <c:strRef>
              <c:f>'MIRTM FS Data'!$A$37</c:f>
              <c:strCache>
                <c:ptCount val="1"/>
                <c:pt idx="0">
                  <c:v>8/13/2015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'MIRTM FS Data'!$B$35</c:f>
              <c:strCache>
                <c:ptCount val="1"/>
                <c:pt idx="0">
                  <c:v>MIRTM savings vs SCED Rerun</c:v>
                </c:pt>
              </c:strCache>
            </c:strRef>
          </c:cat>
          <c:val>
            <c:numRef>
              <c:f>'MIRTM FS Data'!$B$37</c:f>
              <c:numCache>
                <c:formatCode>_("$"* #,##0_);_("$"* \(#,##0\);_("$"* "-"??_);_(@_)</c:formatCode>
                <c:ptCount val="1"/>
                <c:pt idx="0">
                  <c:v>-9551.9162999996915</c:v>
                </c:pt>
              </c:numCache>
            </c:numRef>
          </c:val>
        </c:ser>
        <c:ser>
          <c:idx val="2"/>
          <c:order val="2"/>
          <c:tx>
            <c:strRef>
              <c:f>'MIRTM FS Data'!$A$38</c:f>
              <c:strCache>
                <c:ptCount val="1"/>
                <c:pt idx="0">
                  <c:v>11/11/2015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'MIRTM FS Data'!$B$35</c:f>
              <c:strCache>
                <c:ptCount val="1"/>
                <c:pt idx="0">
                  <c:v>MIRTM savings vs SCED Rerun</c:v>
                </c:pt>
              </c:strCache>
            </c:strRef>
          </c:cat>
          <c:val>
            <c:numRef>
              <c:f>'MIRTM FS Data'!$B$38</c:f>
              <c:numCache>
                <c:formatCode>_("$"* #,##0_);_("$"* \(#,##0\);_("$"* "-"??_);_(@_)</c:formatCode>
                <c:ptCount val="1"/>
                <c:pt idx="0">
                  <c:v>-23353.142299999949</c:v>
                </c:pt>
              </c:numCache>
            </c:numRef>
          </c:val>
        </c:ser>
        <c:ser>
          <c:idx val="3"/>
          <c:order val="3"/>
          <c:tx>
            <c:strRef>
              <c:f>'MIRTM FS Data'!$A$39</c:f>
              <c:strCache>
                <c:ptCount val="1"/>
                <c:pt idx="0">
                  <c:v>11/27/2015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'MIRTM FS Data'!$B$35</c:f>
              <c:strCache>
                <c:ptCount val="1"/>
                <c:pt idx="0">
                  <c:v>MIRTM savings vs SCED Rerun</c:v>
                </c:pt>
              </c:strCache>
            </c:strRef>
          </c:cat>
          <c:val>
            <c:numRef>
              <c:f>'MIRTM FS Data'!$B$39</c:f>
              <c:numCache>
                <c:formatCode>_("$"* #,##0_);_("$"* \(#,##0\);_("$"* "-"??_);_(@_)</c:formatCode>
                <c:ptCount val="1"/>
                <c:pt idx="0">
                  <c:v>101.61970000015572</c:v>
                </c:pt>
              </c:numCache>
            </c:numRef>
          </c:val>
        </c:ser>
        <c:ser>
          <c:idx val="4"/>
          <c:order val="4"/>
          <c:tx>
            <c:strRef>
              <c:f>'MIRTM FS Data'!$A$40</c:f>
              <c:strCache>
                <c:ptCount val="1"/>
                <c:pt idx="0">
                  <c:v>3/27/2016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cat>
            <c:strRef>
              <c:f>'MIRTM FS Data'!$B$35</c:f>
              <c:strCache>
                <c:ptCount val="1"/>
                <c:pt idx="0">
                  <c:v>MIRTM savings vs SCED Rerun</c:v>
                </c:pt>
              </c:strCache>
            </c:strRef>
          </c:cat>
          <c:val>
            <c:numRef>
              <c:f>'MIRTM FS Data'!$B$40</c:f>
              <c:numCache>
                <c:formatCode>_("$"* #,##0_);_("$"* \(#,##0\);_("$"* "-"??_);_(@_)</c:formatCode>
                <c:ptCount val="1"/>
                <c:pt idx="0">
                  <c:v>40597.861800000072</c:v>
                </c:pt>
              </c:numCache>
            </c:numRef>
          </c:val>
        </c:ser>
        <c:ser>
          <c:idx val="5"/>
          <c:order val="5"/>
          <c:tx>
            <c:strRef>
              <c:f>'MIRTM FS Data'!$A$41</c:f>
              <c:strCache>
                <c:ptCount val="1"/>
                <c:pt idx="0">
                  <c:v>7/25/2016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cat>
            <c:strRef>
              <c:f>'MIRTM FS Data'!$B$35</c:f>
              <c:strCache>
                <c:ptCount val="1"/>
                <c:pt idx="0">
                  <c:v>MIRTM savings vs SCED Rerun</c:v>
                </c:pt>
              </c:strCache>
            </c:strRef>
          </c:cat>
          <c:val>
            <c:numRef>
              <c:f>'MIRTM FS Data'!$B$41</c:f>
              <c:numCache>
                <c:formatCode>_("$"* #,##0_);_("$"* \(#,##0\);_("$"* "-"??_);_(@_)</c:formatCode>
                <c:ptCount val="1"/>
                <c:pt idx="0">
                  <c:v>36060.824900000007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45066744"/>
        <c:axId val="245067136"/>
      </c:barChart>
      <c:catAx>
        <c:axId val="2450667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5067136"/>
        <c:crosses val="autoZero"/>
        <c:auto val="1"/>
        <c:lblAlgn val="ctr"/>
        <c:lblOffset val="100"/>
        <c:noMultiLvlLbl val="0"/>
      </c:catAx>
      <c:valAx>
        <c:axId val="245067136"/>
        <c:scaling>
          <c:orientation val="minMax"/>
          <c:max val="1200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506674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stacked"/>
        <c:varyColors val="0"/>
        <c:ser>
          <c:idx val="0"/>
          <c:order val="0"/>
          <c:tx>
            <c:v>Make Whole Amount ($)</c:v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multiLvlStrRef>
              <c:f>Sheet1!$B$1:$M$2</c:f>
              <c:multiLvlStrCache>
                <c:ptCount val="12"/>
                <c:lvl>
                  <c:pt idx="0">
                    <c:v>SCED Rerun</c:v>
                  </c:pt>
                  <c:pt idx="1">
                    <c:v>MIRTM</c:v>
                  </c:pt>
                  <c:pt idx="2">
                    <c:v>SCED Rerun</c:v>
                  </c:pt>
                  <c:pt idx="3">
                    <c:v>MIRTM</c:v>
                  </c:pt>
                  <c:pt idx="4">
                    <c:v>SCED Rerun</c:v>
                  </c:pt>
                  <c:pt idx="5">
                    <c:v>MIRTM</c:v>
                  </c:pt>
                  <c:pt idx="6">
                    <c:v>SCED Rerun</c:v>
                  </c:pt>
                  <c:pt idx="7">
                    <c:v>MIRTM</c:v>
                  </c:pt>
                  <c:pt idx="8">
                    <c:v>SCED Rerun</c:v>
                  </c:pt>
                  <c:pt idx="9">
                    <c:v>MIRTM</c:v>
                  </c:pt>
                  <c:pt idx="10">
                    <c:v>SCED Rerun</c:v>
                  </c:pt>
                  <c:pt idx="11">
                    <c:v>MIRTM</c:v>
                  </c:pt>
                </c:lvl>
                <c:lvl>
                  <c:pt idx="0">
                    <c:v>8/11/2015</c:v>
                  </c:pt>
                  <c:pt idx="2">
                    <c:v>8/13/2015</c:v>
                  </c:pt>
                  <c:pt idx="4">
                    <c:v>11/11/2015</c:v>
                  </c:pt>
                  <c:pt idx="6">
                    <c:v>11/27/2015</c:v>
                  </c:pt>
                  <c:pt idx="8">
                    <c:v>3/27/2016</c:v>
                  </c:pt>
                  <c:pt idx="10">
                    <c:v>7/25/2016</c:v>
                  </c:pt>
                </c:lvl>
              </c:multiLvlStrCache>
            </c:multiLvlStrRef>
          </c:cat>
          <c:val>
            <c:numRef>
              <c:f>Sheet1!$B$3:$M$3</c:f>
              <c:numCache>
                <c:formatCode>"$"#,##0.00</c:formatCode>
                <c:ptCount val="12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3033.7795000000001</c:v>
                </c:pt>
                <c:pt idx="5">
                  <c:v>25224.345700000002</c:v>
                </c:pt>
                <c:pt idx="6">
                  <c:v>21909.989000000001</c:v>
                </c:pt>
                <c:pt idx="7">
                  <c:v>32586.6878</c:v>
                </c:pt>
                <c:pt idx="8">
                  <c:v>3418.241</c:v>
                </c:pt>
                <c:pt idx="9">
                  <c:v>262.47410000000002</c:v>
                </c:pt>
                <c:pt idx="10">
                  <c:v>20657.391</c:v>
                </c:pt>
                <c:pt idx="11">
                  <c:v>28666.962200000002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40"/>
        <c:overlap val="100"/>
        <c:axId val="245068704"/>
        <c:axId val="245069096"/>
      </c:barChart>
      <c:catAx>
        <c:axId val="2450687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wrap="square" anchor="ctr" anchorCtr="1"/>
          <a:lstStyle/>
          <a:p>
            <a:pPr>
              <a:defRPr sz="12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5069096"/>
        <c:crosses val="autoZero"/>
        <c:auto val="1"/>
        <c:lblAlgn val="ctr"/>
        <c:lblOffset val="100"/>
        <c:noMultiLvlLbl val="0"/>
      </c:catAx>
      <c:valAx>
        <c:axId val="24506909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&quot;$&quot;#,##0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5068704"/>
        <c:crosses val="autoZero"/>
        <c:crossBetween val="between"/>
        <c:majorUnit val="10000"/>
      </c:valAx>
      <c:spPr>
        <a:noFill/>
        <a:ln w="25400"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ysClr val="windowText" lastClr="000000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 w="9525" cap="flat" cmpd="sng" algn="ctr">
      <a:noFill/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0.1489</cdr:x>
      <cdr:y>0.51011</cdr:y>
    </cdr:from>
    <cdr:to>
      <cdr:x>0.16843</cdr:x>
      <cdr:y>0.61461</cdr:y>
    </cdr:to>
    <cdr:sp macro="" textlink="">
      <cdr:nvSpPr>
        <cdr:cNvPr id="2" name="Left Brace 1"/>
        <cdr:cNvSpPr/>
      </cdr:nvSpPr>
      <cdr:spPr>
        <a:xfrm xmlns:a="http://schemas.openxmlformats.org/drawingml/2006/main">
          <a:off x="1291167" y="3203222"/>
          <a:ext cx="169333" cy="656167"/>
        </a:xfrm>
        <a:prstGeom xmlns:a="http://schemas.openxmlformats.org/drawingml/2006/main" prst="leftBrace">
          <a:avLst/>
        </a:prstGeom>
        <a:scene3d xmlns:a="http://schemas.openxmlformats.org/drawingml/2006/main">
          <a:camera prst="orthographicFront">
            <a:rot lat="0" lon="5400000" rev="0"/>
          </a:camera>
          <a:lightRig rig="threePt" dir="t"/>
        </a:scene3d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en-US"/>
        </a:p>
      </cdr:txBody>
    </cdr:sp>
  </cdr:relSizeAnchor>
</c:userShape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3/20/2017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 smtClean="0"/>
              <a:t>Sced</a:t>
            </a:r>
            <a:r>
              <a:rPr lang="en-US" dirty="0" smtClean="0"/>
              <a:t> 2b </a:t>
            </a:r>
            <a:r>
              <a:rPr lang="en-US" dirty="0"/>
              <a:t>: FS Resources </a:t>
            </a:r>
            <a:r>
              <a:rPr lang="en-US" dirty="0" smtClean="0"/>
              <a:t>Startup </a:t>
            </a:r>
            <a:r>
              <a:rPr lang="en-US" dirty="0"/>
              <a:t>and </a:t>
            </a:r>
            <a:r>
              <a:rPr lang="en-US" dirty="0" err="1"/>
              <a:t>MinEnergy</a:t>
            </a:r>
            <a:r>
              <a:rPr lang="en-US" dirty="0"/>
              <a:t> costs amortized over </a:t>
            </a:r>
            <a:r>
              <a:rPr lang="en-US" dirty="0" smtClean="0"/>
              <a:t>15 minutes</a:t>
            </a:r>
          </a:p>
          <a:p>
            <a:endParaRPr lang="en-US" dirty="0" smtClean="0"/>
          </a:p>
          <a:p>
            <a:r>
              <a:rPr lang="en-US" dirty="0" smtClean="0"/>
              <a:t>	MIRTM savings vs SCED Rerun</a:t>
            </a:r>
          </a:p>
          <a:p>
            <a:r>
              <a:rPr lang="en-US" dirty="0" smtClean="0"/>
              <a:t>8/11/2015	 $116,613 </a:t>
            </a:r>
          </a:p>
          <a:p>
            <a:r>
              <a:rPr lang="en-US" dirty="0" smtClean="0"/>
              <a:t>8/13/2015	 $(9,552)</a:t>
            </a:r>
          </a:p>
          <a:p>
            <a:r>
              <a:rPr lang="en-US" dirty="0" smtClean="0"/>
              <a:t>11/11/2015	 $(23,353)</a:t>
            </a:r>
          </a:p>
          <a:p>
            <a:r>
              <a:rPr lang="en-US" dirty="0" smtClean="0"/>
              <a:t>11/27/2015	 $102 </a:t>
            </a:r>
          </a:p>
          <a:p>
            <a:r>
              <a:rPr lang="en-US" dirty="0" smtClean="0"/>
              <a:t>3/27/2016	 $40,598 </a:t>
            </a:r>
          </a:p>
          <a:p>
            <a:r>
              <a:rPr lang="en-US" dirty="0" smtClean="0"/>
              <a:t>7/25/2016	 $36,061 </a:t>
            </a:r>
          </a:p>
          <a:p>
            <a:r>
              <a:rPr lang="en-US" dirty="0" smtClean="0"/>
              <a:t>	</a:t>
            </a:r>
          </a:p>
          <a:p>
            <a:r>
              <a:rPr lang="en-US" dirty="0" smtClean="0"/>
              <a:t>	using SCED 2b</a:t>
            </a:r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2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221999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2666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5052221"/>
          </a:xfrm>
          <a:prstGeom prst="rect">
            <a:avLst/>
          </a:prstGeom>
        </p:spPr>
        <p:txBody>
          <a:bodyPr/>
          <a:lstStyle>
            <a:lvl1pPr>
              <a:defRPr sz="2600">
                <a:solidFill>
                  <a:schemeClr val="tx2"/>
                </a:solidFill>
              </a:defRPr>
            </a:lvl1pPr>
            <a:lvl2pPr>
              <a:defRPr sz="2400">
                <a:solidFill>
                  <a:schemeClr val="tx2"/>
                </a:solidFill>
              </a:defRPr>
            </a:lvl2pPr>
            <a:lvl3pPr>
              <a:defRPr sz="2200">
                <a:solidFill>
                  <a:schemeClr val="tx2"/>
                </a:solidFill>
              </a:defRPr>
            </a:lvl3pPr>
            <a:lvl4pPr>
              <a:defRPr sz="2100">
                <a:solidFill>
                  <a:schemeClr val="tx2"/>
                </a:solidFill>
              </a:defRPr>
            </a:lvl4pPr>
            <a:lvl5pPr>
              <a:defRPr sz="200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6286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46291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8" name="Rectangle 7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7647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Footer text goes here.</a:t>
            </a:r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1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810000" y="2105561"/>
            <a:ext cx="5646034" cy="24314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prstClr val="black"/>
                </a:solidFill>
              </a:rPr>
              <a:t>Multi-Interval Real-Time Market (MIRTM)</a:t>
            </a:r>
          </a:p>
          <a:p>
            <a:endParaRPr lang="en-US" sz="2000" b="1" dirty="0">
              <a:solidFill>
                <a:prstClr val="black"/>
              </a:solidFill>
            </a:endParaRPr>
          </a:p>
          <a:p>
            <a:r>
              <a:rPr lang="en-US" sz="2000" dirty="0">
                <a:solidFill>
                  <a:prstClr val="black"/>
                </a:solidFill>
              </a:rPr>
              <a:t>Study Conclusions</a:t>
            </a:r>
          </a:p>
          <a:p>
            <a:r>
              <a:rPr lang="en-US" sz="2000" smtClean="0">
                <a:solidFill>
                  <a:prstClr val="black"/>
                </a:solidFill>
              </a:rPr>
              <a:t>BOD </a:t>
            </a:r>
            <a:r>
              <a:rPr lang="en-US" sz="2000" dirty="0" smtClean="0">
                <a:solidFill>
                  <a:prstClr val="black"/>
                </a:solidFill>
              </a:rPr>
              <a:t>– April 04, 2017</a:t>
            </a:r>
            <a:endParaRPr lang="en-US" sz="2000" dirty="0">
              <a:solidFill>
                <a:prstClr val="black"/>
              </a:solidFill>
            </a:endParaRPr>
          </a:p>
          <a:p>
            <a:endParaRPr lang="en-US" dirty="0" smtClean="0">
              <a:solidFill>
                <a:schemeClr val="tx2"/>
              </a:solidFill>
            </a:endParaRPr>
          </a:p>
          <a:p>
            <a:endParaRPr lang="en-US" dirty="0" smtClean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098" y="295590"/>
            <a:ext cx="7184231" cy="388739"/>
          </a:xfrm>
        </p:spPr>
        <p:txBody>
          <a:bodyPr/>
          <a:lstStyle/>
          <a:p>
            <a:r>
              <a:rPr lang="en-US" dirty="0" smtClean="0"/>
              <a:t>MIRTM Production Cost Savings</a:t>
            </a:r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3352800" y="6173670"/>
            <a:ext cx="4572000" cy="2308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900" dirty="0" smtClean="0"/>
              <a:t>SCED Rerun </a:t>
            </a:r>
            <a:r>
              <a:rPr lang="en-US" sz="900" dirty="0"/>
              <a:t>: FS Resources Startup and </a:t>
            </a:r>
            <a:r>
              <a:rPr lang="en-US" sz="900" dirty="0" err="1"/>
              <a:t>MinEnergy</a:t>
            </a:r>
            <a:r>
              <a:rPr lang="en-US" sz="900" dirty="0"/>
              <a:t> costs amortized over 15 minutes</a:t>
            </a:r>
          </a:p>
        </p:txBody>
      </p:sp>
      <p:graphicFrame>
        <p:nvGraphicFramePr>
          <p:cNvPr id="11" name="Chart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78263549"/>
              </p:ext>
            </p:extLst>
          </p:nvPr>
        </p:nvGraphicFramePr>
        <p:xfrm>
          <a:off x="685800" y="914401"/>
          <a:ext cx="7696200" cy="5105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918155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MIRTM Tighter Commitment –</a:t>
            </a:r>
            <a:r>
              <a:rPr lang="en-US" sz="2400" dirty="0"/>
              <a:t>Study day (11/27/15)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/>
          </a:p>
        </p:txBody>
      </p:sp>
      <p:pic>
        <p:nvPicPr>
          <p:cNvPr id="5" name="Content Placeholder 4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881170" y="990600"/>
            <a:ext cx="7381660" cy="5053013"/>
          </a:xfrm>
          <a:prstGeom prst="rect">
            <a:avLst/>
          </a:prstGeom>
        </p:spPr>
      </p:pic>
      <p:sp>
        <p:nvSpPr>
          <p:cNvPr id="3" name="Rounded Rectangle 2"/>
          <p:cNvSpPr/>
          <p:nvPr/>
        </p:nvSpPr>
        <p:spPr>
          <a:xfrm>
            <a:off x="3733800" y="1295400"/>
            <a:ext cx="1600200" cy="152400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919846" y="1066800"/>
            <a:ext cx="484909" cy="228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78507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MIRTM Tighter Commitment –</a:t>
            </a:r>
            <a:r>
              <a:rPr lang="en-US" sz="2400" dirty="0"/>
              <a:t>Study day (11/27/15)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/>
          </a:p>
        </p:txBody>
      </p:sp>
      <p:pic>
        <p:nvPicPr>
          <p:cNvPr id="6" name="Content Placeholder 5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828457" y="990600"/>
            <a:ext cx="7487086" cy="5053013"/>
          </a:xfrm>
          <a:prstGeom prst="rect">
            <a:avLst/>
          </a:prstGeom>
        </p:spPr>
      </p:pic>
      <p:sp>
        <p:nvSpPr>
          <p:cNvPr id="5" name="Rounded Rectangle 4"/>
          <p:cNvSpPr/>
          <p:nvPr/>
        </p:nvSpPr>
        <p:spPr>
          <a:xfrm>
            <a:off x="3733800" y="1219200"/>
            <a:ext cx="1638300" cy="152400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1295400" y="5791200"/>
            <a:ext cx="1600200" cy="152400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2259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Chart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52684322"/>
              </p:ext>
            </p:extLst>
          </p:nvPr>
        </p:nvGraphicFramePr>
        <p:xfrm>
          <a:off x="499950" y="823454"/>
          <a:ext cx="8186850" cy="57376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3070" y="359218"/>
            <a:ext cx="8243730" cy="388739"/>
          </a:xfrm>
        </p:spPr>
        <p:txBody>
          <a:bodyPr/>
          <a:lstStyle/>
          <a:p>
            <a:r>
              <a:rPr lang="en-US" dirty="0" smtClean="0"/>
              <a:t>MIRTM Make Whole Payments vs. SCED Rerun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241919" y="6666384"/>
            <a:ext cx="4572000" cy="2308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900" dirty="0"/>
              <a:t>SCED </a:t>
            </a:r>
            <a:r>
              <a:rPr lang="en-US" sz="900" dirty="0" smtClean="0"/>
              <a:t>Rerun: </a:t>
            </a:r>
            <a:r>
              <a:rPr lang="en-US" sz="900" dirty="0"/>
              <a:t>FS Resources Startup and </a:t>
            </a:r>
            <a:r>
              <a:rPr lang="en-US" sz="900" dirty="0" err="1"/>
              <a:t>MinEnergy</a:t>
            </a:r>
            <a:r>
              <a:rPr lang="en-US" sz="900" dirty="0"/>
              <a:t> costs amortized over 15 </a:t>
            </a:r>
            <a:r>
              <a:rPr lang="en-US" sz="900" dirty="0" smtClean="0"/>
              <a:t>minutes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2735833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0E9AA12-8AF9-4AA6-90FE-24669859CDF3}">
  <ds:schemaRefs>
    <ds:schemaRef ds:uri="http://purl.org/dc/terms/"/>
    <ds:schemaRef ds:uri="c34af464-7aa1-4edd-9be4-83dffc1cb926"/>
    <ds:schemaRef ds:uri="http://schemas.microsoft.com/office/2006/metadata/properties"/>
    <ds:schemaRef ds:uri="http://purl.org/dc/dcmitype/"/>
    <ds:schemaRef ds:uri="http://purl.org/dc/elements/1.1/"/>
    <ds:schemaRef ds:uri="http://schemas.microsoft.com/office/2006/documentManagement/types"/>
    <ds:schemaRef ds:uri="http://schemas.openxmlformats.org/package/2006/metadata/core-properties"/>
    <ds:schemaRef ds:uri="http://schemas.microsoft.com/office/infopath/2007/PartnerControl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278</TotalTime>
  <Words>89</Words>
  <Application>Microsoft Office PowerPoint</Application>
  <PresentationFormat>On-screen Show (4:3)</PresentationFormat>
  <Paragraphs>29</Paragraphs>
  <Slides>5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PowerPoint Presentation</vt:lpstr>
      <vt:lpstr>MIRTM Production Cost Savings</vt:lpstr>
      <vt:lpstr>MIRTM Tighter Commitment –Study day (11/27/15)</vt:lpstr>
      <vt:lpstr>MIRTM Tighter Commitment –Study day (11/27/15)</vt:lpstr>
      <vt:lpstr>MIRTM Make Whole Payments vs. SCED Rerun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pshaw</cp:lastModifiedBy>
  <cp:revision>42</cp:revision>
  <cp:lastPrinted>2016-01-21T20:53:15Z</cp:lastPrinted>
  <dcterms:created xsi:type="dcterms:W3CDTF">2016-01-21T15:20:31Z</dcterms:created>
  <dcterms:modified xsi:type="dcterms:W3CDTF">2017-03-20T14:21:06Z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