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93467" r:id="rId3"/>
    <p:sldMasterId id="2147493652" r:id="rId4"/>
    <p:sldMasterId id="2147494357" r:id="rId5"/>
  </p:sldMasterIdLst>
  <p:notesMasterIdLst>
    <p:notesMasterId r:id="rId11"/>
  </p:notesMasterIdLst>
  <p:handoutMasterIdLst>
    <p:handoutMasterId r:id="rId12"/>
  </p:handoutMasterIdLst>
  <p:sldIdLst>
    <p:sldId id="260" r:id="rId6"/>
    <p:sldId id="300" r:id="rId7"/>
    <p:sldId id="304" r:id="rId8"/>
    <p:sldId id="305" r:id="rId9"/>
    <p:sldId id="306" r:id="rId10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19" autoAdjust="0"/>
    <p:restoredTop sz="94609" autoAdjust="0"/>
  </p:normalViewPr>
  <p:slideViewPr>
    <p:cSldViewPr snapToGrid="0" snapToObjects="1">
      <p:cViewPr varScale="1">
        <p:scale>
          <a:sx n="70" d="100"/>
          <a:sy n="70" d="100"/>
        </p:scale>
        <p:origin x="1404" y="72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78" d="100"/>
          <a:sy n="78" d="100"/>
        </p:scale>
        <p:origin x="-203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3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3/22/2017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3/22/2017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DA7A1-AED3-48E4-9F43-414E94AB4551}" type="datetime1">
              <a:rPr lang="en-US"/>
              <a:pPr>
                <a:defRPr/>
              </a:pPr>
              <a:t>3/22/2017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B91BA04-61B0-41B4-8676-6DE46F67DE67}" type="datetime1">
              <a:rPr lang="en-US"/>
              <a:pPr>
                <a:defRPr/>
              </a:pPr>
              <a:t>3/22/2017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BFD61-89E3-4E24-B50D-BB4E809992B3}" type="datetime1">
              <a:rPr lang="en-US"/>
              <a:pPr>
                <a:defRPr/>
              </a:pPr>
              <a:t>3/22/2017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776C18-8AF8-4D0F-AEDD-A42170828C4A}" type="datetime1">
              <a:rPr lang="en-US"/>
              <a:pPr>
                <a:defRPr/>
              </a:pPr>
              <a:t>3/22/2017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22DC264-5C17-433F-8F2A-30A66D0083DF}" type="datetime1">
              <a:rPr lang="en-US"/>
              <a:pPr>
                <a:defRPr/>
              </a:pPr>
              <a:t>3/22/2017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D384F-45BB-4F2E-B8E4-25BDDA86550B}" type="datetime1">
              <a:rPr lang="en-US"/>
              <a:pPr>
                <a:defRPr/>
              </a:pPr>
              <a:t>3/22/2017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3F519-DA86-45AE-9E98-E223B91BB6F7}" type="datetime1">
              <a:rPr lang="en-US"/>
              <a:pPr>
                <a:defRPr/>
              </a:pPr>
              <a:t>3/22/2017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8A9A43B-F194-4D0E-8708-E7A51C4A9A9C}" type="datetime1">
              <a:rPr lang="en-US"/>
              <a:pPr>
                <a:defRPr/>
              </a:pPr>
              <a:t>3/22/2017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EB89C73-EBB1-488E-826E-468335F8EC18}" type="datetime1">
              <a:rPr lang="en-US"/>
              <a:pPr>
                <a:defRPr/>
              </a:pPr>
              <a:t>3/22/2017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2FB0B-D333-46F3-A1DE-459DBB8D77F5}" type="datetime1">
              <a:rPr lang="en-US"/>
              <a:pPr>
                <a:defRPr/>
              </a:pPr>
              <a:t>3/22/2017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B3C636-FE16-433F-92EB-4348A55AC110}" type="datetime1">
              <a:rPr lang="en-US"/>
              <a:pPr>
                <a:defRPr/>
              </a:pPr>
              <a:t>3/22/2017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AC358-84D8-4827-814F-36319A81485E}" type="datetime1">
              <a:rPr lang="en-US"/>
              <a:pPr>
                <a:defRPr/>
              </a:pPr>
              <a:t>3/22/2017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7CF2C47-02B7-4B41-8B72-6A5AA6E90CB9}" type="datetime1">
              <a:rPr lang="en-US"/>
              <a:pPr>
                <a:defRPr/>
              </a:pPr>
              <a:t>3/22/2017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EBE57-73A2-469B-8381-59A4EA271EDC}" type="datetime1">
              <a:rPr lang="en-US"/>
              <a:pPr>
                <a:defRPr/>
              </a:pPr>
              <a:t>3/22/2017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E6F523-19B6-468F-BA8A-2616E2AA959A}" type="datetime1">
              <a:rPr lang="en-US"/>
              <a:pPr>
                <a:defRPr/>
              </a:pPr>
              <a:t>3/22/2017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966C198-063A-447A-B658-EE3AA5134788}" type="datetime1">
              <a:rPr lang="en-US"/>
              <a:pPr>
                <a:defRPr/>
              </a:pPr>
              <a:t>3/22/2017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CC2D6-78D6-4DFB-A8FF-BB0C8F922E2A}" type="datetime1">
              <a:rPr lang="en-US"/>
              <a:pPr>
                <a:defRPr/>
              </a:pPr>
              <a:t>3/22/2017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ADD4D-9703-4E0F-856F-54766EB3CB26}" type="datetime1">
              <a:rPr lang="en-US"/>
              <a:pPr>
                <a:defRPr/>
              </a:pPr>
              <a:t>3/22/2017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FB9FA1C-CC31-46E5-838B-1092E598C359}" type="datetime1">
              <a:rPr lang="en-US"/>
              <a:pPr>
                <a:defRPr/>
              </a:pPr>
              <a:t>3/22/2017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4831F20-C590-4A6F-B436-38781D4262C3}" type="datetime1">
              <a:rPr lang="en-US"/>
              <a:pPr>
                <a:defRPr/>
              </a:pPr>
              <a:t>3/22/2017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F34B1-F5C0-4936-95D2-7601CFA8B705}" type="datetime1">
              <a:rPr lang="en-US"/>
              <a:pPr>
                <a:defRPr/>
              </a:pPr>
              <a:t>3/22/2017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0EA584-994D-4F1B-B8AE-F5B325BCB8D1}" type="datetime1">
              <a:rPr lang="en-US"/>
              <a:pPr>
                <a:defRPr/>
              </a:pPr>
              <a:t>3/22/2017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>
            <a:extLst/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772EC95-C80A-43C9-A02D-C9CA2A5B1F01}" type="datetime1">
              <a:rPr lang="en-US"/>
              <a:pPr>
                <a:defRPr/>
              </a:pPr>
              <a:t>3/22/2017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4B56150-0EA2-48F9-837F-0904C8FC1D79}" type="datetime1">
              <a:rPr lang="en-US"/>
              <a:pPr>
                <a:defRPr/>
              </a:pPr>
              <a:t>3/22/2017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2A177ED-BB4D-46DB-B9AD-821DEFDDB5EC}" type="datetime1">
              <a:rPr lang="en-US"/>
              <a:pPr>
                <a:defRPr/>
              </a:pPr>
              <a:t>3/22/2017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616725"/>
            <a:chOff x="787400" y="1852613"/>
            <a:chExt cx="7543800" cy="2618498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3406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Report 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 smtClean="0"/>
                <a:t>Alan Bern</a:t>
              </a:r>
              <a:endParaRPr lang="en-US" altLang="en-US" sz="2000" dirty="0"/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sz="2000" dirty="0"/>
                <a:t>Technical Advisory Committee (TAC) </a:t>
              </a:r>
              <a:r>
                <a:rPr lang="en-US" altLang="en-US" sz="2000" dirty="0" smtClean="0"/>
                <a:t>Meeting</a:t>
              </a:r>
            </a:p>
            <a:p>
              <a:pPr eaLnBrk="1" hangingPunct="1"/>
              <a:r>
                <a:rPr lang="en-US" altLang="en-US" sz="2000" dirty="0" smtClean="0"/>
                <a:t>ERCOT </a:t>
              </a:r>
              <a:r>
                <a:rPr lang="en-US" altLang="en-US" sz="2000" dirty="0"/>
                <a:t>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675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609600" y="6248400"/>
            <a:ext cx="8247797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US" altLang="en-US" sz="1000" dirty="0" smtClean="0">
                <a:solidFill>
                  <a:schemeClr val="tx1"/>
                </a:solidFill>
              </a:rPr>
              <a:t> March 23, 2017 TAC Meeting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8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altLang="en-US" sz="3600" b="1" dirty="0" smtClean="0"/>
              <a:t>Voting Items</a:t>
            </a:r>
            <a:endParaRPr lang="en-US" altLang="en-US" sz="3200" dirty="0" smtClean="0"/>
          </a:p>
        </p:txBody>
      </p:sp>
      <p:sp>
        <p:nvSpPr>
          <p:cNvPr id="29699" name="Content Placeholder 4"/>
          <p:cNvSpPr>
            <a:spLocks noGrp="1"/>
          </p:cNvSpPr>
          <p:nvPr>
            <p:ph sz="quarter" idx="1"/>
          </p:nvPr>
        </p:nvSpPr>
        <p:spPr>
          <a:xfrm>
            <a:off x="612775" y="1817688"/>
            <a:ext cx="8153400" cy="4278312"/>
          </a:xfrm>
        </p:spPr>
        <p:txBody>
          <a:bodyPr/>
          <a:lstStyle/>
          <a:p>
            <a:pPr marL="366713" lvl="1" indent="0">
              <a:buNone/>
            </a:pPr>
            <a:endParaRPr lang="en-US" sz="1700" b="1" dirty="0" smtClean="0"/>
          </a:p>
          <a:p>
            <a:pPr lvl="0"/>
            <a:r>
              <a:rPr lang="en-US" sz="2000" b="1" dirty="0" smtClean="0"/>
              <a:t>PGRR054, Stability Limits in the Full Interconnection Study</a:t>
            </a:r>
            <a:endParaRPr lang="en-US" sz="1700" b="1" dirty="0" smtClean="0"/>
          </a:p>
          <a:p>
            <a:pPr lvl="1"/>
            <a:r>
              <a:rPr lang="en-US" sz="1700" b="1" dirty="0" smtClean="0"/>
              <a:t>ROS recommended approval as recommended by PLWG in the 1/25/17 PLWG Report (unanimous)</a:t>
            </a:r>
            <a:endParaRPr lang="en-US" sz="1800" b="1" dirty="0" smtClean="0"/>
          </a:p>
          <a:p>
            <a:pPr marL="366713" lvl="1" indent="0">
              <a:buNone/>
            </a:pPr>
            <a:endParaRPr lang="en-US" sz="2000" b="1" dirty="0" smtClean="0"/>
          </a:p>
          <a:p>
            <a:pPr lvl="0"/>
            <a:r>
              <a:rPr lang="en-US" sz="2000" b="1" dirty="0" smtClean="0"/>
              <a:t>PGRR055, Planning Guide Revision Request Process</a:t>
            </a:r>
            <a:endParaRPr lang="en-US" sz="1700" b="1" dirty="0"/>
          </a:p>
          <a:p>
            <a:pPr lvl="1"/>
            <a:r>
              <a:rPr lang="en-US" sz="1700" b="1" dirty="0"/>
              <a:t>ROS recommended </a:t>
            </a:r>
            <a:r>
              <a:rPr lang="en-US" sz="1700" b="1" dirty="0" smtClean="0"/>
              <a:t>approval as recommended by PLWG in the 2/22/17 PLWG Report (unanimous)</a:t>
            </a:r>
            <a:endParaRPr lang="en-US" sz="1700" b="1" dirty="0"/>
          </a:p>
          <a:p>
            <a:endParaRPr lang="en-US" sz="2000" b="1" dirty="0"/>
          </a:p>
        </p:txBody>
      </p:sp>
      <p:sp>
        <p:nvSpPr>
          <p:cNvPr id="29700" name="Footer Placeholder 2"/>
          <p:cNvSpPr>
            <a:spLocks noGrp="1"/>
          </p:cNvSpPr>
          <p:nvPr>
            <p:ph type="ftr" sz="quarter" idx="11"/>
          </p:nvPr>
        </p:nvSpPr>
        <p:spPr bwMode="auto">
          <a:xfrm>
            <a:off x="609600" y="6248400"/>
            <a:ext cx="815657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US" altLang="en-US" sz="1000" dirty="0" smtClean="0">
                <a:solidFill>
                  <a:schemeClr val="tx1"/>
                </a:solidFill>
              </a:rPr>
              <a:t> </a:t>
            </a:r>
            <a:r>
              <a:rPr lang="en-US" altLang="en-US" sz="1000" dirty="0">
                <a:solidFill>
                  <a:schemeClr val="tx1"/>
                </a:solidFill>
              </a:rPr>
              <a:t>March 23, 2017 TAC Meeting</a:t>
            </a:r>
          </a:p>
        </p:txBody>
      </p:sp>
    </p:spTree>
    <p:extLst>
      <p:ext uri="{BB962C8B-B14F-4D97-AF65-F5344CB8AC3E}">
        <p14:creationId xmlns:p14="http://schemas.microsoft.com/office/powerpoint/2010/main" val="22579004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8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altLang="en-US" sz="3600" b="1" dirty="0" smtClean="0"/>
              <a:t>Voting Items</a:t>
            </a:r>
            <a:endParaRPr lang="en-US" altLang="en-US" sz="3200" dirty="0" smtClean="0"/>
          </a:p>
        </p:txBody>
      </p:sp>
      <p:sp>
        <p:nvSpPr>
          <p:cNvPr id="29699" name="Content Placeholder 4"/>
          <p:cNvSpPr>
            <a:spLocks noGrp="1"/>
          </p:cNvSpPr>
          <p:nvPr>
            <p:ph sz="quarter" idx="1"/>
          </p:nvPr>
        </p:nvSpPr>
        <p:spPr>
          <a:xfrm>
            <a:off x="612775" y="1817688"/>
            <a:ext cx="8153400" cy="4278312"/>
          </a:xfrm>
        </p:spPr>
        <p:txBody>
          <a:bodyPr/>
          <a:lstStyle/>
          <a:p>
            <a:pPr marL="366713" lvl="1" indent="0">
              <a:buNone/>
            </a:pPr>
            <a:endParaRPr lang="en-US" sz="1700" b="1" dirty="0" smtClean="0"/>
          </a:p>
          <a:p>
            <a:pPr lvl="0"/>
            <a:r>
              <a:rPr lang="en-US" sz="2000" b="1" dirty="0" smtClean="0"/>
              <a:t>NOGRR166, Removal of the Daily Grid Operations Summary Reports</a:t>
            </a:r>
            <a:endParaRPr lang="en-US" sz="2000" dirty="0" smtClean="0"/>
          </a:p>
          <a:p>
            <a:pPr lvl="1"/>
            <a:r>
              <a:rPr lang="en-US" sz="1700" b="1" dirty="0"/>
              <a:t>ROS recommended approval as amended by </a:t>
            </a:r>
            <a:r>
              <a:rPr lang="en-US" sz="1700" b="1" dirty="0" smtClean="0"/>
              <a:t>3/2/17 </a:t>
            </a:r>
            <a:r>
              <a:rPr lang="en-US" sz="1700" b="1" dirty="0"/>
              <a:t>WMS comments (unanimous</a:t>
            </a:r>
            <a:r>
              <a:rPr lang="en-US" sz="1700" b="1" dirty="0" smtClean="0"/>
              <a:t>)</a:t>
            </a:r>
            <a:endParaRPr lang="en-US" sz="1700" b="1" dirty="0"/>
          </a:p>
          <a:p>
            <a:pPr marL="366713" lvl="1" indent="0">
              <a:buNone/>
            </a:pPr>
            <a:endParaRPr lang="en-US" sz="1700" b="1" dirty="0" smtClean="0"/>
          </a:p>
          <a:p>
            <a:pPr lvl="0"/>
            <a:r>
              <a:rPr lang="en-US" sz="2000" b="1" dirty="0" smtClean="0"/>
              <a:t>NOGRR167, Alignment with NPRR776, Voltage Set Point Communication</a:t>
            </a:r>
            <a:endParaRPr lang="en-US" sz="2000" dirty="0"/>
          </a:p>
          <a:p>
            <a:pPr lvl="1"/>
            <a:r>
              <a:rPr lang="en-US" sz="1700" b="1" dirty="0"/>
              <a:t>ROS recommended approval </a:t>
            </a:r>
            <a:r>
              <a:rPr lang="en-US" sz="1700" b="1" dirty="0" smtClean="0"/>
              <a:t> as recommended by OWG in the 2/15/17 OWG Report (unanimous)</a:t>
            </a:r>
            <a:endParaRPr lang="en-US" sz="1700" b="1" dirty="0"/>
          </a:p>
          <a:p>
            <a:pPr marL="0" indent="0">
              <a:buNone/>
            </a:pPr>
            <a:endParaRPr lang="en-US" sz="2000" b="1" dirty="0"/>
          </a:p>
        </p:txBody>
      </p:sp>
      <p:sp>
        <p:nvSpPr>
          <p:cNvPr id="29700" name="Footer Placeholder 2"/>
          <p:cNvSpPr>
            <a:spLocks noGrp="1"/>
          </p:cNvSpPr>
          <p:nvPr>
            <p:ph type="ftr" sz="quarter" idx="11"/>
          </p:nvPr>
        </p:nvSpPr>
        <p:spPr bwMode="auto">
          <a:xfrm>
            <a:off x="609600" y="6248400"/>
            <a:ext cx="815657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US" altLang="en-US" sz="1000" dirty="0" smtClean="0">
                <a:solidFill>
                  <a:schemeClr val="tx1"/>
                </a:solidFill>
              </a:rPr>
              <a:t> </a:t>
            </a:r>
            <a:r>
              <a:rPr lang="en-US" altLang="en-US" sz="1000" dirty="0">
                <a:solidFill>
                  <a:schemeClr val="tx1"/>
                </a:solidFill>
              </a:rPr>
              <a:t>March 23, 2017 TAC Meeting</a:t>
            </a:r>
          </a:p>
        </p:txBody>
      </p:sp>
    </p:spTree>
    <p:extLst>
      <p:ext uri="{BB962C8B-B14F-4D97-AF65-F5344CB8AC3E}">
        <p14:creationId xmlns:p14="http://schemas.microsoft.com/office/powerpoint/2010/main" val="21161008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Voting Items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sz="2000" b="1" dirty="0" smtClean="0"/>
          </a:p>
          <a:p>
            <a:endParaRPr lang="en-US" sz="2000" b="1" dirty="0" smtClean="0"/>
          </a:p>
          <a:p>
            <a:r>
              <a:rPr lang="en-US" sz="2000" b="1" dirty="0" smtClean="0"/>
              <a:t>ROS Procedures</a:t>
            </a:r>
          </a:p>
          <a:p>
            <a:pPr lvl="1"/>
            <a:r>
              <a:rPr lang="en-US" sz="1700" b="1" dirty="0"/>
              <a:t>ROS recommended approval as revised by ROS on 2/2/17 </a:t>
            </a:r>
            <a:r>
              <a:rPr lang="en-US" sz="1700" b="1" dirty="0" smtClean="0"/>
              <a:t>(</a:t>
            </a:r>
            <a:r>
              <a:rPr lang="en-US" sz="1700" b="1" dirty="0"/>
              <a:t>unanimous</a:t>
            </a:r>
            <a:r>
              <a:rPr lang="en-US" sz="1700" b="1" dirty="0" smtClean="0"/>
              <a:t>)</a:t>
            </a:r>
            <a:endParaRPr lang="en-US" sz="1700" dirty="0" smtClean="0"/>
          </a:p>
          <a:p>
            <a:pPr lvl="1"/>
            <a:endParaRPr lang="en-US" dirty="0"/>
          </a:p>
          <a:p>
            <a:r>
              <a:rPr lang="en-US" sz="2000" b="1" dirty="0"/>
              <a:t>ROS </a:t>
            </a:r>
            <a:r>
              <a:rPr lang="en-US" sz="2000" b="1" dirty="0" smtClean="0"/>
              <a:t>Goals</a:t>
            </a:r>
            <a:endParaRPr lang="en-US" sz="2000" b="1" dirty="0"/>
          </a:p>
          <a:p>
            <a:pPr lvl="1"/>
            <a:r>
              <a:rPr lang="en-US" sz="1700" b="1" dirty="0"/>
              <a:t>ROS recommended approval (unanimous</a:t>
            </a:r>
            <a:r>
              <a:rPr lang="en-US" sz="1700" b="1" dirty="0" smtClean="0"/>
              <a:t>)</a:t>
            </a:r>
            <a:endParaRPr lang="en-US" sz="1700" b="1" dirty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0" y="6248400"/>
            <a:ext cx="8156448" cy="365125"/>
          </a:xfrm>
        </p:spPr>
        <p:txBody>
          <a:bodyPr/>
          <a:lstStyle/>
          <a:p>
            <a:pPr eaLnBrk="0" hangingPunct="0"/>
            <a:r>
              <a:rPr lang="en-US" altLang="en-US" dirty="0">
                <a:solidFill>
                  <a:schemeClr val="tx1"/>
                </a:solidFill>
              </a:rPr>
              <a:t> </a:t>
            </a:r>
            <a:r>
              <a:rPr lang="en-US" altLang="en-US" sz="1000" dirty="0">
                <a:solidFill>
                  <a:schemeClr val="tx1"/>
                </a:solidFill>
              </a:rPr>
              <a:t>March 23, 2017 TAC Meeting</a:t>
            </a:r>
          </a:p>
        </p:txBody>
      </p:sp>
    </p:spTree>
    <p:extLst>
      <p:ext uri="{BB962C8B-B14F-4D97-AF65-F5344CB8AC3E}">
        <p14:creationId xmlns:p14="http://schemas.microsoft.com/office/powerpoint/2010/main" val="26929181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776835"/>
            <a:ext cx="8153400" cy="442364"/>
          </a:xfrm>
        </p:spPr>
        <p:txBody>
          <a:bodyPr/>
          <a:lstStyle/>
          <a:p>
            <a:r>
              <a:rPr lang="en-US" sz="3600" b="1" dirty="0" smtClean="0"/>
              <a:t>2017 </a:t>
            </a:r>
            <a:r>
              <a:rPr lang="en-US" sz="3600" b="1" dirty="0"/>
              <a:t>ROS Goals</a:t>
            </a:r>
            <a:r>
              <a:rPr lang="en-US" sz="3600" dirty="0"/>
              <a:t/>
            </a:r>
            <a:br>
              <a:rPr lang="en-US" sz="3600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20588" y="1889490"/>
            <a:ext cx="8153400" cy="4495800"/>
          </a:xfrm>
        </p:spPr>
        <p:txBody>
          <a:bodyPr/>
          <a:lstStyle/>
          <a:p>
            <a:pPr lvl="1"/>
            <a:r>
              <a:rPr lang="en-US" sz="1600" dirty="0"/>
              <a:t>Align ROS Subcommittee Goals with the strategic vision of the ERCOT Board of Directors and the TAC Goals for 2017.</a:t>
            </a:r>
          </a:p>
          <a:p>
            <a:pPr lvl="1"/>
            <a:r>
              <a:rPr lang="en-US" sz="1600" dirty="0"/>
              <a:t>Maintain market rules that support ERCOT system reliability consistent with PURA, PUCT, and NERC Reliability Standards.</a:t>
            </a:r>
          </a:p>
          <a:p>
            <a:pPr lvl="1"/>
            <a:r>
              <a:rPr lang="en-US" sz="1600" dirty="0"/>
              <a:t>Collaborate with ERCOT on the review of Ancillary Service needs and implement changes as necessary.  </a:t>
            </a:r>
          </a:p>
          <a:p>
            <a:pPr lvl="1"/>
            <a:r>
              <a:rPr lang="en-US" sz="1600" dirty="0"/>
              <a:t>Support appropriate resource adequacy related market changes.</a:t>
            </a:r>
          </a:p>
          <a:p>
            <a:pPr lvl="2"/>
            <a:r>
              <a:rPr lang="en-US" sz="1400" dirty="0"/>
              <a:t>Pursue the appropriate incorporation of Load participation.</a:t>
            </a:r>
          </a:p>
          <a:p>
            <a:pPr lvl="2"/>
            <a:r>
              <a:rPr lang="en-US" sz="1400" dirty="0"/>
              <a:t>Pursue the appropriate incorporation of emerging technologies, including Distributed Generation (DG)</a:t>
            </a:r>
          </a:p>
          <a:p>
            <a:pPr lvl="1"/>
            <a:r>
              <a:rPr lang="en-US" sz="1600" dirty="0"/>
              <a:t>Review and endorse the High Impact Transmission Element list as developed by the Outage Coordination Working Group</a:t>
            </a:r>
          </a:p>
          <a:p>
            <a:pPr lvl="1"/>
            <a:r>
              <a:rPr lang="en-US" sz="1600" dirty="0"/>
              <a:t>Evaluate and determine Geomagnetic Disturbance (GMD) requirements and address needed changes in Protocols and Guides.</a:t>
            </a:r>
          </a:p>
          <a:p>
            <a:endParaRPr lang="en-US" sz="1600" dirty="0"/>
          </a:p>
          <a:p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0" y="6248400"/>
            <a:ext cx="8064388" cy="365125"/>
          </a:xfrm>
        </p:spPr>
        <p:txBody>
          <a:bodyPr/>
          <a:lstStyle/>
          <a:p>
            <a:pPr eaLnBrk="0" hangingPunct="0"/>
            <a:r>
              <a:rPr lang="en-US" altLang="en-US" dirty="0">
                <a:solidFill>
                  <a:schemeClr val="tx1"/>
                </a:solidFill>
              </a:rPr>
              <a:t> </a:t>
            </a:r>
            <a:r>
              <a:rPr lang="en-US" altLang="en-US" sz="1000" dirty="0">
                <a:solidFill>
                  <a:schemeClr val="tx1"/>
                </a:solidFill>
              </a:rPr>
              <a:t>March 23, 2017 TAC Meeting</a:t>
            </a:r>
          </a:p>
        </p:txBody>
      </p:sp>
    </p:spTree>
    <p:extLst>
      <p:ext uri="{BB962C8B-B14F-4D97-AF65-F5344CB8AC3E}">
        <p14:creationId xmlns:p14="http://schemas.microsoft.com/office/powerpoint/2010/main" val="3341230978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C08B9F88-4009-47D3-BE70-F3C0D343BEB5}">
  <ds:schemaRefs>
    <ds:schemaRef ds:uri="8b965130-e3da-4e6b-9b2e-40bd1204f29d"/>
    <ds:schemaRef ds:uri="http://www.w3.org/XML/1998/namespace"/>
    <ds:schemaRef ds:uri="http://schemas.microsoft.com/office/2006/metadata/properties"/>
    <ds:schemaRef ds:uri="http://purl.org/dc/dcmitype/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24085</TotalTime>
  <Words>295</Words>
  <Application>Microsoft Office PowerPoint</Application>
  <PresentationFormat>On-screen Show (4:3)</PresentationFormat>
  <Paragraphs>43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Tw Cen MT</vt:lpstr>
      <vt:lpstr>Wingdings</vt:lpstr>
      <vt:lpstr>Wingdings 2</vt:lpstr>
      <vt:lpstr>Custom Design</vt:lpstr>
      <vt:lpstr>Median</vt:lpstr>
      <vt:lpstr>1_Median</vt:lpstr>
      <vt:lpstr>PowerPoint Presentation</vt:lpstr>
      <vt:lpstr>Voting Items</vt:lpstr>
      <vt:lpstr>Voting Items</vt:lpstr>
      <vt:lpstr>Voting Items</vt:lpstr>
      <vt:lpstr>2017 ROS Goals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PLWG 032217</cp:lastModifiedBy>
  <cp:revision>922</cp:revision>
  <cp:lastPrinted>2013-01-30T23:16:36Z</cp:lastPrinted>
  <dcterms:created xsi:type="dcterms:W3CDTF">2010-04-12T23:12:02Z</dcterms:created>
  <dcterms:modified xsi:type="dcterms:W3CDTF">2017-03-22T19:14:31Z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</Properties>
</file>