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24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March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err="1">
                <a:solidFill>
                  <a:srgbClr val="000000"/>
                </a:solidFill>
              </a:rPr>
              <a:t>MarkeTrak</a:t>
            </a:r>
            <a:r>
              <a:rPr lang="en-US" sz="1600" kern="0" dirty="0">
                <a:solidFill>
                  <a:srgbClr val="000000"/>
                </a:solidFill>
              </a:rPr>
              <a:t> </a:t>
            </a:r>
            <a:r>
              <a:rPr lang="en-US" sz="1600" kern="0" dirty="0" smtClean="0">
                <a:solidFill>
                  <a:srgbClr val="000000"/>
                </a:solidFill>
              </a:rPr>
              <a:t>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Transaction Processing </a:t>
            </a:r>
            <a:r>
              <a:rPr lang="en-US" sz="1600" kern="0" dirty="0" smtClean="0">
                <a:solidFill>
                  <a:srgbClr val="000000"/>
                </a:solidFill>
              </a:rPr>
              <a:t>(non-core </a:t>
            </a:r>
            <a:r>
              <a:rPr lang="en-US" sz="1600" kern="0" dirty="0">
                <a:solidFill>
                  <a:srgbClr val="000000"/>
                </a:solidFill>
              </a:rPr>
              <a:t>hours) – </a:t>
            </a:r>
            <a:r>
              <a:rPr lang="en-US" sz="1600" kern="0" dirty="0" smtClean="0">
                <a:solidFill>
                  <a:srgbClr val="000000"/>
                </a:solidFill>
              </a:rPr>
              <a:t>99.95% </a:t>
            </a:r>
            <a:r>
              <a:rPr lang="en-US" sz="1600" kern="0" dirty="0">
                <a:solidFill>
                  <a:srgbClr val="000000"/>
                </a:solidFill>
              </a:rPr>
              <a:t>(</a:t>
            </a:r>
            <a:r>
              <a:rPr lang="en-US" sz="1600" kern="0" dirty="0" smtClean="0">
                <a:solidFill>
                  <a:srgbClr val="000000"/>
                </a:solidFill>
              </a:rPr>
              <a:t>99% </a:t>
            </a:r>
            <a:r>
              <a:rPr lang="en-US" sz="1600" kern="0" dirty="0">
                <a:solidFill>
                  <a:srgbClr val="000000"/>
                </a:solidFill>
              </a:rPr>
              <a:t>target)</a:t>
            </a: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Retail </a:t>
            </a:r>
            <a:r>
              <a:rPr lang="en-US" sz="1600" kern="0" dirty="0">
                <a:solidFill>
                  <a:srgbClr val="000000"/>
                </a:solidFill>
              </a:rPr>
              <a:t>Transaction Processing (core hours) – </a:t>
            </a:r>
            <a:r>
              <a:rPr lang="en-US" sz="1600" kern="0" dirty="0" smtClean="0">
                <a:solidFill>
                  <a:srgbClr val="000000"/>
                </a:solidFill>
              </a:rPr>
              <a:t>99.52% </a:t>
            </a:r>
            <a:r>
              <a:rPr lang="en-US" sz="1600" kern="0" dirty="0">
                <a:solidFill>
                  <a:srgbClr val="000000"/>
                </a:solidFill>
              </a:rPr>
              <a:t>(99.9% target)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02/19/17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02/23/17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smtClean="0">
                <a:solidFill>
                  <a:srgbClr val="000000"/>
                </a:solidFill>
              </a:rPr>
              <a:t>Retail processing outage caused by unplanned emergency maintenance</a:t>
            </a:r>
            <a:endParaRPr lang="en-US" sz="16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ERCOT </a:t>
            </a:r>
            <a:r>
              <a:rPr lang="en-US" sz="1400" kern="0" dirty="0">
                <a:solidFill>
                  <a:srgbClr val="000000"/>
                </a:solidFill>
              </a:rPr>
              <a:t>was unable to send and receive transactions from the NAESB system from 5:51 PM to 7:12 PM.  Retail MIS functionality was also unavailable during that </a:t>
            </a:r>
            <a:r>
              <a:rPr lang="en-US" sz="1400" kern="0" dirty="0" smtClean="0">
                <a:solidFill>
                  <a:srgbClr val="000000"/>
                </a:solidFill>
              </a:rPr>
              <a:t>time.</a:t>
            </a:r>
            <a:endParaRPr lang="en-US" sz="14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Retail </a:t>
            </a:r>
            <a:r>
              <a:rPr lang="en-US" sz="1400" kern="0" dirty="0">
                <a:solidFill>
                  <a:srgbClr val="000000"/>
                </a:solidFill>
              </a:rPr>
              <a:t>processing was restored at 7:25 PM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400" kern="0" dirty="0" smtClean="0">
                <a:solidFill>
                  <a:srgbClr val="000000"/>
                </a:solidFill>
              </a:rPr>
              <a:t> </a:t>
            </a:r>
            <a:r>
              <a:rPr lang="en-US" sz="1400" kern="0" dirty="0">
                <a:solidFill>
                  <a:srgbClr val="000000"/>
                </a:solidFill>
              </a:rPr>
              <a:t>was unavailable from 5:51 PM until 8:20 PM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The </a:t>
            </a:r>
            <a:r>
              <a:rPr lang="en-US" sz="1400" kern="0" dirty="0">
                <a:solidFill>
                  <a:srgbClr val="000000"/>
                </a:solidFill>
              </a:rPr>
              <a:t>TDSP ESIID Extract (ZP15-612) for February 23, 2017 was posted at 17:16 on February 24, 2017</a:t>
            </a:r>
          </a:p>
          <a:p>
            <a:pPr marL="914400" lvl="2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43889"/>
            <a:ext cx="8534400" cy="205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96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62</cp:revision>
  <cp:lastPrinted>2016-01-21T20:53:15Z</cp:lastPrinted>
  <dcterms:created xsi:type="dcterms:W3CDTF">2016-01-21T15:20:31Z</dcterms:created>
  <dcterms:modified xsi:type="dcterms:W3CDTF">2017-03-20T22:52:54Z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