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396" r:id="rId3"/>
    <p:sldId id="397" r:id="rId4"/>
    <p:sldId id="379" r:id="rId5"/>
    <p:sldId id="382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95" d="100"/>
          <a:sy n="95" d="100"/>
        </p:scale>
        <p:origin x="804" y="6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March 28th, 2017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        Tomas Fernandez, NRG 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Training Instructor Led Classes - 2017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Training Roadshow for 2017 – </a:t>
            </a:r>
            <a:r>
              <a:rPr lang="en-US" sz="2400" dirty="0">
                <a:solidFill>
                  <a:srgbClr val="FF0000"/>
                </a:solidFill>
              </a:rPr>
              <a:t>Upcoming Classes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	DALLAS		</a:t>
            </a:r>
            <a:r>
              <a:rPr lang="en-US" sz="2400" i="1" u="sng" dirty="0" err="1"/>
              <a:t>Oncor</a:t>
            </a:r>
            <a:r>
              <a:rPr lang="en-US" sz="2400" i="1" u="sng" dirty="0"/>
              <a:t> </a:t>
            </a:r>
          </a:p>
          <a:p>
            <a:pPr lvl="4"/>
            <a:r>
              <a:rPr lang="en-US" sz="2400" b="1" dirty="0"/>
              <a:t>Retail 101 – </a:t>
            </a:r>
            <a:r>
              <a:rPr lang="en-US" sz="2400" dirty="0"/>
              <a:t> Wed, May 3</a:t>
            </a:r>
            <a:r>
              <a:rPr lang="en-US" sz="2400" baseline="30000" dirty="0"/>
              <a:t>rd</a:t>
            </a:r>
            <a:r>
              <a:rPr lang="en-US" sz="2400" dirty="0"/>
              <a:t>, 2017</a:t>
            </a:r>
          </a:p>
          <a:p>
            <a:pPr lvl="4"/>
            <a:r>
              <a:rPr lang="en-US" sz="2400" b="1" dirty="0"/>
              <a:t>Inadvertent Gain Training – </a:t>
            </a:r>
            <a:r>
              <a:rPr lang="en-US" sz="2400" dirty="0"/>
              <a:t>Thurs, May 4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 marL="1828800" lvl="4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400" dirty="0"/>
              <a:t>    	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HOUSTON		</a:t>
            </a:r>
            <a:r>
              <a:rPr lang="en-US" sz="2400" i="1" u="sng" dirty="0"/>
              <a:t>CenterPoint</a:t>
            </a:r>
          </a:p>
          <a:p>
            <a:pPr lvl="4"/>
            <a:r>
              <a:rPr lang="en-US" sz="2400" b="1" dirty="0"/>
              <a:t>Retail 101 -  </a:t>
            </a:r>
            <a:r>
              <a:rPr lang="en-US" sz="2400" dirty="0"/>
              <a:t>Tues, Sept. 26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 lvl="4"/>
            <a:r>
              <a:rPr lang="en-US" sz="2400" b="1" dirty="0"/>
              <a:t>Inadvertent Gain Training – </a:t>
            </a:r>
            <a:r>
              <a:rPr lang="en-US" sz="2400" dirty="0"/>
              <a:t>Wed, Sept. 27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b="1" dirty="0"/>
              <a:t>	</a:t>
            </a:r>
            <a:r>
              <a:rPr lang="en-US" dirty="0"/>
              <a:t>		</a:t>
            </a:r>
          </a:p>
          <a:p>
            <a:pPr lvl="4"/>
            <a:endParaRPr lang="en-US" sz="1100" dirty="0"/>
          </a:p>
          <a:p>
            <a:pPr lvl="4"/>
            <a:endParaRPr lang="en-US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2798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Curriculum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914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i="1" u="sng" dirty="0"/>
              <a:t>Retail 101 </a:t>
            </a:r>
            <a:r>
              <a:rPr lang="en-US" i="1" dirty="0"/>
              <a:t>– High level overview of the ERCOT Retail Market…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History of the Texas competitive electricity market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Roles of Market Participants – ERCOT, REPs, TDSPs, PUCT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Rules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Retail Transactions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Impacts of Advanced Metering technology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data transparency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0" dirty="0"/>
          </a:p>
          <a:p>
            <a:pPr marL="0" indent="0">
              <a:buNone/>
            </a:pPr>
            <a:r>
              <a:rPr lang="en-US" i="1" u="sng" dirty="0"/>
              <a:t>Inadvertent Gain and Loss Training </a:t>
            </a:r>
            <a:r>
              <a:rPr lang="en-US" i="1" dirty="0"/>
              <a:t>- a closer look at the IAG/IAL market process…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Fundamentals of the established market process including rescissions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Facilitated discussion of best practices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End to end demo of the </a:t>
            </a:r>
            <a:r>
              <a:rPr lang="en-US" b="0" dirty="0" err="1"/>
              <a:t>MarkeTrak</a:t>
            </a:r>
            <a:r>
              <a:rPr lang="en-US" b="0" dirty="0"/>
              <a:t> subtypes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IGL market reporting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4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</a:rPr>
              <a:t>MarkeTrak On-line Training Modules Update!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Usage and Billing  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Other D2D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  <a:endParaRPr lang="en-US" sz="2400" dirty="0">
              <a:solidFill>
                <a:srgbClr val="294171"/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–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In Progress!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dirty="0">
              <a:latin typeface="Calibri" panose="020F0502020204030204" pitchFamily="34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MarkeTrak On-line Module Training via 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39749"/>
              </p:ext>
            </p:extLst>
          </p:nvPr>
        </p:nvGraphicFramePr>
        <p:xfrm>
          <a:off x="1143000" y="2411730"/>
          <a:ext cx="2247900" cy="3265170"/>
        </p:xfrm>
        <a:graphic>
          <a:graphicData uri="http://schemas.openxmlformats.org/drawingml/2006/table">
            <a:tbl>
              <a:tblPr/>
              <a:tblGrid>
                <a:gridCol w="1246015">
                  <a:extLst>
                    <a:ext uri="{9D8B030D-6E8A-4147-A177-3AD203B41FA5}">
                      <a16:colId xmlns:a16="http://schemas.microsoft.com/office/drawing/2014/main" val="3249054795"/>
                    </a:ext>
                  </a:extLst>
                </a:gridCol>
                <a:gridCol w="1001885">
                  <a:extLst>
                    <a:ext uri="{9D8B030D-6E8A-4147-A177-3AD203B41FA5}">
                      <a16:colId xmlns:a16="http://schemas.microsoft.com/office/drawing/2014/main" val="541899277"/>
                    </a:ext>
                  </a:extLst>
                </a:gridCol>
              </a:tblGrid>
              <a:tr h="4076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 Module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Viewers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17227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Overview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7778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 Hold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56352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37946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62585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Usage &amp; Billing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17895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to 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33436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Bulk Insert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1130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77027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 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10307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 NonLSE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88872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5625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15961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401846"/>
              </p:ext>
            </p:extLst>
          </p:nvPr>
        </p:nvGraphicFramePr>
        <p:xfrm>
          <a:off x="5494774" y="2411730"/>
          <a:ext cx="2019300" cy="1598295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81701809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350500065"/>
                    </a:ext>
                  </a:extLst>
                </a:gridCol>
              </a:tblGrid>
              <a:tr h="4076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Viewers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3141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LSE/REP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22947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96944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65802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59135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19927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57626" y="4724400"/>
            <a:ext cx="4648199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u="sng" dirty="0">
                <a:solidFill>
                  <a:schemeClr val="accent6"/>
                </a:solidFill>
              </a:rPr>
              <a:t>LMS Fun Fact:</a:t>
            </a:r>
          </a:p>
          <a:p>
            <a:r>
              <a:rPr lang="en-US" i="1" dirty="0">
                <a:solidFill>
                  <a:srgbClr val="0070C0"/>
                </a:solidFill>
              </a:rPr>
              <a:t>One year ago there were ~ 250 participants.</a:t>
            </a:r>
          </a:p>
        </p:txBody>
      </p:sp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latin typeface="Calibri" panose="020F0502020204030204" pitchFamily="34" charset="0"/>
              </a:rPr>
              <a:t>MarkeTrak On-line Training Module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>
                <a:latin typeface="Calibri" panose="020F0502020204030204" pitchFamily="34" charset="0"/>
              </a:rPr>
              <a:t>April 6th, </a:t>
            </a:r>
            <a:r>
              <a:rPr lang="en-US" sz="2600" b="0" dirty="0">
                <a:latin typeface="Calibri" panose="020F0502020204030204" pitchFamily="34" charset="0"/>
              </a:rPr>
              <a:t>2017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 to 3:30 PM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 err="1">
                <a:latin typeface="Calibri" panose="020F0502020204030204" pitchFamily="34" charset="0"/>
              </a:rPr>
              <a:t>Oncor</a:t>
            </a:r>
            <a:endParaRPr lang="en-US" sz="2600" b="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1616 Woodall Rogers Dallas, TX  75202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Energy Experience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2400" y="4343400"/>
            <a:ext cx="88392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>
                <a:latin typeface="Calibri" panose="020F0502020204030204" pitchFamily="34" charset="0"/>
              </a:rPr>
              <a:t>RMTTF April 6th  Primary Agenda Items Include:</a:t>
            </a:r>
          </a:p>
          <a:p>
            <a:pPr marL="1371600" lvl="2" indent="-457200" algn="ctr"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Calibri" panose="020F0502020204030204" pitchFamily="34" charset="0"/>
              </a:rPr>
              <a:t>Dry Run for IGL Training </a:t>
            </a:r>
          </a:p>
          <a:p>
            <a:pPr marL="1371600" lvl="2" indent="-457200" algn="ctr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Review Reporting MT script</a:t>
            </a: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4712</TotalTime>
  <Words>512</Words>
  <Application>Microsoft Office PowerPoint</Application>
  <PresentationFormat>On-screen Show (4:3)</PresentationFormat>
  <Paragraphs>131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Instructor Led Classes - 2017</vt:lpstr>
      <vt:lpstr>Retail Training Curriculum </vt:lpstr>
      <vt:lpstr>MarkeTrak On-line Training Modules Update! </vt:lpstr>
      <vt:lpstr>MarkeTrak On-line Module Training via  ERCOT Learning Management System 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272</cp:revision>
  <cp:lastPrinted>2016-02-12T19:29:41Z</cp:lastPrinted>
  <dcterms:created xsi:type="dcterms:W3CDTF">2005-04-21T14:28:35Z</dcterms:created>
  <dcterms:modified xsi:type="dcterms:W3CDTF">2017-03-21T18:01:55Z</dcterms:modified>
</cp:coreProperties>
</file>