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7" r:id="rId8"/>
    <p:sldId id="288" r:id="rId9"/>
    <p:sldId id="289" r:id="rId10"/>
    <p:sldId id="290" r:id="rId11"/>
    <p:sldId id="291" r:id="rId12"/>
    <p:sldId id="292" r:id="rId13"/>
    <p:sldId id="293" r:id="rId14"/>
    <p:sldId id="294" r:id="rId15"/>
    <p:sldId id="295" r:id="rId16"/>
    <p:sldId id="277"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94" d="100"/>
          <a:sy n="94" d="100"/>
        </p:scale>
        <p:origin x="396" y="66"/>
      </p:cViewPr>
      <p:guideLst>
        <p:guide orient="horz" pos="816"/>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3/21/2017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3/21/2017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34541103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329107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64363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27807846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1127343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4145488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4044621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531435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1394644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413338"/>
            <a:ext cx="4953000" cy="1777662"/>
          </a:xfrm>
          <a:prstGeom prst="rect">
            <a:avLst/>
          </a:prstGeom>
          <a:noFill/>
        </p:spPr>
        <p:txBody>
          <a:bodyPr wrap="square" rtlCol="0">
            <a:spAutoFit/>
          </a:bodyPr>
          <a:lstStyle/>
          <a:p>
            <a:r>
              <a:rPr lang="en-US" b="1" dirty="0" smtClean="0"/>
              <a:t>Market Continuity Update</a:t>
            </a:r>
            <a:endParaRPr lang="en-US" b="1" dirty="0"/>
          </a:p>
          <a:p>
            <a:endParaRPr lang="en-US" dirty="0" smtClean="0"/>
          </a:p>
          <a:p>
            <a:endParaRPr lang="en-US" dirty="0"/>
          </a:p>
          <a:p>
            <a:endParaRPr lang="en-US" dirty="0" smtClean="0"/>
          </a:p>
          <a:p>
            <a:r>
              <a:rPr lang="en-US" dirty="0" smtClean="0"/>
              <a:t>TAC</a:t>
            </a:r>
            <a:endParaRPr lang="en-US" dirty="0"/>
          </a:p>
          <a:p>
            <a:r>
              <a:rPr lang="en-US" dirty="0" smtClean="0"/>
              <a:t>March 23, 2017</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dirty="0" smtClean="0"/>
              <a:t>Market Continuity</a:t>
            </a:r>
            <a:endParaRPr lang="en-US" sz="2000" b="1" dirty="0">
              <a:solidFill>
                <a:schemeClr val="accent1"/>
              </a:solidFill>
            </a:endParaRPr>
          </a:p>
        </p:txBody>
      </p:sp>
      <p:sp>
        <p:nvSpPr>
          <p:cNvPr id="3" name="Content Placeholder 2"/>
          <p:cNvSpPr>
            <a:spLocks noGrp="1"/>
          </p:cNvSpPr>
          <p:nvPr>
            <p:ph idx="1"/>
          </p:nvPr>
        </p:nvSpPr>
        <p:spPr>
          <a:xfrm>
            <a:off x="304800" y="1066800"/>
            <a:ext cx="8534400" cy="769441"/>
          </a:xfrm>
        </p:spPr>
        <p:txBody>
          <a:bodyPr>
            <a:spAutoFit/>
          </a:bodyPr>
          <a:lstStyle/>
          <a:p>
            <a:pPr marL="0" indent="0">
              <a:buNone/>
            </a:pPr>
            <a:r>
              <a:rPr lang="en-US" sz="2000" u="sng" dirty="0" smtClean="0"/>
              <a:t>Next Steps</a:t>
            </a:r>
          </a:p>
          <a:p>
            <a:pPr lvl="0"/>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10</a:t>
            </a:fld>
            <a:endParaRPr lang="en-US"/>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22911" t="7934" r="4067" b="8971"/>
          <a:stretch/>
        </p:blipFill>
        <p:spPr>
          <a:xfrm>
            <a:off x="4724400" y="1524000"/>
            <a:ext cx="2819169" cy="4277360"/>
          </a:xfrm>
          <a:prstGeom prst="rect">
            <a:avLst/>
          </a:prstGeom>
        </p:spPr>
      </p:pic>
    </p:spTree>
    <p:extLst>
      <p:ext uri="{BB962C8B-B14F-4D97-AF65-F5344CB8AC3E}">
        <p14:creationId xmlns:p14="http://schemas.microsoft.com/office/powerpoint/2010/main" val="4261381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dirty="0" smtClean="0"/>
              <a:t>Market Continuity</a:t>
            </a:r>
            <a:endParaRPr lang="en-US" sz="20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11</a:t>
            </a:fld>
            <a:endParaRPr lang="en-US"/>
          </a:p>
        </p:txBody>
      </p:sp>
      <p:sp>
        <p:nvSpPr>
          <p:cNvPr id="7" name="Content Placeholder 2"/>
          <p:cNvSpPr txBox="1">
            <a:spLocks/>
          </p:cNvSpPr>
          <p:nvPr/>
        </p:nvSpPr>
        <p:spPr>
          <a:xfrm>
            <a:off x="5791200" y="3228945"/>
            <a:ext cx="2237874" cy="400110"/>
          </a:xfrm>
          <a:prstGeom prst="rect">
            <a:avLst/>
          </a:prstGeom>
        </p:spPr>
        <p:txBody>
          <a:bodyPr wrap="square">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sz="2000" dirty="0" smtClean="0"/>
              <a:t>Questions</a:t>
            </a:r>
            <a:endParaRPr lang="en-US" sz="1600" dirty="0"/>
          </a:p>
        </p:txBody>
      </p:sp>
      <p:pic>
        <p:nvPicPr>
          <p:cNvPr id="5" name="Picture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838200"/>
            <a:ext cx="5791200" cy="5433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54926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dirty="0" smtClean="0"/>
              <a:t>Market Continuity Principles</a:t>
            </a:r>
            <a:endParaRPr lang="en-US" sz="2000" b="1" dirty="0">
              <a:solidFill>
                <a:schemeClr val="accent1"/>
              </a:solidFill>
            </a:endParaRPr>
          </a:p>
        </p:txBody>
      </p:sp>
      <p:sp>
        <p:nvSpPr>
          <p:cNvPr id="3" name="Content Placeholder 2"/>
          <p:cNvSpPr>
            <a:spLocks noGrp="1"/>
          </p:cNvSpPr>
          <p:nvPr>
            <p:ph idx="1"/>
          </p:nvPr>
        </p:nvSpPr>
        <p:spPr>
          <a:xfrm>
            <a:off x="304800" y="1295400"/>
            <a:ext cx="8534400" cy="4585871"/>
          </a:xfrm>
        </p:spPr>
        <p:txBody>
          <a:bodyPr>
            <a:spAutoFit/>
          </a:bodyPr>
          <a:lstStyle/>
          <a:p>
            <a:pPr marL="0" indent="0">
              <a:buNone/>
            </a:pPr>
            <a:r>
              <a:rPr lang="en-US" sz="2000" u="sng" dirty="0" smtClean="0"/>
              <a:t>Background</a:t>
            </a:r>
          </a:p>
          <a:p>
            <a:r>
              <a:rPr lang="en-US" sz="2000" dirty="0" smtClean="0"/>
              <a:t>ERCOT </a:t>
            </a:r>
            <a:r>
              <a:rPr lang="en-US" sz="2000" dirty="0"/>
              <a:t>has </a:t>
            </a:r>
            <a:r>
              <a:rPr lang="en-US" sz="2000" dirty="0" smtClean="0"/>
              <a:t>identified to the Board of Directors that a lack of market </a:t>
            </a:r>
            <a:r>
              <a:rPr lang="en-US" sz="2000"/>
              <a:t>restart </a:t>
            </a:r>
            <a:r>
              <a:rPr lang="en-US" sz="2000" smtClean="0"/>
              <a:t>guidelines </a:t>
            </a:r>
            <a:r>
              <a:rPr lang="en-US" sz="2000" dirty="0" smtClean="0"/>
              <a:t>poses </a:t>
            </a:r>
            <a:r>
              <a:rPr lang="en-US" sz="2000" dirty="0"/>
              <a:t>an outstanding </a:t>
            </a:r>
            <a:r>
              <a:rPr lang="en-US" sz="2000" dirty="0" smtClean="0"/>
              <a:t>risk.</a:t>
            </a:r>
            <a:endParaRPr lang="en-US" sz="2000" dirty="0"/>
          </a:p>
          <a:p>
            <a:endParaRPr lang="en-US" sz="2000" dirty="0" smtClean="0"/>
          </a:p>
          <a:p>
            <a:r>
              <a:rPr lang="en-US" sz="2000" dirty="0" smtClean="0"/>
              <a:t>In May 2016 ERCOT sponsored a market continuity workshop to frame discussion around gaps identified in the processes that would be used to restart ERCOT markets subsequent to a market outage event.</a:t>
            </a:r>
          </a:p>
          <a:p>
            <a:endParaRPr lang="en-US" sz="2000" dirty="0" smtClean="0"/>
          </a:p>
          <a:p>
            <a:r>
              <a:rPr lang="en-US" sz="2000" dirty="0" smtClean="0"/>
              <a:t>At </a:t>
            </a:r>
            <a:r>
              <a:rPr lang="en-US" sz="2000" dirty="0"/>
              <a:t>the workshop ERCOT identified some specific issues requiring input and feedback from the market.   </a:t>
            </a:r>
          </a:p>
          <a:p>
            <a:endParaRPr lang="en-US" sz="2000" dirty="0" smtClean="0"/>
          </a:p>
          <a:p>
            <a:endParaRPr lang="en-US" sz="2000" dirty="0" smtClean="0"/>
          </a:p>
          <a:p>
            <a:pPr marL="0" indent="0">
              <a:buNone/>
            </a:pPr>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dirty="0" smtClean="0"/>
              <a:t>Market Continuity Principles</a:t>
            </a:r>
            <a:endParaRPr lang="en-US" sz="2000" b="1" dirty="0">
              <a:solidFill>
                <a:schemeClr val="accent1"/>
              </a:solidFill>
            </a:endParaRPr>
          </a:p>
        </p:txBody>
      </p:sp>
      <p:sp>
        <p:nvSpPr>
          <p:cNvPr id="3" name="Content Placeholder 2"/>
          <p:cNvSpPr>
            <a:spLocks noGrp="1"/>
          </p:cNvSpPr>
          <p:nvPr>
            <p:ph idx="1"/>
          </p:nvPr>
        </p:nvSpPr>
        <p:spPr>
          <a:xfrm>
            <a:off x="304800" y="1295400"/>
            <a:ext cx="8534400" cy="3108543"/>
          </a:xfrm>
        </p:spPr>
        <p:txBody>
          <a:bodyPr>
            <a:spAutoFit/>
          </a:bodyPr>
          <a:lstStyle/>
          <a:p>
            <a:pPr marL="0" indent="0">
              <a:buNone/>
            </a:pPr>
            <a:r>
              <a:rPr lang="en-US" sz="2000" u="sng" dirty="0" smtClean="0"/>
              <a:t>Background</a:t>
            </a:r>
          </a:p>
          <a:p>
            <a:r>
              <a:rPr lang="en-US" sz="2000" dirty="0" smtClean="0"/>
              <a:t>Issues were assigned by TAC to different stakeholder groups for additional discussion and feedback (WMS, CWG/MCWG, QMWG, RCWG).  </a:t>
            </a:r>
          </a:p>
          <a:p>
            <a:endParaRPr lang="en-US" sz="2000" dirty="0"/>
          </a:p>
          <a:p>
            <a:r>
              <a:rPr lang="en-US" sz="2000" dirty="0" smtClean="0"/>
              <a:t>At the December 1, 2016 TAC it was agreed that ERCOT would utilize the stakeholder feedback to begin to shape governing high-level principles around market continuity.  </a:t>
            </a:r>
          </a:p>
          <a:p>
            <a:pPr marL="0" indent="0">
              <a:buNone/>
            </a:pPr>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Tree>
    <p:extLst>
      <p:ext uri="{BB962C8B-B14F-4D97-AF65-F5344CB8AC3E}">
        <p14:creationId xmlns:p14="http://schemas.microsoft.com/office/powerpoint/2010/main" val="2855144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dirty="0" smtClean="0"/>
              <a:t>Market Continuity Principles</a:t>
            </a:r>
            <a:endParaRPr lang="en-US" sz="2000" b="1" dirty="0">
              <a:solidFill>
                <a:schemeClr val="accent1"/>
              </a:solidFill>
            </a:endParaRPr>
          </a:p>
        </p:txBody>
      </p:sp>
      <p:sp>
        <p:nvSpPr>
          <p:cNvPr id="3" name="Content Placeholder 2"/>
          <p:cNvSpPr>
            <a:spLocks noGrp="1"/>
          </p:cNvSpPr>
          <p:nvPr>
            <p:ph idx="1"/>
          </p:nvPr>
        </p:nvSpPr>
        <p:spPr>
          <a:xfrm>
            <a:off x="304800" y="1295400"/>
            <a:ext cx="8534400" cy="4462760"/>
          </a:xfrm>
        </p:spPr>
        <p:txBody>
          <a:bodyPr>
            <a:spAutoFit/>
          </a:bodyPr>
          <a:lstStyle/>
          <a:p>
            <a:pPr marL="0" indent="0">
              <a:buNone/>
            </a:pPr>
            <a:r>
              <a:rPr lang="en-US" sz="2000" u="sng" dirty="0" smtClean="0"/>
              <a:t>Approach</a:t>
            </a:r>
          </a:p>
          <a:p>
            <a:r>
              <a:rPr lang="en-US" sz="2000" dirty="0" smtClean="0"/>
              <a:t>Specific actions, timelines etc. in a market continuity situation will largely depend on specific circumstances and the nature of the market outage.  </a:t>
            </a:r>
          </a:p>
          <a:p>
            <a:endParaRPr lang="en-US" sz="2000" dirty="0" smtClean="0"/>
          </a:p>
          <a:p>
            <a:r>
              <a:rPr lang="en-US" sz="2000" dirty="0" smtClean="0"/>
              <a:t>Therefore ERCOT believes that language addressing market continuity should be principle-based; laying out broad guidelines for restoration while recognizing that specific will vary under different scenarios.</a:t>
            </a:r>
          </a:p>
          <a:p>
            <a:endParaRPr lang="en-US" sz="2000" dirty="0"/>
          </a:p>
          <a:p>
            <a:r>
              <a:rPr lang="en-US" sz="2000" dirty="0" smtClean="0"/>
              <a:t>ERCOT has drafted principles based on Market Participant and ERCOT staff feedback. Principles are not predicated on a specific trigger event, and do not change existing Black Start procedures.</a:t>
            </a:r>
          </a:p>
          <a:p>
            <a:pPr marL="0" indent="0">
              <a:buNone/>
            </a:pPr>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Tree>
    <p:extLst>
      <p:ext uri="{BB962C8B-B14F-4D97-AF65-F5344CB8AC3E}">
        <p14:creationId xmlns:p14="http://schemas.microsoft.com/office/powerpoint/2010/main" val="1022210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dirty="0" smtClean="0"/>
              <a:t>Market Continuity Principles</a:t>
            </a:r>
            <a:endParaRPr lang="en-US" sz="2000" b="1" dirty="0">
              <a:solidFill>
                <a:schemeClr val="accent1"/>
              </a:solidFill>
            </a:endParaRPr>
          </a:p>
        </p:txBody>
      </p:sp>
      <p:sp>
        <p:nvSpPr>
          <p:cNvPr id="3" name="Content Placeholder 2"/>
          <p:cNvSpPr>
            <a:spLocks noGrp="1"/>
          </p:cNvSpPr>
          <p:nvPr>
            <p:ph idx="1"/>
          </p:nvPr>
        </p:nvSpPr>
        <p:spPr>
          <a:xfrm>
            <a:off x="304800" y="1295400"/>
            <a:ext cx="8534400" cy="4339650"/>
          </a:xfrm>
        </p:spPr>
        <p:txBody>
          <a:bodyPr>
            <a:spAutoFit/>
          </a:bodyPr>
          <a:lstStyle/>
          <a:p>
            <a:pPr marL="0" indent="0">
              <a:buNone/>
            </a:pPr>
            <a:r>
              <a:rPr lang="en-US" sz="2000" u="sng" dirty="0" smtClean="0"/>
              <a:t>Market Restart Definition</a:t>
            </a:r>
          </a:p>
          <a:p>
            <a:r>
              <a:rPr lang="en-US" sz="2000" dirty="0"/>
              <a:t>The processes by which ERCOT </a:t>
            </a:r>
            <a:r>
              <a:rPr lang="en-US" sz="2000" u="sng" dirty="0"/>
              <a:t>market-related</a:t>
            </a:r>
            <a:r>
              <a:rPr lang="en-US" sz="2000" dirty="0"/>
              <a:t> systems and activities are returned to normal operation following a trigger event </a:t>
            </a:r>
            <a:r>
              <a:rPr lang="en-US" sz="2000" dirty="0" smtClean="0"/>
              <a:t>that disables </a:t>
            </a:r>
            <a:r>
              <a:rPr lang="en-US" sz="2000" dirty="0"/>
              <a:t>a significant portion of the necessary data and/or infrastructure for operations of markets for a period of time</a:t>
            </a:r>
            <a:r>
              <a:rPr lang="en-US" sz="2000" dirty="0" smtClean="0"/>
              <a:t>. </a:t>
            </a:r>
            <a:endParaRPr lang="en-US" sz="2000" dirty="0"/>
          </a:p>
          <a:p>
            <a:endParaRPr lang="en-US" sz="2000" dirty="0"/>
          </a:p>
          <a:p>
            <a:pPr marL="0" indent="0">
              <a:buNone/>
            </a:pPr>
            <a:r>
              <a:rPr lang="en-US" sz="2000" u="sng" dirty="0" smtClean="0"/>
              <a:t>Draft Principles</a:t>
            </a:r>
          </a:p>
          <a:p>
            <a:pPr marL="457200" lvl="0" indent="-457200">
              <a:buFont typeface="+mj-lt"/>
              <a:buAutoNum type="arabicPeriod"/>
            </a:pPr>
            <a:r>
              <a:rPr lang="en-US" sz="2000" dirty="0"/>
              <a:t>ERCOT will use existing crisis communication  and business continuity procedures to foster orderly and timely communication of information with the Texas Legislature, the Public Utility Commission of Texas (PUCT), other Texas state government entities, local government, federal government, Market Participants and stakeholders, the media, and the general public.  </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Tree>
    <p:extLst>
      <p:ext uri="{BB962C8B-B14F-4D97-AF65-F5344CB8AC3E}">
        <p14:creationId xmlns:p14="http://schemas.microsoft.com/office/powerpoint/2010/main" val="37275036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dirty="0" smtClean="0"/>
              <a:t>Market Continuity Principles</a:t>
            </a:r>
            <a:endParaRPr lang="en-US" sz="2000" b="1" dirty="0">
              <a:solidFill>
                <a:schemeClr val="accent1"/>
              </a:solidFill>
            </a:endParaRPr>
          </a:p>
        </p:txBody>
      </p:sp>
      <p:sp>
        <p:nvSpPr>
          <p:cNvPr id="3" name="Content Placeholder 2"/>
          <p:cNvSpPr>
            <a:spLocks noGrp="1"/>
          </p:cNvSpPr>
          <p:nvPr>
            <p:ph idx="1"/>
          </p:nvPr>
        </p:nvSpPr>
        <p:spPr>
          <a:xfrm>
            <a:off x="304800" y="984496"/>
            <a:ext cx="8534400" cy="3847207"/>
          </a:xfrm>
        </p:spPr>
        <p:txBody>
          <a:bodyPr>
            <a:spAutoFit/>
          </a:bodyPr>
          <a:lstStyle/>
          <a:p>
            <a:pPr marL="0" indent="0">
              <a:buNone/>
            </a:pPr>
            <a:r>
              <a:rPr lang="en-US" sz="2000" u="sng" dirty="0" smtClean="0"/>
              <a:t>Draft Principles</a:t>
            </a:r>
          </a:p>
          <a:p>
            <a:pPr marL="457200" lvl="0" indent="-457200">
              <a:buFont typeface="+mj-lt"/>
              <a:buAutoNum type="arabicPeriod" startAt="2"/>
            </a:pPr>
            <a:r>
              <a:rPr lang="en-US" sz="2000" dirty="0"/>
              <a:t>In a market continuity situation ERCOT shall act in accordance with the State of Texas Emergency Management Plan (Annex L</a:t>
            </a:r>
            <a:r>
              <a:rPr lang="en-US" sz="2000" dirty="0" smtClean="0"/>
              <a:t>).</a:t>
            </a:r>
          </a:p>
          <a:p>
            <a:pPr marL="457200" lvl="0" indent="-457200">
              <a:buFont typeface="+mj-lt"/>
              <a:buAutoNum type="arabicPeriod" startAt="2"/>
            </a:pPr>
            <a:endParaRPr lang="en-US" sz="2000" dirty="0"/>
          </a:p>
          <a:p>
            <a:pPr marL="457200" lvl="0" indent="-457200">
              <a:buFont typeface="+mj-lt"/>
              <a:buAutoNum type="arabicPeriod" startAt="2"/>
            </a:pPr>
            <a:r>
              <a:rPr lang="en-US" sz="2000" dirty="0"/>
              <a:t>Limited settlements functionality is expected while restoring </a:t>
            </a:r>
            <a:r>
              <a:rPr lang="en-US" sz="2000" dirty="0" smtClean="0"/>
              <a:t>ERCOT </a:t>
            </a:r>
            <a:r>
              <a:rPr lang="en-US" sz="2000" dirty="0"/>
              <a:t>markets.  To the extent data is available, reconciliation settlements will be produced after ERCOT market operations are fully restored.  </a:t>
            </a:r>
            <a:endParaRPr lang="en-US" sz="2000" dirty="0" smtClean="0"/>
          </a:p>
          <a:p>
            <a:pPr marL="457200" lvl="0" indent="-457200">
              <a:buFont typeface="+mj-lt"/>
              <a:buAutoNum type="arabicPeriod" startAt="2"/>
            </a:pPr>
            <a:endParaRPr lang="en-US" sz="2000" dirty="0"/>
          </a:p>
          <a:p>
            <a:pPr marL="457200" lvl="0" indent="-457200">
              <a:buFont typeface="+mj-lt"/>
              <a:buAutoNum type="arabicPeriod" startAt="2"/>
            </a:pPr>
            <a:r>
              <a:rPr lang="en-US" sz="2000" dirty="0"/>
              <a:t>Payments will be made in as timely a manner as possible to support </a:t>
            </a:r>
            <a:r>
              <a:rPr lang="en-US" sz="2000" dirty="0" smtClean="0"/>
              <a:t>recovery of market functionality.</a:t>
            </a:r>
            <a:endParaRPr lang="en-US" sz="2000" dirty="0"/>
          </a:p>
          <a:p>
            <a:pPr lvl="0"/>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Tree>
    <p:extLst>
      <p:ext uri="{BB962C8B-B14F-4D97-AF65-F5344CB8AC3E}">
        <p14:creationId xmlns:p14="http://schemas.microsoft.com/office/powerpoint/2010/main" val="22592087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dirty="0" smtClean="0"/>
              <a:t>Market Continuity Principles</a:t>
            </a:r>
            <a:endParaRPr lang="en-US" sz="2000" b="1" dirty="0">
              <a:solidFill>
                <a:schemeClr val="accent1"/>
              </a:solidFill>
            </a:endParaRPr>
          </a:p>
        </p:txBody>
      </p:sp>
      <p:sp>
        <p:nvSpPr>
          <p:cNvPr id="3" name="Content Placeholder 2"/>
          <p:cNvSpPr>
            <a:spLocks noGrp="1"/>
          </p:cNvSpPr>
          <p:nvPr>
            <p:ph idx="1"/>
          </p:nvPr>
        </p:nvSpPr>
        <p:spPr>
          <a:xfrm>
            <a:off x="304800" y="948210"/>
            <a:ext cx="8534400" cy="4832092"/>
          </a:xfrm>
        </p:spPr>
        <p:txBody>
          <a:bodyPr>
            <a:spAutoFit/>
          </a:bodyPr>
          <a:lstStyle/>
          <a:p>
            <a:pPr marL="0" indent="0">
              <a:buNone/>
            </a:pPr>
            <a:r>
              <a:rPr lang="en-US" sz="2000" u="sng" dirty="0" smtClean="0"/>
              <a:t>Draft Principles</a:t>
            </a:r>
          </a:p>
          <a:p>
            <a:pPr marL="457200" lvl="0" indent="-457200">
              <a:buFont typeface="+mj-lt"/>
              <a:buAutoNum type="arabicPeriod" startAt="5"/>
            </a:pPr>
            <a:r>
              <a:rPr lang="en-US" sz="2000" dirty="0"/>
              <a:t>As necessary, Resources that support grid restoration will be made whole to their actual or proxy costs.</a:t>
            </a:r>
          </a:p>
          <a:p>
            <a:pPr lvl="1">
              <a:buFont typeface="Arial" panose="020B0604020202020204" pitchFamily="34" charset="0"/>
              <a:buChar char="•"/>
            </a:pPr>
            <a:r>
              <a:rPr lang="en-US" sz="2000" dirty="0"/>
              <a:t>Actual based on approved startup and Mitigated Offer Curves</a:t>
            </a:r>
          </a:p>
          <a:p>
            <a:pPr lvl="1">
              <a:buFont typeface="Arial" panose="020B0604020202020204" pitchFamily="34" charset="0"/>
              <a:buChar char="•"/>
            </a:pPr>
            <a:r>
              <a:rPr lang="en-US" sz="2000" dirty="0"/>
              <a:t>Proxy based on an approximation of actual startup and Mitigated Offer </a:t>
            </a:r>
            <a:r>
              <a:rPr lang="en-US" sz="2000" dirty="0" smtClean="0"/>
              <a:t>Curves</a:t>
            </a:r>
          </a:p>
          <a:p>
            <a:pPr marL="914400" lvl="1" indent="-457200">
              <a:buFont typeface="+mj-lt"/>
              <a:buAutoNum type="arabicPeriod" startAt="5"/>
            </a:pPr>
            <a:endParaRPr lang="en-US" sz="2000" dirty="0"/>
          </a:p>
          <a:p>
            <a:pPr marL="457200" lvl="0" indent="-457200">
              <a:buFont typeface="+mj-lt"/>
              <a:buAutoNum type="arabicPeriod" startAt="5"/>
            </a:pPr>
            <a:r>
              <a:rPr lang="en-US" sz="2000" dirty="0"/>
              <a:t>Credit and collateral requirements will be reviewed with consideration to facilitate market restart.  This </a:t>
            </a:r>
            <a:r>
              <a:rPr lang="en-US" sz="2000" dirty="0" smtClean="0"/>
              <a:t>could </a:t>
            </a:r>
            <a:r>
              <a:rPr lang="en-US" sz="2000" dirty="0"/>
              <a:t>include </a:t>
            </a:r>
            <a:r>
              <a:rPr lang="en-US" sz="2000" dirty="0" smtClean="0"/>
              <a:t>relaxation of credit requirements and release </a:t>
            </a:r>
            <a:r>
              <a:rPr lang="en-US" sz="2000" dirty="0"/>
              <a:t>of cash or other collateral to provide short-term Market Participant liquidity. </a:t>
            </a:r>
            <a:endParaRPr lang="en-US" sz="2000" dirty="0" smtClean="0"/>
          </a:p>
          <a:p>
            <a:pPr marL="457200" lvl="0" indent="-457200">
              <a:buFont typeface="+mj-lt"/>
              <a:buAutoNum type="arabicPeriod" startAt="5"/>
            </a:pPr>
            <a:endParaRPr lang="en-US" sz="2000" dirty="0"/>
          </a:p>
          <a:p>
            <a:pPr marL="457200" lvl="0" indent="-457200">
              <a:buFont typeface="+mj-lt"/>
              <a:buAutoNum type="arabicPeriod" startAt="5"/>
            </a:pPr>
            <a:r>
              <a:rPr lang="en-US" sz="2000" dirty="0"/>
              <a:t>If additional liquidity is required ERCOT </a:t>
            </a:r>
            <a:r>
              <a:rPr lang="en-US" sz="2000" dirty="0" smtClean="0"/>
              <a:t>may </a:t>
            </a:r>
            <a:r>
              <a:rPr lang="en-US" sz="2000" dirty="0"/>
              <a:t>seek emergency funding </a:t>
            </a:r>
            <a:r>
              <a:rPr lang="en-US" sz="2000" dirty="0" smtClean="0"/>
              <a:t>to </a:t>
            </a:r>
            <a:r>
              <a:rPr lang="en-US" sz="2000" dirty="0"/>
              <a:t>pay </a:t>
            </a:r>
            <a:r>
              <a:rPr lang="en-US" sz="2000" dirty="0" smtClean="0"/>
              <a:t>Resources before other </a:t>
            </a:r>
            <a:r>
              <a:rPr lang="en-US" sz="2000" dirty="0" smtClean="0"/>
              <a:t>a</a:t>
            </a:r>
            <a:r>
              <a:rPr lang="en-US" sz="2000" dirty="0" smtClean="0"/>
              <a:t>lternatives are considered.  </a:t>
            </a:r>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spTree>
    <p:extLst>
      <p:ext uri="{BB962C8B-B14F-4D97-AF65-F5344CB8AC3E}">
        <p14:creationId xmlns:p14="http://schemas.microsoft.com/office/powerpoint/2010/main" val="17309653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dirty="0" smtClean="0"/>
              <a:t>Market Continuity Principles</a:t>
            </a:r>
            <a:endParaRPr lang="en-US" sz="2000" b="1" dirty="0">
              <a:solidFill>
                <a:schemeClr val="accent1"/>
              </a:solidFill>
            </a:endParaRPr>
          </a:p>
        </p:txBody>
      </p:sp>
      <p:sp>
        <p:nvSpPr>
          <p:cNvPr id="3" name="Content Placeholder 2"/>
          <p:cNvSpPr>
            <a:spLocks noGrp="1"/>
          </p:cNvSpPr>
          <p:nvPr>
            <p:ph idx="1"/>
          </p:nvPr>
        </p:nvSpPr>
        <p:spPr>
          <a:xfrm>
            <a:off x="310243" y="959096"/>
            <a:ext cx="8534400" cy="4893647"/>
          </a:xfrm>
        </p:spPr>
        <p:txBody>
          <a:bodyPr>
            <a:spAutoFit/>
          </a:bodyPr>
          <a:lstStyle/>
          <a:p>
            <a:pPr marL="0" indent="0">
              <a:buNone/>
            </a:pPr>
            <a:r>
              <a:rPr lang="en-US" sz="2000" u="sng" dirty="0" smtClean="0"/>
              <a:t>Draft Principles</a:t>
            </a:r>
          </a:p>
          <a:p>
            <a:pPr marL="457200" lvl="0" indent="-457200">
              <a:buFont typeface="+mj-lt"/>
              <a:buAutoNum type="arabicPeriod" startAt="8"/>
            </a:pPr>
            <a:r>
              <a:rPr lang="en-US" sz="2000" dirty="0" smtClean="0"/>
              <a:t>Restart </a:t>
            </a:r>
            <a:r>
              <a:rPr lang="en-US" sz="2000" dirty="0"/>
              <a:t>of the Real-Time Market will be prioritized before other markets/activities. </a:t>
            </a:r>
            <a:endParaRPr lang="en-US" sz="2000" dirty="0" smtClean="0"/>
          </a:p>
          <a:p>
            <a:pPr marL="457200" lvl="0" indent="-457200">
              <a:buFont typeface="+mj-lt"/>
              <a:buAutoNum type="arabicPeriod" startAt="8"/>
            </a:pPr>
            <a:endParaRPr lang="en-US" sz="2000" dirty="0"/>
          </a:p>
          <a:p>
            <a:pPr marL="457200" lvl="0" indent="-457200">
              <a:buFont typeface="+mj-lt"/>
              <a:buAutoNum type="arabicPeriod" startAt="8"/>
            </a:pPr>
            <a:r>
              <a:rPr lang="en-US" sz="2000" dirty="0"/>
              <a:t>CRR auctions and other functions will start only after RTM and DAM are restored. CRR Auctions will be rescheduled on a best efforts basis</a:t>
            </a:r>
            <a:r>
              <a:rPr lang="en-US" sz="2000" dirty="0" smtClean="0"/>
              <a:t>.</a:t>
            </a:r>
          </a:p>
          <a:p>
            <a:pPr marL="457200" indent="-457200">
              <a:buFont typeface="+mj-lt"/>
              <a:buAutoNum type="arabicPeriod" startAt="8"/>
            </a:pPr>
            <a:endParaRPr lang="en-US" sz="2000" dirty="0" smtClean="0"/>
          </a:p>
          <a:p>
            <a:pPr marL="457200" indent="-457200">
              <a:buFont typeface="+mj-lt"/>
              <a:buAutoNum type="arabicPeriod" startAt="8"/>
            </a:pPr>
            <a:r>
              <a:rPr lang="en-US" sz="2000" dirty="0" smtClean="0"/>
              <a:t>Retail </a:t>
            </a:r>
            <a:r>
              <a:rPr lang="en-US" sz="2000" dirty="0"/>
              <a:t>operations will initially rely on the existing Safety Net process as documented in the Retail Market Guide.  </a:t>
            </a:r>
            <a:r>
              <a:rPr lang="en-US" sz="2000" dirty="0" smtClean="0"/>
              <a:t> </a:t>
            </a:r>
          </a:p>
          <a:p>
            <a:pPr marL="457200" indent="-457200">
              <a:buFont typeface="+mj-lt"/>
              <a:buAutoNum type="arabicPeriod" startAt="8"/>
            </a:pPr>
            <a:endParaRPr lang="en-US" sz="2000" dirty="0" smtClean="0"/>
          </a:p>
          <a:p>
            <a:pPr marL="457200" indent="-457200">
              <a:buFont typeface="+mj-lt"/>
              <a:buAutoNum type="arabicPeriod" startAt="8"/>
            </a:pPr>
            <a:r>
              <a:rPr lang="en-US" sz="2000" dirty="0" smtClean="0"/>
              <a:t>Potential </a:t>
            </a:r>
            <a:r>
              <a:rPr lang="en-US" sz="2000" dirty="0"/>
              <a:t>Mass Transitions arising in consequence of the event will be suspended. </a:t>
            </a:r>
          </a:p>
          <a:p>
            <a:pPr lvl="0"/>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Tree>
    <p:extLst>
      <p:ext uri="{BB962C8B-B14F-4D97-AF65-F5344CB8AC3E}">
        <p14:creationId xmlns:p14="http://schemas.microsoft.com/office/powerpoint/2010/main" val="17224932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15414"/>
          </a:xfrm>
        </p:spPr>
        <p:txBody>
          <a:bodyPr/>
          <a:lstStyle/>
          <a:p>
            <a:r>
              <a:rPr lang="en-US" sz="2000" dirty="0" smtClean="0"/>
              <a:t>Market Continuity Principles</a:t>
            </a:r>
            <a:endParaRPr lang="en-US" sz="2000" b="1" dirty="0">
              <a:solidFill>
                <a:schemeClr val="accent1"/>
              </a:solidFill>
            </a:endParaRPr>
          </a:p>
        </p:txBody>
      </p:sp>
      <p:sp>
        <p:nvSpPr>
          <p:cNvPr id="3" name="Content Placeholder 2"/>
          <p:cNvSpPr>
            <a:spLocks noGrp="1"/>
          </p:cNvSpPr>
          <p:nvPr>
            <p:ph idx="1"/>
          </p:nvPr>
        </p:nvSpPr>
        <p:spPr>
          <a:xfrm>
            <a:off x="304800" y="959096"/>
            <a:ext cx="8534400" cy="4524315"/>
          </a:xfrm>
        </p:spPr>
        <p:txBody>
          <a:bodyPr>
            <a:spAutoFit/>
          </a:bodyPr>
          <a:lstStyle/>
          <a:p>
            <a:pPr marL="0" indent="0">
              <a:buNone/>
            </a:pPr>
            <a:r>
              <a:rPr lang="en-US" sz="2000" u="sng" dirty="0" smtClean="0"/>
              <a:t>Draft Principles</a:t>
            </a:r>
          </a:p>
          <a:p>
            <a:pPr marL="457200" lvl="0" indent="-457200">
              <a:buFont typeface="+mj-lt"/>
              <a:buAutoNum type="arabicPeriod" startAt="12"/>
            </a:pPr>
            <a:r>
              <a:rPr lang="en-US" sz="2000" dirty="0" smtClean="0"/>
              <a:t>In </a:t>
            </a:r>
            <a:r>
              <a:rPr lang="en-US" sz="2000" dirty="0"/>
              <a:t>cases where due to the market outage there are DAM awards with no corresponding </a:t>
            </a:r>
            <a:r>
              <a:rPr lang="en-US" sz="2000" dirty="0" smtClean="0"/>
              <a:t>RTM, </a:t>
            </a:r>
            <a:r>
              <a:rPr lang="en-US" sz="2000" dirty="0"/>
              <a:t>or CRRs with no corresponding DAM outcomes, these results will be invalidated.  </a:t>
            </a:r>
            <a:endParaRPr lang="en-US" sz="2000" dirty="0" smtClean="0"/>
          </a:p>
          <a:p>
            <a:pPr marL="457200" lvl="0" indent="-457200">
              <a:buFont typeface="+mj-lt"/>
              <a:buAutoNum type="arabicPeriod" startAt="12"/>
            </a:pPr>
            <a:endParaRPr lang="en-US" sz="2000" dirty="0"/>
          </a:p>
          <a:p>
            <a:pPr marL="457200" lvl="0" indent="-457200">
              <a:buFont typeface="+mj-lt"/>
              <a:buAutoNum type="arabicPeriod" startAt="12"/>
            </a:pPr>
            <a:r>
              <a:rPr lang="en-US" sz="2000" dirty="0"/>
              <a:t>DAM/CRR bids/offers may be restricted until such time as the system is deemed stable</a:t>
            </a:r>
            <a:r>
              <a:rPr lang="en-US" sz="2000" dirty="0" smtClean="0"/>
              <a:t>.</a:t>
            </a:r>
          </a:p>
          <a:p>
            <a:pPr marL="457200" lvl="0" indent="-457200">
              <a:buFont typeface="+mj-lt"/>
              <a:buAutoNum type="arabicPeriod" startAt="12"/>
            </a:pPr>
            <a:endParaRPr lang="en-US" sz="2000" dirty="0" smtClean="0"/>
          </a:p>
          <a:p>
            <a:pPr marL="457200" indent="-457200">
              <a:buFont typeface="+mj-lt"/>
              <a:buAutoNum type="arabicPeriod" startAt="12"/>
            </a:pPr>
            <a:r>
              <a:rPr lang="en-US" sz="2000" dirty="0"/>
              <a:t>Market restart costs (such as Resource compensation) will be uplifted on a Load Ratio Share basis after market recovery; potentially on an installment basis to avoid financial disruption.   </a:t>
            </a:r>
          </a:p>
          <a:p>
            <a:pPr marL="457200" lvl="0" indent="-457200">
              <a:buFont typeface="+mj-lt"/>
              <a:buAutoNum type="arabicPeriod" startAt="12"/>
            </a:pPr>
            <a:endParaRPr lang="en-US" sz="2000" dirty="0"/>
          </a:p>
          <a:p>
            <a:pPr lvl="0"/>
            <a:endParaRPr lang="en-US" sz="20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Tree>
    <p:extLst>
      <p:ext uri="{BB962C8B-B14F-4D97-AF65-F5344CB8AC3E}">
        <p14:creationId xmlns:p14="http://schemas.microsoft.com/office/powerpoint/2010/main" val="2823005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metadata/properties"/>
    <ds:schemaRef ds:uri="http://schemas.openxmlformats.org/package/2006/metadata/core-properties"/>
    <ds:schemaRef ds:uri="http://purl.org/dc/dcmitype/"/>
    <ds:schemaRef ds:uri="http://schemas.microsoft.com/office/2006/documentManagement/types"/>
    <ds:schemaRef ds:uri="c34af464-7aa1-4edd-9be4-83dffc1cb926"/>
    <ds:schemaRef ds:uri="http://purl.org/dc/elements/1.1/"/>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6455</TotalTime>
  <Words>688</Words>
  <Application>Microsoft Office PowerPoint</Application>
  <PresentationFormat>On-screen Show (4:3)</PresentationFormat>
  <Paragraphs>88</Paragraphs>
  <Slides>11</Slides>
  <Notes>10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11</vt:i4>
      </vt:variant>
    </vt:vector>
  </HeadingPairs>
  <TitlesOfParts>
    <vt:vector size="16" baseType="lpstr">
      <vt:lpstr>Arial</vt:lpstr>
      <vt:lpstr>Calibri</vt:lpstr>
      <vt:lpstr>1_Custom Design</vt:lpstr>
      <vt:lpstr>Office Theme</vt:lpstr>
      <vt:lpstr>Custom Design</vt:lpstr>
      <vt:lpstr>PowerPoint Presentation</vt:lpstr>
      <vt:lpstr>Market Continuity Principles</vt:lpstr>
      <vt:lpstr>Market Continuity Principles</vt:lpstr>
      <vt:lpstr>Market Continuity Principles</vt:lpstr>
      <vt:lpstr>Market Continuity Principles</vt:lpstr>
      <vt:lpstr>Market Continuity Principles</vt:lpstr>
      <vt:lpstr>Market Continuity Principles</vt:lpstr>
      <vt:lpstr>Market Continuity Principles</vt:lpstr>
      <vt:lpstr>Market Continuity Principles</vt:lpstr>
      <vt:lpstr>Market Continuity</vt:lpstr>
      <vt:lpstr>Market Continuity</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Ruane, Mark</cp:lastModifiedBy>
  <cp:revision>82</cp:revision>
  <cp:lastPrinted>2016-01-21T20:53:15Z</cp:lastPrinted>
  <dcterms:created xsi:type="dcterms:W3CDTF">2016-01-21T15:20:31Z</dcterms:created>
  <dcterms:modified xsi:type="dcterms:W3CDTF">2017-03-21T16:42:31Z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