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3"/>
  </p:notesMasterIdLst>
  <p:handoutMasterIdLst>
    <p:handoutMasterId r:id="rId14"/>
  </p:handoutMasterIdLst>
  <p:sldIdLst>
    <p:sldId id="260" r:id="rId7"/>
    <p:sldId id="278" r:id="rId8"/>
    <p:sldId id="279" r:id="rId9"/>
    <p:sldId id="280" r:id="rId10"/>
    <p:sldId id="281" r:id="rId11"/>
    <p:sldId id="277" r:id="rId1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88" d="100"/>
          <a:sy n="88" d="100"/>
        </p:scale>
        <p:origin x="438" y="8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presProps" Target="presProps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3/13/2017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3/13/2017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98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6413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6786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1103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413338"/>
            <a:ext cx="49530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2017 Seasonal Adjustment Factors</a:t>
            </a:r>
            <a:endParaRPr lang="en-US" b="1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/>
              <a:t>Mark Ruane</a:t>
            </a:r>
          </a:p>
          <a:p>
            <a:r>
              <a:rPr lang="en-US" dirty="0"/>
              <a:t>Director Settlements, Retail and Credit</a:t>
            </a:r>
          </a:p>
          <a:p>
            <a:endParaRPr lang="en-US" dirty="0" smtClean="0"/>
          </a:p>
          <a:p>
            <a:r>
              <a:rPr lang="en-US" dirty="0" smtClean="0"/>
              <a:t>TAC</a:t>
            </a:r>
            <a:endParaRPr lang="en-US" dirty="0"/>
          </a:p>
          <a:p>
            <a:r>
              <a:rPr lang="en-US" dirty="0" smtClean="0"/>
              <a:t>March 23,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715414"/>
          </a:xfrm>
        </p:spPr>
        <p:txBody>
          <a:bodyPr/>
          <a:lstStyle/>
          <a:p>
            <a:r>
              <a:rPr lang="en-US" sz="2000" b="1" dirty="0" smtClean="0">
                <a:solidFill>
                  <a:schemeClr val="accent1"/>
                </a:solidFill>
              </a:rPr>
              <a:t>Seasonal Adjustment Factor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69084"/>
            <a:ext cx="8534400" cy="2062103"/>
          </a:xfrm>
        </p:spPr>
        <p:txBody>
          <a:bodyPr>
            <a:spAutoFit/>
          </a:bodyPr>
          <a:lstStyle/>
          <a:p>
            <a:pPr marL="0" indent="0">
              <a:buNone/>
            </a:pPr>
            <a:r>
              <a:rPr lang="en-US" sz="2000" dirty="0" smtClean="0"/>
              <a:t>ERCOT is addressing the market regarding use of the Seasonal Adjustment Factor (SAF) again in 2017.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As defined in Protocol Section 16.11.4.1(2), the SAF allows adjustment of the Minimum Current Exposure (MCE) component of the credit exposure calculation to reflect expected seasonal variation in prices.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362200" y="3612904"/>
            <a:ext cx="4038600" cy="181588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i="1"/>
              <a:t>Seasonal Adjustment Factor</a:t>
            </a:r>
            <a:r>
              <a:rPr lang="en-US" sz="1400"/>
              <a:t>—Used to provide for the potential for Seasonal price increases based on historical trends.  ERCOT shall initially set this factor equal to 100%.  This factor will not go below 100%. ERCOT will provide Notice to Market Participants of any change at least 14 days prior to effective date along with the analysis supporting the change.</a:t>
            </a:r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715414"/>
          </a:xfrm>
        </p:spPr>
        <p:txBody>
          <a:bodyPr/>
          <a:lstStyle/>
          <a:p>
            <a:r>
              <a:rPr lang="en-US" sz="2000" b="1" dirty="0" smtClean="0">
                <a:solidFill>
                  <a:schemeClr val="accent1"/>
                </a:solidFill>
              </a:rPr>
              <a:t>Seasonal Adjustment Factor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81000" y="1447800"/>
            <a:ext cx="8229600" cy="3581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dirty="0" smtClean="0"/>
              <a:t>SAF </a:t>
            </a:r>
            <a:r>
              <a:rPr lang="en-US" sz="1600" dirty="0"/>
              <a:t>impacts the Minimum Current Exposure (MCE) component of Total Potential Exposure (TPE)</a:t>
            </a:r>
          </a:p>
          <a:p>
            <a:endParaRPr lang="en-US" sz="1600" dirty="0"/>
          </a:p>
          <a:p>
            <a:pPr marL="0" indent="0">
              <a:buNone/>
            </a:pPr>
            <a:r>
              <a:rPr lang="en-US" sz="1600" dirty="0"/>
              <a:t>Analytical approach to estimating SAF:</a:t>
            </a:r>
          </a:p>
          <a:p>
            <a:endParaRPr lang="en-US" sz="1600" dirty="0"/>
          </a:p>
          <a:p>
            <a:r>
              <a:rPr lang="en-US" sz="1600" dirty="0"/>
              <a:t>For the months of May, June, July, August and September </a:t>
            </a:r>
            <a:r>
              <a:rPr lang="en-US" sz="1600" dirty="0" smtClean="0"/>
              <a:t>ERCOT computed </a:t>
            </a:r>
            <a:r>
              <a:rPr lang="en-US" sz="1600" dirty="0"/>
              <a:t>the average Real Time Hub </a:t>
            </a:r>
            <a:r>
              <a:rPr lang="en-US" sz="1600" dirty="0" smtClean="0"/>
              <a:t>prices </a:t>
            </a:r>
            <a:r>
              <a:rPr lang="en-US" sz="1600" dirty="0"/>
              <a:t>for 2011-2016, substituting the current market price cap for previous price caps.</a:t>
            </a:r>
          </a:p>
          <a:p>
            <a:endParaRPr lang="en-US" sz="1600" dirty="0"/>
          </a:p>
          <a:p>
            <a:r>
              <a:rPr lang="en-US" sz="1600" dirty="0"/>
              <a:t>For the months of June, July, August and </a:t>
            </a:r>
            <a:r>
              <a:rPr lang="en-US" sz="1600" dirty="0" smtClean="0"/>
              <a:t>September, </a:t>
            </a:r>
            <a:r>
              <a:rPr lang="en-US" sz="1600" dirty="0"/>
              <a:t>calculate the ratio of </a:t>
            </a:r>
            <a:r>
              <a:rPr lang="en-US" sz="1600" dirty="0" smtClean="0"/>
              <a:t>the average </a:t>
            </a:r>
            <a:r>
              <a:rPr lang="en-US" sz="1600" dirty="0"/>
              <a:t>Hub price </a:t>
            </a:r>
            <a:r>
              <a:rPr lang="en-US" sz="1600" dirty="0" smtClean="0"/>
              <a:t>in each month </a:t>
            </a:r>
            <a:r>
              <a:rPr lang="en-US" sz="1600" dirty="0"/>
              <a:t>to the previous </a:t>
            </a:r>
            <a:r>
              <a:rPr lang="en-US" sz="1600" dirty="0" smtClean="0"/>
              <a:t>month.</a:t>
            </a: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 smtClean="0"/>
          </a:p>
          <a:p>
            <a:endParaRPr lang="en-US" sz="1600" dirty="0" smtClean="0"/>
          </a:p>
          <a:p>
            <a:endParaRPr lang="en-US" sz="1200" dirty="0" smtClean="0"/>
          </a:p>
          <a:p>
            <a:pPr lvl="1"/>
            <a:endParaRPr lang="en-US" sz="1200" dirty="0"/>
          </a:p>
          <a:p>
            <a:pPr lvl="1"/>
            <a:endParaRPr lang="en-US" sz="1200" dirty="0" smtClean="0"/>
          </a:p>
          <a:p>
            <a:pPr lvl="1"/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739484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715414"/>
          </a:xfrm>
        </p:spPr>
        <p:txBody>
          <a:bodyPr/>
          <a:lstStyle/>
          <a:p>
            <a:r>
              <a:rPr lang="en-US" sz="2000" b="1" dirty="0" smtClean="0">
                <a:solidFill>
                  <a:schemeClr val="accent1"/>
                </a:solidFill>
              </a:rPr>
              <a:t>Seasonal Adjustment Factor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04800" y="1269084"/>
            <a:ext cx="8534400" cy="1003352"/>
          </a:xfrm>
          <a:prstGeom prst="rect">
            <a:avLst/>
          </a:prstGeom>
        </p:spPr>
        <p:txBody>
          <a:bodyPr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000" dirty="0" smtClean="0"/>
              <a:t>CWG/MCWG has reviewed the proposed calculation and at their January 18, 2017 meeting voted to endorse 2017 SAF factors as follows:</a:t>
            </a:r>
          </a:p>
          <a:p>
            <a:pPr lvl="1"/>
            <a:endParaRPr lang="en-US" sz="1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5901" y="2233845"/>
            <a:ext cx="7192197" cy="1760976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381000" y="4483048"/>
            <a:ext cx="8534400" cy="1015663"/>
          </a:xfrm>
          <a:prstGeom prst="rect">
            <a:avLst/>
          </a:prstGeom>
        </p:spPr>
        <p:txBody>
          <a:bodyPr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000" dirty="0" smtClean="0"/>
              <a:t>Note that NPRR 800, Revisions to Credit Exposure Calculations to Use Electricity Futures Market Prices, will eliminate the SAF.  Implementation is expected before Summer 2018.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991606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715414"/>
          </a:xfrm>
        </p:spPr>
        <p:txBody>
          <a:bodyPr/>
          <a:lstStyle/>
          <a:p>
            <a:r>
              <a:rPr lang="en-US" sz="2000" b="1" dirty="0" smtClean="0">
                <a:solidFill>
                  <a:schemeClr val="accent1"/>
                </a:solidFill>
              </a:rPr>
              <a:t>Seasonal Adjustment Factor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04800" y="1269084"/>
            <a:ext cx="8534400" cy="695575"/>
          </a:xfrm>
          <a:prstGeom prst="rect">
            <a:avLst/>
          </a:prstGeom>
        </p:spPr>
        <p:txBody>
          <a:bodyPr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000" dirty="0" smtClean="0"/>
              <a:t>Summary back-testing of 2017 SAF factors:</a:t>
            </a:r>
          </a:p>
          <a:p>
            <a:pPr lvl="1"/>
            <a:endParaRPr lang="en-US" sz="1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2286000"/>
            <a:ext cx="7787512" cy="251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0733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715414"/>
          </a:xfrm>
        </p:spPr>
        <p:txBody>
          <a:bodyPr/>
          <a:lstStyle/>
          <a:p>
            <a:r>
              <a:rPr lang="en-US" sz="2000" dirty="0"/>
              <a:t>Seasonal Adjustment Factor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6</a:t>
            </a:fld>
            <a:endParaRPr lang="en-US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791200" y="3228945"/>
            <a:ext cx="2237874" cy="40011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2000" dirty="0" smtClean="0"/>
              <a:t>Questions</a:t>
            </a:r>
            <a:endParaRPr lang="en-US" sz="1600" dirty="0"/>
          </a:p>
        </p:txBody>
      </p:sp>
      <p:pic>
        <p:nvPicPr>
          <p:cNvPr id="5" name="Picture 1" descr="image0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838200"/>
            <a:ext cx="5791200" cy="5433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85492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http://purl.org/dc/terms/"/>
    <ds:schemaRef ds:uri="http://schemas.openxmlformats.org/package/2006/metadata/core-properties"/>
    <ds:schemaRef ds:uri="c34af464-7aa1-4edd-9be4-83dffc1cb926"/>
    <ds:schemaRef ds:uri="http://schemas.microsoft.com/office/2006/metadata/properties"/>
    <ds:schemaRef ds:uri="http://schemas.microsoft.com/office/2006/documentManagement/types"/>
    <ds:schemaRef ds:uri="http://purl.org/dc/elements/1.1/"/>
    <ds:schemaRef ds:uri="http://www.w3.org/XML/1998/namespace"/>
    <ds:schemaRef ds:uri="http://schemas.microsoft.com/office/infopath/2007/PartnerControl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467</TotalTime>
  <Words>301</Words>
  <Application>Microsoft Office PowerPoint</Application>
  <PresentationFormat>On-screen Show (4:3)</PresentationFormat>
  <Paragraphs>44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1_Custom Design</vt:lpstr>
      <vt:lpstr>Office Theme</vt:lpstr>
      <vt:lpstr>Custom Design</vt:lpstr>
      <vt:lpstr>PowerPoint Presentation</vt:lpstr>
      <vt:lpstr>Seasonal Adjustment Factor</vt:lpstr>
      <vt:lpstr>Seasonal Adjustment Factor</vt:lpstr>
      <vt:lpstr>Seasonal Adjustment Factor</vt:lpstr>
      <vt:lpstr>Seasonal Adjustment Factor</vt:lpstr>
      <vt:lpstr>Seasonal Adjustment Factor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Ruane, Mark</cp:lastModifiedBy>
  <cp:revision>52</cp:revision>
  <cp:lastPrinted>2016-01-21T20:53:15Z</cp:lastPrinted>
  <dcterms:created xsi:type="dcterms:W3CDTF">2016-01-21T15:20:31Z</dcterms:created>
  <dcterms:modified xsi:type="dcterms:W3CDTF">2017-03-13T15:04:38Z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