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 id="263" r:id="rId6"/>
    <p:sldId id="264" r:id="rId7"/>
    <p:sldId id="267" r:id="rId8"/>
    <p:sldId id="262"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9B1551-0447-49B5-B6AA-8746837BE829}"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136476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1551-0447-49B5-B6AA-8746837BE829}"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339677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1551-0447-49B5-B6AA-8746837BE829}"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493713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B1551-0447-49B5-B6AA-8746837BE829}"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304141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9B1551-0447-49B5-B6AA-8746837BE829}" type="datetimeFigureOut">
              <a:rPr lang="en-US" smtClean="0"/>
              <a:t>3/20/2017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219477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9B1551-0447-49B5-B6AA-8746837BE829}"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305341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9B1551-0447-49B5-B6AA-8746837BE829}" type="datetimeFigureOut">
              <a:rPr lang="en-US" smtClean="0"/>
              <a:t>3/20/2017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168276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B1551-0447-49B5-B6AA-8746837BE829}" type="datetimeFigureOut">
              <a:rPr lang="en-US" smtClean="0"/>
              <a:t>3/20/2017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249227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B1551-0447-49B5-B6AA-8746837BE829}" type="datetimeFigureOut">
              <a:rPr lang="en-US" smtClean="0"/>
              <a:t>3/20/2017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48872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1551-0447-49B5-B6AA-8746837BE829}"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326935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9B1551-0447-49B5-B6AA-8746837BE829}" type="datetimeFigureOut">
              <a:rPr lang="en-US" smtClean="0"/>
              <a:t>3/20/2017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4230A-8121-4EFA-A607-08AC914C6B93}" type="slidenum">
              <a:rPr lang="en-US" smtClean="0"/>
              <a:t>‹#›</a:t>
            </a:fld>
            <a:endParaRPr lang="en-US"/>
          </a:p>
        </p:txBody>
      </p:sp>
    </p:spTree>
    <p:extLst>
      <p:ext uri="{BB962C8B-B14F-4D97-AF65-F5344CB8AC3E}">
        <p14:creationId xmlns:p14="http://schemas.microsoft.com/office/powerpoint/2010/main" val="3113474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B1551-0447-49B5-B6AA-8746837BE829}" type="datetimeFigureOut">
              <a:rPr lang="en-US" smtClean="0"/>
              <a:t>3/20/2017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4230A-8121-4EFA-A607-08AC914C6B93}" type="slidenum">
              <a:rPr lang="en-US" smtClean="0"/>
              <a:t>‹#›</a:t>
            </a:fld>
            <a:endParaRPr lang="en-US"/>
          </a:p>
        </p:txBody>
      </p:sp>
    </p:spTree>
    <p:extLst>
      <p:ext uri="{BB962C8B-B14F-4D97-AF65-F5344CB8AC3E}">
        <p14:creationId xmlns:p14="http://schemas.microsoft.com/office/powerpoint/2010/main" val="136190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Planning Geomagnetic Disturbance Task Force (PGDTF)</a:t>
            </a:r>
            <a:br>
              <a:rPr lang="en-US" dirty="0" smtClean="0"/>
            </a:br>
            <a:r>
              <a:rPr lang="en-US" dirty="0" smtClean="0"/>
              <a:t>Meeting Material</a:t>
            </a:r>
            <a:endParaRPr lang="en-US" dirty="0"/>
          </a:p>
        </p:txBody>
      </p:sp>
      <p:sp>
        <p:nvSpPr>
          <p:cNvPr id="3" name="Subtitle 2"/>
          <p:cNvSpPr>
            <a:spLocks noGrp="1"/>
          </p:cNvSpPr>
          <p:nvPr>
            <p:ph type="subTitle" idx="1"/>
          </p:nvPr>
        </p:nvSpPr>
        <p:spPr>
          <a:xfrm>
            <a:off x="1371600" y="4267200"/>
            <a:ext cx="6400800" cy="1752600"/>
          </a:xfrm>
        </p:spPr>
        <p:txBody>
          <a:bodyPr>
            <a:normAutofit fontScale="85000" lnSpcReduction="20000"/>
          </a:bodyPr>
          <a:lstStyle/>
          <a:p>
            <a:r>
              <a:rPr lang="en-US" dirty="0" smtClean="0">
                <a:solidFill>
                  <a:schemeClr val="tx1"/>
                </a:solidFill>
              </a:rPr>
              <a:t>March 16, 2017</a:t>
            </a:r>
          </a:p>
          <a:p>
            <a:endParaRPr lang="en-US" dirty="0">
              <a:solidFill>
                <a:schemeClr val="tx1"/>
              </a:solidFill>
            </a:endParaRPr>
          </a:p>
          <a:p>
            <a:r>
              <a:rPr lang="en-US" dirty="0" smtClean="0">
                <a:solidFill>
                  <a:schemeClr val="tx1"/>
                </a:solidFill>
              </a:rPr>
              <a:t>Omar A. Urquidez</a:t>
            </a:r>
          </a:p>
          <a:p>
            <a:r>
              <a:rPr lang="en-US" dirty="0" smtClean="0">
                <a:solidFill>
                  <a:schemeClr val="tx1"/>
                </a:solidFill>
              </a:rPr>
              <a:t>PGDTF Chairman</a:t>
            </a:r>
            <a:endParaRPr lang="en-US" dirty="0">
              <a:solidFill>
                <a:schemeClr val="tx1"/>
              </a:solidFill>
            </a:endParaRPr>
          </a:p>
        </p:txBody>
      </p:sp>
    </p:spTree>
    <p:extLst>
      <p:ext uri="{BB962C8B-B14F-4D97-AF65-F5344CB8AC3E}">
        <p14:creationId xmlns:p14="http://schemas.microsoft.com/office/powerpoint/2010/main" val="295324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Vulnerability Assessment Process Overview</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715375" cy="29725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
        <p:nvSpPr>
          <p:cNvPr id="3" name="TextBox 2"/>
          <p:cNvSpPr txBox="1"/>
          <p:nvPr/>
        </p:nvSpPr>
        <p:spPr>
          <a:xfrm>
            <a:off x="5715000" y="2209800"/>
            <a:ext cx="1752600" cy="369332"/>
          </a:xfrm>
          <a:prstGeom prst="rect">
            <a:avLst/>
          </a:prstGeom>
          <a:noFill/>
        </p:spPr>
        <p:txBody>
          <a:bodyPr wrap="square" rtlCol="0">
            <a:spAutoFit/>
          </a:bodyPr>
          <a:lstStyle/>
          <a:p>
            <a:r>
              <a:rPr lang="en-US" dirty="0" smtClean="0"/>
              <a:t>Preliminary CAP</a:t>
            </a:r>
            <a:endParaRPr lang="en-US" dirty="0"/>
          </a:p>
        </p:txBody>
      </p:sp>
      <p:sp>
        <p:nvSpPr>
          <p:cNvPr id="5" name="TextBox 4"/>
          <p:cNvSpPr txBox="1"/>
          <p:nvPr/>
        </p:nvSpPr>
        <p:spPr>
          <a:xfrm>
            <a:off x="8558213" y="3810000"/>
            <a:ext cx="585788" cy="369332"/>
          </a:xfrm>
          <a:prstGeom prst="rect">
            <a:avLst/>
          </a:prstGeom>
          <a:noFill/>
        </p:spPr>
        <p:txBody>
          <a:bodyPr wrap="square" rtlCol="0">
            <a:spAutoFit/>
          </a:bodyPr>
          <a:lstStyle/>
          <a:p>
            <a:r>
              <a:rPr lang="en-US" dirty="0" smtClean="0"/>
              <a:t>R7</a:t>
            </a:r>
            <a:endParaRPr lang="en-US" dirty="0"/>
          </a:p>
        </p:txBody>
      </p:sp>
      <p:cxnSp>
        <p:nvCxnSpPr>
          <p:cNvPr id="7" name="Elbow Connector 6"/>
          <p:cNvCxnSpPr/>
          <p:nvPr/>
        </p:nvCxnSpPr>
        <p:spPr>
          <a:xfrm rot="10800000">
            <a:off x="3124200" y="3810000"/>
            <a:ext cx="1447802" cy="838200"/>
          </a:xfrm>
          <a:prstGeom prst="bentConnector3">
            <a:avLst>
              <a:gd name="adj1" fmla="val 50000"/>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62487" y="4800600"/>
            <a:ext cx="533400" cy="380203"/>
          </a:xfrm>
          <a:prstGeom prst="rect">
            <a:avLst/>
          </a:prstGeom>
          <a:noFill/>
        </p:spPr>
        <p:txBody>
          <a:bodyPr wrap="square" rtlCol="0">
            <a:spAutoFit/>
          </a:bodyPr>
          <a:lstStyle/>
          <a:p>
            <a:r>
              <a:rPr lang="en-US" dirty="0" smtClean="0"/>
              <a:t>R6</a:t>
            </a:r>
            <a:endParaRPr lang="en-US" dirty="0"/>
          </a:p>
        </p:txBody>
      </p:sp>
    </p:spTree>
    <p:extLst>
      <p:ext uri="{BB962C8B-B14F-4D97-AF65-F5344CB8AC3E}">
        <p14:creationId xmlns:p14="http://schemas.microsoft.com/office/powerpoint/2010/main" val="974177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2017 PGDTF Goals</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defRPr/>
            </a:pPr>
            <a:r>
              <a:rPr lang="en-US" b="1" dirty="0" smtClean="0">
                <a:solidFill>
                  <a:srgbClr val="00B050"/>
                </a:solidFill>
              </a:rPr>
              <a:t>R1 PGRR Approval</a:t>
            </a:r>
          </a:p>
          <a:p>
            <a:pPr lvl="1">
              <a:defRPr/>
            </a:pPr>
            <a:r>
              <a:rPr lang="en-US" b="1" dirty="0" smtClean="0">
                <a:solidFill>
                  <a:srgbClr val="00B050"/>
                </a:solidFill>
              </a:rPr>
              <a:t>Target: ROS Vote at April Meeting &amp; Board Approval at June Meeting</a:t>
            </a:r>
          </a:p>
          <a:p>
            <a:pPr lvl="1">
              <a:defRPr/>
            </a:pPr>
            <a:r>
              <a:rPr lang="en-US" b="1" dirty="0" smtClean="0">
                <a:solidFill>
                  <a:srgbClr val="00B050"/>
                </a:solidFill>
              </a:rPr>
              <a:t>NERC Deadline July 1, 2017</a:t>
            </a:r>
          </a:p>
          <a:p>
            <a:pPr>
              <a:defRPr/>
            </a:pPr>
            <a:r>
              <a:rPr lang="en-US" b="1" dirty="0" smtClean="0">
                <a:solidFill>
                  <a:srgbClr val="00B050"/>
                </a:solidFill>
              </a:rPr>
              <a:t>PGDTF Contact List</a:t>
            </a:r>
          </a:p>
          <a:p>
            <a:pPr>
              <a:defRPr/>
            </a:pPr>
            <a:r>
              <a:rPr lang="en-US" b="1" dirty="0" smtClean="0">
                <a:solidFill>
                  <a:srgbClr val="00B050"/>
                </a:solidFill>
              </a:rPr>
              <a:t>GIC Model Completion &amp; Review</a:t>
            </a:r>
          </a:p>
          <a:p>
            <a:pPr>
              <a:defRPr/>
            </a:pPr>
            <a:r>
              <a:rPr lang="en-US" b="1" dirty="0" smtClean="0">
                <a:solidFill>
                  <a:srgbClr val="00B050"/>
                </a:solidFill>
              </a:rPr>
              <a:t>Assessment/Model </a:t>
            </a:r>
            <a:r>
              <a:rPr lang="en-US" b="1" dirty="0">
                <a:solidFill>
                  <a:srgbClr val="00B050"/>
                </a:solidFill>
              </a:rPr>
              <a:t>B</a:t>
            </a:r>
            <a:r>
              <a:rPr lang="en-US" b="1" dirty="0" smtClean="0">
                <a:solidFill>
                  <a:srgbClr val="00B050"/>
                </a:solidFill>
              </a:rPr>
              <a:t>uilding Timeline Recommendation</a:t>
            </a:r>
          </a:p>
          <a:p>
            <a:pPr>
              <a:defRPr/>
            </a:pPr>
            <a:r>
              <a:rPr lang="en-US" dirty="0" smtClean="0"/>
              <a:t>Procedure Manual Update</a:t>
            </a:r>
          </a:p>
          <a:p>
            <a:pPr>
              <a:defRPr/>
            </a:pPr>
            <a:r>
              <a:rPr lang="en-US" dirty="0" smtClean="0"/>
              <a:t>Vulnerability Assessment Scope/Criteria </a:t>
            </a:r>
            <a:r>
              <a:rPr lang="en-US" dirty="0"/>
              <a:t>R</a:t>
            </a:r>
            <a:r>
              <a:rPr lang="en-US" dirty="0" smtClean="0"/>
              <a:t>ecommendation</a:t>
            </a:r>
          </a:p>
          <a:p>
            <a:pPr>
              <a:defRPr/>
            </a:pPr>
            <a:r>
              <a:rPr lang="en-US" dirty="0" smtClean="0"/>
              <a:t>Corrective Action Plan development and “approval” process Recommendation</a:t>
            </a:r>
          </a:p>
          <a:p>
            <a:pPr>
              <a:defRPr/>
            </a:pPr>
            <a:endParaRPr lang="en-US" dirty="0" smtClean="0"/>
          </a:p>
          <a:p>
            <a:pPr>
              <a:defRPr/>
            </a:pPr>
            <a:endParaRPr lang="en-US" dirty="0"/>
          </a:p>
        </p:txBody>
      </p:sp>
      <p:sp>
        <p:nvSpPr>
          <p:cNvPr id="5"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Tree>
    <p:extLst>
      <p:ext uri="{BB962C8B-B14F-4D97-AF65-F5344CB8AC3E}">
        <p14:creationId xmlns:p14="http://schemas.microsoft.com/office/powerpoint/2010/main" val="231204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92162"/>
          </a:xfrm>
        </p:spPr>
        <p:txBody>
          <a:bodyPr/>
          <a:lstStyle/>
          <a:p>
            <a:pPr algn="just"/>
            <a:r>
              <a:rPr lang="en-US" altLang="en-US" smtClean="0"/>
              <a:t> </a:t>
            </a:r>
            <a:r>
              <a:rPr lang="en-US" altLang="en-US" sz="3600" smtClean="0"/>
              <a:t>Schedule for Creating GIC System Model</a:t>
            </a:r>
          </a:p>
        </p:txBody>
      </p:sp>
      <p:sp>
        <p:nvSpPr>
          <p:cNvPr id="14339" name="Content Placeholder 4"/>
          <p:cNvSpPr>
            <a:spLocks noGrp="1"/>
          </p:cNvSpPr>
          <p:nvPr>
            <p:ph idx="1"/>
          </p:nvPr>
        </p:nvSpPr>
        <p:spPr>
          <a:xfrm>
            <a:off x="457200" y="1371600"/>
            <a:ext cx="8229600" cy="4953000"/>
          </a:xfrm>
        </p:spPr>
        <p:txBody>
          <a:bodyPr/>
          <a:lstStyle/>
          <a:p>
            <a:pPr>
              <a:defRPr/>
            </a:pPr>
            <a:r>
              <a:rPr lang="en-US" sz="2000" dirty="0" smtClean="0"/>
              <a:t>12/31/2016 – TSP Data for 345 kV System Based on 2021 Summer Peak Case Released on 10/15/2016 Provided to ERCOT. </a:t>
            </a:r>
          </a:p>
          <a:p>
            <a:pPr>
              <a:defRPr/>
            </a:pPr>
            <a:r>
              <a:rPr lang="en-US" sz="2000" b="1" i="1" dirty="0" smtClean="0"/>
              <a:t>3/31/2017 – TSP Data for 138 kV and 69 kV Systems and Update to 345 kV System Data Based on 2021 Summer Peak Case Released on 10/15/2016 Due to ERCOT.</a:t>
            </a:r>
          </a:p>
          <a:p>
            <a:pPr>
              <a:defRPr/>
            </a:pPr>
            <a:r>
              <a:rPr lang="en-US" sz="2000" b="1" i="1" u="sng" dirty="0">
                <a:solidFill>
                  <a:srgbClr val="FF0000"/>
                </a:solidFill>
              </a:rPr>
              <a:t>6</a:t>
            </a:r>
            <a:r>
              <a:rPr lang="en-US" sz="2000" b="1" i="1" u="sng" dirty="0" smtClean="0">
                <a:solidFill>
                  <a:srgbClr val="FF0000"/>
                </a:solidFill>
              </a:rPr>
              <a:t>/30/2017 </a:t>
            </a:r>
            <a:r>
              <a:rPr lang="en-US" sz="2000" b="1" i="1" u="sng" dirty="0" smtClean="0">
                <a:solidFill>
                  <a:srgbClr val="FF0000"/>
                </a:solidFill>
              </a:rPr>
              <a:t>– REs’ Updated RARF with GIC System Model Data Due to ERCOT.</a:t>
            </a:r>
          </a:p>
          <a:p>
            <a:pPr>
              <a:defRPr/>
            </a:pPr>
            <a:r>
              <a:rPr lang="en-US" sz="2000" dirty="0" smtClean="0"/>
              <a:t>6/1/2017 – ERCOT Provides First Pass of GIC System Model for Review to TSPs and </a:t>
            </a:r>
            <a:r>
              <a:rPr lang="en-US" sz="2000" dirty="0" err="1" smtClean="0"/>
              <a:t>REs.</a:t>
            </a:r>
            <a:endParaRPr lang="en-US" sz="2000" dirty="0" smtClean="0"/>
          </a:p>
          <a:p>
            <a:pPr>
              <a:defRPr/>
            </a:pPr>
            <a:r>
              <a:rPr lang="en-US" sz="2000" dirty="0" smtClean="0"/>
              <a:t>7/1/2017 – TSPs and REs Provide Changes to GIC System Model to ERCOT.</a:t>
            </a:r>
          </a:p>
          <a:p>
            <a:pPr>
              <a:defRPr/>
            </a:pPr>
            <a:r>
              <a:rPr lang="en-US" sz="2000" dirty="0" smtClean="0"/>
              <a:t>Subsequent Model Review Passes Will be Scheduled as Needed.</a:t>
            </a:r>
          </a:p>
          <a:p>
            <a:pPr>
              <a:defRPr/>
            </a:pPr>
            <a:r>
              <a:rPr lang="en-US" sz="2000" dirty="0" smtClean="0"/>
              <a:t>1/1/2018 – Complete 2021 Summer Peak and 2021 Minimum GIC System Models Using July 2017 SSWG 2021 Summer Peak and 2021 Minimum Base Cases.</a:t>
            </a:r>
          </a:p>
          <a:p>
            <a:pPr marL="0" indent="0">
              <a:buFont typeface="Arial" charset="0"/>
              <a:buNone/>
              <a:defRPr/>
            </a:pPr>
            <a:endParaRPr lang="en-US" dirty="0" smtClean="0"/>
          </a:p>
          <a:p>
            <a:pPr lvl="1">
              <a:buFont typeface="Arial" charset="0"/>
              <a:buNone/>
              <a:defRPr/>
            </a:pPr>
            <a:endParaRPr lang="en-US" sz="2200" dirty="0" smtClean="0"/>
          </a:p>
        </p:txBody>
      </p:sp>
      <p:sp>
        <p:nvSpPr>
          <p:cNvPr id="4" name="Slide Number Placeholder 3"/>
          <p:cNvSpPr>
            <a:spLocks noGrp="1"/>
          </p:cNvSpPr>
          <p:nvPr>
            <p:ph type="sldNum" sz="quarter" idx="12"/>
          </p:nvPr>
        </p:nvSpPr>
        <p:spPr/>
        <p:txBody>
          <a:bodyPr/>
          <a:lstStyle/>
          <a:p>
            <a:pPr>
              <a:defRPr/>
            </a:pPr>
            <a:fld id="{E2B8E19D-1AB8-4FF0-B0F4-B453ADE3099E}" type="slidenum">
              <a:rPr lang="en-US" smtClean="0"/>
              <a:pPr>
                <a:defRPr/>
              </a:pPr>
              <a:t>3</a:t>
            </a:fld>
            <a:endParaRPr lang="en-US" dirty="0"/>
          </a:p>
        </p:txBody>
      </p:sp>
      <p:sp>
        <p:nvSpPr>
          <p:cNvPr id="6"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Tree>
    <p:extLst>
      <p:ext uri="{BB962C8B-B14F-4D97-AF65-F5344CB8AC3E}">
        <p14:creationId xmlns:p14="http://schemas.microsoft.com/office/powerpoint/2010/main" val="642418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899DF38-99C9-4840-8217-DAC679170D61}" type="slidenum">
              <a:rPr lang="en-US" smtClean="0"/>
              <a:pPr>
                <a:defRPr/>
              </a:pPr>
              <a:t>4</a:t>
            </a:fld>
            <a:endParaRPr lang="en-US" dirty="0"/>
          </a:p>
        </p:txBody>
      </p:sp>
      <p:sp>
        <p:nvSpPr>
          <p:cNvPr id="8"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graphicFrame>
        <p:nvGraphicFramePr>
          <p:cNvPr id="21508" name="Object 3"/>
          <p:cNvGraphicFramePr>
            <a:graphicFrameLocks noChangeAspect="1"/>
          </p:cNvGraphicFramePr>
          <p:nvPr/>
        </p:nvGraphicFramePr>
        <p:xfrm>
          <a:off x="76200" y="76200"/>
          <a:ext cx="8915400" cy="6248400"/>
        </p:xfrm>
        <a:graphic>
          <a:graphicData uri="http://schemas.openxmlformats.org/presentationml/2006/ole">
            <mc:AlternateContent xmlns:mc="http://schemas.openxmlformats.org/markup-compatibility/2006">
              <mc:Choice xmlns:v="urn:schemas-microsoft-com:vml" Requires="v">
                <p:oleObj spid="_x0000_s1039" name="Acrobat Document" r:id="rId3" imgW="6034986" imgH="4663440" progId="AcroExch.Document.11">
                  <p:embed/>
                </p:oleObj>
              </mc:Choice>
              <mc:Fallback>
                <p:oleObj name="Acrobat Document" r:id="rId3" imgW="6034986" imgH="4663440" progId="AcroExch.Document.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76200"/>
                        <a:ext cx="89154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p:nvPr/>
        </p:nvSpPr>
        <p:spPr>
          <a:xfrm>
            <a:off x="304800" y="1447800"/>
            <a:ext cx="8077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81000" y="1242536"/>
            <a:ext cx="1066800" cy="738664"/>
          </a:xfrm>
          <a:prstGeom prst="rect">
            <a:avLst/>
          </a:prstGeom>
          <a:noFill/>
        </p:spPr>
        <p:txBody>
          <a:bodyPr wrap="square" rtlCol="0">
            <a:spAutoFit/>
          </a:bodyPr>
          <a:lstStyle/>
          <a:p>
            <a:pPr algn="ctr"/>
            <a:r>
              <a:rPr lang="en-US" sz="1400" dirty="0" smtClean="0"/>
              <a:t>PGRR057 posted on 02-06-2017</a:t>
            </a:r>
            <a:endParaRPr lang="en-US" sz="1400" dirty="0"/>
          </a:p>
        </p:txBody>
      </p:sp>
      <p:sp>
        <p:nvSpPr>
          <p:cNvPr id="7" name="TextBox 6"/>
          <p:cNvSpPr txBox="1"/>
          <p:nvPr/>
        </p:nvSpPr>
        <p:spPr>
          <a:xfrm>
            <a:off x="2743200" y="1645920"/>
            <a:ext cx="1066800" cy="307777"/>
          </a:xfrm>
          <a:prstGeom prst="rect">
            <a:avLst/>
          </a:prstGeom>
          <a:noFill/>
        </p:spPr>
        <p:txBody>
          <a:bodyPr wrap="square" rtlCol="0">
            <a:spAutoFit/>
          </a:bodyPr>
          <a:lstStyle/>
          <a:p>
            <a:pPr algn="ctr"/>
            <a:r>
              <a:rPr lang="en-US" sz="1400" dirty="0" smtClean="0"/>
              <a:t>02-22-2017</a:t>
            </a:r>
            <a:endParaRPr lang="en-US" sz="1400" dirty="0"/>
          </a:p>
        </p:txBody>
      </p:sp>
      <p:sp>
        <p:nvSpPr>
          <p:cNvPr id="9" name="TextBox 8"/>
          <p:cNvSpPr txBox="1"/>
          <p:nvPr/>
        </p:nvSpPr>
        <p:spPr>
          <a:xfrm>
            <a:off x="3810000" y="1645920"/>
            <a:ext cx="1066800" cy="307777"/>
          </a:xfrm>
          <a:prstGeom prst="rect">
            <a:avLst/>
          </a:prstGeom>
          <a:noFill/>
        </p:spPr>
        <p:txBody>
          <a:bodyPr wrap="square" rtlCol="0">
            <a:spAutoFit/>
          </a:bodyPr>
          <a:lstStyle/>
          <a:p>
            <a:pPr algn="ctr"/>
            <a:r>
              <a:rPr lang="en-US" sz="1400" dirty="0" smtClean="0"/>
              <a:t>03-22-2017</a:t>
            </a:r>
            <a:endParaRPr lang="en-US" sz="1400" dirty="0"/>
          </a:p>
        </p:txBody>
      </p:sp>
      <p:sp>
        <p:nvSpPr>
          <p:cNvPr id="10" name="TextBox 9"/>
          <p:cNvSpPr txBox="1"/>
          <p:nvPr/>
        </p:nvSpPr>
        <p:spPr>
          <a:xfrm>
            <a:off x="4979276" y="1645920"/>
            <a:ext cx="1066800" cy="307777"/>
          </a:xfrm>
          <a:prstGeom prst="rect">
            <a:avLst/>
          </a:prstGeom>
          <a:noFill/>
        </p:spPr>
        <p:txBody>
          <a:bodyPr wrap="square" rtlCol="0">
            <a:spAutoFit/>
          </a:bodyPr>
          <a:lstStyle/>
          <a:p>
            <a:pPr algn="ctr"/>
            <a:r>
              <a:rPr lang="en-US" sz="1400" dirty="0" smtClean="0"/>
              <a:t>04-06-2017</a:t>
            </a:r>
            <a:endParaRPr lang="en-US" sz="1400" dirty="0"/>
          </a:p>
        </p:txBody>
      </p:sp>
      <p:sp>
        <p:nvSpPr>
          <p:cNvPr id="11" name="TextBox 10"/>
          <p:cNvSpPr txBox="1"/>
          <p:nvPr/>
        </p:nvSpPr>
        <p:spPr>
          <a:xfrm>
            <a:off x="6172200" y="1645920"/>
            <a:ext cx="1066800" cy="307777"/>
          </a:xfrm>
          <a:prstGeom prst="rect">
            <a:avLst/>
          </a:prstGeom>
          <a:noFill/>
        </p:spPr>
        <p:txBody>
          <a:bodyPr wrap="square" rtlCol="0">
            <a:spAutoFit/>
          </a:bodyPr>
          <a:lstStyle/>
          <a:p>
            <a:pPr algn="ctr"/>
            <a:r>
              <a:rPr lang="en-US" sz="1400" dirty="0" smtClean="0"/>
              <a:t>04-27-2017</a:t>
            </a:r>
            <a:endParaRPr lang="en-US" sz="1400" dirty="0"/>
          </a:p>
        </p:txBody>
      </p:sp>
      <p:sp>
        <p:nvSpPr>
          <p:cNvPr id="12" name="TextBox 11"/>
          <p:cNvSpPr txBox="1"/>
          <p:nvPr/>
        </p:nvSpPr>
        <p:spPr>
          <a:xfrm>
            <a:off x="7239000" y="1645920"/>
            <a:ext cx="1066800" cy="307777"/>
          </a:xfrm>
          <a:prstGeom prst="rect">
            <a:avLst/>
          </a:prstGeom>
          <a:noFill/>
        </p:spPr>
        <p:txBody>
          <a:bodyPr wrap="square" rtlCol="0">
            <a:spAutoFit/>
          </a:bodyPr>
          <a:lstStyle/>
          <a:p>
            <a:pPr algn="ctr"/>
            <a:r>
              <a:rPr lang="en-US" sz="1400" dirty="0" smtClean="0"/>
              <a:t>06-13-2017</a:t>
            </a:r>
            <a:endParaRPr lang="en-US" sz="1400" dirty="0"/>
          </a:p>
        </p:txBody>
      </p:sp>
    </p:spTree>
    <p:extLst>
      <p:ext uri="{BB962C8B-B14F-4D97-AF65-F5344CB8AC3E}">
        <p14:creationId xmlns:p14="http://schemas.microsoft.com/office/powerpoint/2010/main" val="4220158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a:t>Questions Regarding GIC Model</a:t>
            </a:r>
            <a:endParaRPr lang="en-US" altLang="en-US" dirty="0" smtClean="0"/>
          </a:p>
        </p:txBody>
      </p:sp>
      <p:sp>
        <p:nvSpPr>
          <p:cNvPr id="7"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
        <p:nvSpPr>
          <p:cNvPr id="2" name="TextBox 1"/>
          <p:cNvSpPr txBox="1"/>
          <p:nvPr/>
        </p:nvSpPr>
        <p:spPr>
          <a:xfrm>
            <a:off x="685800" y="1219200"/>
            <a:ext cx="7620000" cy="3785652"/>
          </a:xfrm>
          <a:prstGeom prst="rect">
            <a:avLst/>
          </a:prstGeom>
          <a:noFill/>
        </p:spPr>
        <p:txBody>
          <a:bodyPr wrap="square" rtlCol="0">
            <a:spAutoFit/>
          </a:bodyPr>
          <a:lstStyle/>
          <a:p>
            <a:r>
              <a:rPr lang="en-US" sz="1600" dirty="0">
                <a:ea typeface="Calibri"/>
                <a:cs typeface="Times New Roman"/>
              </a:rPr>
              <a:t> </a:t>
            </a:r>
            <a:endParaRPr lang="en-US" sz="1400" dirty="0">
              <a:ea typeface="Calibri"/>
              <a:cs typeface="Times New Roman"/>
            </a:endParaRPr>
          </a:p>
          <a:p>
            <a:r>
              <a:rPr lang="en-US" sz="1600" dirty="0">
                <a:ea typeface="Calibri"/>
                <a:cs typeface="Times New Roman"/>
              </a:rPr>
              <a:t>1. Should all substations be modeled so that each branch calculation can be made, or is it only necessary to model stations containing a high side wye grounded transformer or shunt device?</a:t>
            </a:r>
            <a:endParaRPr lang="en-US" sz="1400" dirty="0">
              <a:ea typeface="Calibri"/>
              <a:cs typeface="Times New Roman"/>
            </a:endParaRPr>
          </a:p>
          <a:p>
            <a:r>
              <a:rPr lang="en-US" sz="1600" dirty="0">
                <a:ea typeface="Calibri"/>
                <a:cs typeface="Times New Roman"/>
              </a:rPr>
              <a:t> </a:t>
            </a:r>
            <a:endParaRPr lang="en-US" sz="1400" dirty="0">
              <a:ea typeface="Calibri"/>
              <a:cs typeface="Times New Roman"/>
            </a:endParaRPr>
          </a:p>
          <a:p>
            <a:r>
              <a:rPr lang="en-US" sz="1600" dirty="0">
                <a:solidFill>
                  <a:srgbClr val="1F497D"/>
                </a:solidFill>
                <a:ea typeface="Calibri"/>
                <a:cs typeface="Times New Roman"/>
              </a:rPr>
              <a:t>            </a:t>
            </a:r>
            <a:r>
              <a:rPr lang="en-US" sz="1600" dirty="0">
                <a:solidFill>
                  <a:srgbClr val="FF0000"/>
                </a:solidFill>
                <a:ea typeface="Calibri"/>
                <a:cs typeface="Times New Roman"/>
              </a:rPr>
              <a:t>Yes. Modeling each substation will produce a more accurate calculation of the GICs.</a:t>
            </a:r>
            <a:endParaRPr lang="en-US" sz="1400" dirty="0">
              <a:ea typeface="Calibri"/>
              <a:cs typeface="Times New Roman"/>
            </a:endParaRPr>
          </a:p>
          <a:p>
            <a:pPr indent="457200"/>
            <a:r>
              <a:rPr lang="en-US" sz="1600" dirty="0">
                <a:solidFill>
                  <a:srgbClr val="FF0000"/>
                </a:solidFill>
                <a:ea typeface="Calibri"/>
                <a:cs typeface="Times New Roman"/>
              </a:rPr>
              <a:t> </a:t>
            </a:r>
            <a:endParaRPr lang="en-US" sz="1400" dirty="0">
              <a:ea typeface="Calibri"/>
              <a:cs typeface="Times New Roman"/>
            </a:endParaRPr>
          </a:p>
          <a:p>
            <a:r>
              <a:rPr lang="en-US" sz="1600" dirty="0">
                <a:solidFill>
                  <a:srgbClr val="1F497D"/>
                </a:solidFill>
                <a:ea typeface="Calibri"/>
                <a:cs typeface="Times New Roman"/>
              </a:rPr>
              <a:t>2</a:t>
            </a:r>
            <a:r>
              <a:rPr lang="en-US" sz="1600" dirty="0">
                <a:solidFill>
                  <a:srgbClr val="000000"/>
                </a:solidFill>
                <a:ea typeface="Calibri"/>
                <a:cs typeface="Times New Roman"/>
              </a:rPr>
              <a:t>. If stations that do not contain high side wye</a:t>
            </a:r>
            <a:r>
              <a:rPr lang="en-US" sz="1600" dirty="0">
                <a:solidFill>
                  <a:srgbClr val="1F497D"/>
                </a:solidFill>
                <a:ea typeface="Calibri"/>
                <a:cs typeface="Times New Roman"/>
              </a:rPr>
              <a:t>-</a:t>
            </a:r>
            <a:r>
              <a:rPr lang="en-US" sz="1600" dirty="0">
                <a:solidFill>
                  <a:srgbClr val="000000"/>
                </a:solidFill>
                <a:ea typeface="Calibri"/>
                <a:cs typeface="Times New Roman"/>
              </a:rPr>
              <a:t>grounded transformers or shunt devices need to be modeled, is the station grounding resistance needed or just its latitude and longitude? </a:t>
            </a:r>
            <a:endParaRPr lang="en-US" sz="1400" dirty="0">
              <a:ea typeface="Calibri"/>
              <a:cs typeface="Times New Roman"/>
            </a:endParaRPr>
          </a:p>
          <a:p>
            <a:pPr marL="457200" marR="0">
              <a:spcBef>
                <a:spcPts val="0"/>
              </a:spcBef>
              <a:spcAft>
                <a:spcPts val="0"/>
              </a:spcAft>
            </a:pPr>
            <a:r>
              <a:rPr lang="en-US" sz="1600" dirty="0">
                <a:solidFill>
                  <a:srgbClr val="000000"/>
                </a:solidFill>
                <a:ea typeface="Calibri"/>
                <a:cs typeface="Times New Roman"/>
              </a:rPr>
              <a:t/>
            </a:r>
            <a:br>
              <a:rPr lang="en-US" sz="1600" dirty="0">
                <a:solidFill>
                  <a:srgbClr val="000000"/>
                </a:solidFill>
                <a:ea typeface="Calibri"/>
                <a:cs typeface="Times New Roman"/>
              </a:rPr>
            </a:br>
            <a:r>
              <a:rPr lang="en-US" sz="1600" dirty="0">
                <a:solidFill>
                  <a:srgbClr val="FF0000"/>
                </a:solidFill>
                <a:ea typeface="Calibri"/>
                <a:cs typeface="Times New Roman"/>
              </a:rPr>
              <a:t>If substation has no grounded connection, then resistance data will not be used. So let PSSE assume the default data for those substations. For every substation you need to provide its latitude and longitude.</a:t>
            </a:r>
            <a:endParaRPr lang="en-US" sz="1400" dirty="0">
              <a:ea typeface="Calibri"/>
              <a:cs typeface="Times New Roman"/>
            </a:endParaRPr>
          </a:p>
          <a:p>
            <a:endParaRPr lang="en-US" sz="1600" dirty="0">
              <a:ea typeface="Calibri"/>
              <a:cs typeface="Times New Roman"/>
            </a:endParaRPr>
          </a:p>
        </p:txBody>
      </p:sp>
    </p:spTree>
    <p:extLst>
      <p:ext uri="{BB962C8B-B14F-4D97-AF65-F5344CB8AC3E}">
        <p14:creationId xmlns:p14="http://schemas.microsoft.com/office/powerpoint/2010/main" val="1127274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US" altLang="en-US" dirty="0" smtClean="0"/>
              <a:t>Questions Regarding GIC </a:t>
            </a:r>
            <a:r>
              <a:rPr lang="en-US" altLang="en-US" dirty="0" smtClean="0"/>
              <a:t>Model</a:t>
            </a:r>
            <a:endParaRPr lang="en-US" altLang="en-US" dirty="0" smtClean="0"/>
          </a:p>
        </p:txBody>
      </p:sp>
      <p:sp>
        <p:nvSpPr>
          <p:cNvPr id="7"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
        <p:nvSpPr>
          <p:cNvPr id="2" name="TextBox 1"/>
          <p:cNvSpPr txBox="1"/>
          <p:nvPr/>
        </p:nvSpPr>
        <p:spPr>
          <a:xfrm>
            <a:off x="685800" y="1219200"/>
            <a:ext cx="7620000" cy="3508653"/>
          </a:xfrm>
          <a:prstGeom prst="rect">
            <a:avLst/>
          </a:prstGeom>
          <a:noFill/>
        </p:spPr>
        <p:txBody>
          <a:bodyPr wrap="square" rtlCol="0">
            <a:spAutoFit/>
          </a:bodyPr>
          <a:lstStyle/>
          <a:p>
            <a:endParaRPr lang="en-US" sz="1400" dirty="0">
              <a:ea typeface="Calibri"/>
              <a:cs typeface="Times New Roman"/>
            </a:endParaRPr>
          </a:p>
          <a:p>
            <a:r>
              <a:rPr lang="en-US" sz="1600" dirty="0" smtClean="0">
                <a:solidFill>
                  <a:srgbClr val="1F497D"/>
                </a:solidFill>
                <a:ea typeface="Calibri"/>
                <a:cs typeface="Times New Roman"/>
              </a:rPr>
              <a:t>3</a:t>
            </a:r>
            <a:r>
              <a:rPr lang="en-US" sz="1600" dirty="0">
                <a:solidFill>
                  <a:srgbClr val="000000"/>
                </a:solidFill>
                <a:ea typeface="Calibri"/>
                <a:cs typeface="Times New Roman"/>
              </a:rPr>
              <a:t>. If you provide a Transmission Line Model with only BUSI, BUSJ, CKT, RBRN = 0, INDVP = 0 and INDVQ = 0 to identify a pipe-type underground transmission line, will the program convert the ac power flow resistance to a dc resistance? </a:t>
            </a:r>
            <a:endParaRPr lang="en-US" sz="1400" dirty="0">
              <a:ea typeface="Calibri"/>
              <a:cs typeface="Times New Roman"/>
            </a:endParaRPr>
          </a:p>
          <a:p>
            <a:pPr marL="457200" marR="0">
              <a:spcBef>
                <a:spcPts val="0"/>
              </a:spcBef>
              <a:spcAft>
                <a:spcPts val="0"/>
              </a:spcAft>
            </a:pPr>
            <a:r>
              <a:rPr lang="en-US" sz="1600" dirty="0">
                <a:solidFill>
                  <a:srgbClr val="000000"/>
                </a:solidFill>
                <a:ea typeface="Calibri"/>
                <a:cs typeface="Times New Roman"/>
              </a:rPr>
              <a:t/>
            </a:r>
            <a:br>
              <a:rPr lang="en-US" sz="1600" dirty="0">
                <a:solidFill>
                  <a:srgbClr val="000000"/>
                </a:solidFill>
                <a:ea typeface="Calibri"/>
                <a:cs typeface="Times New Roman"/>
              </a:rPr>
            </a:br>
            <a:r>
              <a:rPr lang="en-US" sz="1600" dirty="0">
                <a:solidFill>
                  <a:srgbClr val="FF0000"/>
                </a:solidFill>
                <a:ea typeface="Calibri"/>
                <a:cs typeface="Times New Roman"/>
              </a:rPr>
              <a:t>Yes. For both transformers and transmission lines, if you do not provide dc resistance, dc resistance is calculated from power flow data (ac).</a:t>
            </a:r>
            <a:endParaRPr lang="en-US" sz="1400" dirty="0">
              <a:ea typeface="Calibri"/>
              <a:cs typeface="Times New Roman"/>
            </a:endParaRPr>
          </a:p>
          <a:p>
            <a:r>
              <a:rPr lang="en-US" sz="1600" dirty="0">
                <a:solidFill>
                  <a:srgbClr val="000000"/>
                </a:solidFill>
                <a:ea typeface="Calibri"/>
                <a:cs typeface="Times New Roman"/>
              </a:rPr>
              <a:t/>
            </a:r>
            <a:br>
              <a:rPr lang="en-US" sz="1600" dirty="0">
                <a:solidFill>
                  <a:srgbClr val="000000"/>
                </a:solidFill>
                <a:ea typeface="Calibri"/>
                <a:cs typeface="Times New Roman"/>
              </a:rPr>
            </a:br>
            <a:r>
              <a:rPr lang="en-US" sz="1600" dirty="0">
                <a:solidFill>
                  <a:srgbClr val="1F497D"/>
                </a:solidFill>
                <a:ea typeface="Calibri"/>
                <a:cs typeface="Times New Roman"/>
              </a:rPr>
              <a:t>4</a:t>
            </a:r>
            <a:r>
              <a:rPr lang="en-US" sz="1600" dirty="0">
                <a:solidFill>
                  <a:srgbClr val="000000"/>
                </a:solidFill>
                <a:ea typeface="Calibri"/>
                <a:cs typeface="Times New Roman"/>
              </a:rPr>
              <a:t>. If you provide no other Transmission Line Models except for the underground lines, will the resistance for all other lines from the ac base case be automatically converted to dc resistance? </a:t>
            </a:r>
            <a:endParaRPr lang="en-US" sz="1400" dirty="0">
              <a:ea typeface="Calibri"/>
              <a:cs typeface="Times New Roman"/>
            </a:endParaRPr>
          </a:p>
          <a:p>
            <a:pPr marL="457200" marR="0">
              <a:spcBef>
                <a:spcPts val="0"/>
              </a:spcBef>
              <a:spcAft>
                <a:spcPts val="0"/>
              </a:spcAft>
            </a:pPr>
            <a:r>
              <a:rPr lang="en-US" sz="1600" dirty="0">
                <a:solidFill>
                  <a:srgbClr val="000000"/>
                </a:solidFill>
                <a:ea typeface="Calibri"/>
                <a:cs typeface="Times New Roman"/>
              </a:rPr>
              <a:t/>
            </a:r>
            <a:br>
              <a:rPr lang="en-US" sz="1600" dirty="0">
                <a:solidFill>
                  <a:srgbClr val="000000"/>
                </a:solidFill>
                <a:ea typeface="Calibri"/>
                <a:cs typeface="Times New Roman"/>
              </a:rPr>
            </a:br>
            <a:r>
              <a:rPr lang="en-US" sz="1600" dirty="0">
                <a:solidFill>
                  <a:srgbClr val="FF0000"/>
                </a:solidFill>
                <a:ea typeface="Calibri"/>
                <a:cs typeface="Times New Roman"/>
              </a:rPr>
              <a:t>Yes</a:t>
            </a:r>
            <a:endParaRPr lang="en-US" sz="1400" dirty="0">
              <a:ea typeface="Calibri"/>
              <a:cs typeface="Times New Roman"/>
            </a:endParaRPr>
          </a:p>
          <a:p>
            <a:r>
              <a:rPr lang="en-US" sz="1600" dirty="0">
                <a:solidFill>
                  <a:srgbClr val="1F497D"/>
                </a:solidFill>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2124113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Data Validation Topics</a:t>
            </a:r>
          </a:p>
        </p:txBody>
      </p:sp>
      <p:sp>
        <p:nvSpPr>
          <p:cNvPr id="7"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
        <p:nvSpPr>
          <p:cNvPr id="2" name="TextBox 1"/>
          <p:cNvSpPr txBox="1"/>
          <p:nvPr/>
        </p:nvSpPr>
        <p:spPr>
          <a:xfrm>
            <a:off x="685800" y="1219200"/>
            <a:ext cx="7620000" cy="5139869"/>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ea typeface="Calibri"/>
                <a:cs typeface="Times New Roman"/>
              </a:rPr>
              <a:t>GIC Data File Creation</a:t>
            </a:r>
          </a:p>
          <a:p>
            <a:pPr marL="285750" indent="-285750">
              <a:buFont typeface="Arial" panose="020B0604020202020204" pitchFamily="34" charset="0"/>
              <a:buChar char="•"/>
            </a:pPr>
            <a:r>
              <a:rPr lang="en-US" sz="2800" dirty="0" smtClean="0">
                <a:ea typeface="Calibri"/>
                <a:cs typeface="Times New Roman"/>
              </a:rPr>
              <a:t>Bus Assignments to Stations</a:t>
            </a:r>
          </a:p>
          <a:p>
            <a:pPr marL="742950" lvl="1" indent="-285750">
              <a:buFont typeface="Arial" panose="020B0604020202020204" pitchFamily="34" charset="0"/>
              <a:buChar char="•"/>
            </a:pPr>
            <a:r>
              <a:rPr lang="en-US" sz="2800" dirty="0" smtClean="0">
                <a:ea typeface="Calibri"/>
                <a:cs typeface="Times New Roman"/>
              </a:rPr>
              <a:t>All buses assigned</a:t>
            </a:r>
          </a:p>
          <a:p>
            <a:pPr marL="742950" lvl="1" indent="-285750">
              <a:buFont typeface="Arial" panose="020B0604020202020204" pitchFamily="34" charset="0"/>
              <a:buChar char="•"/>
            </a:pPr>
            <a:r>
              <a:rPr lang="en-US" sz="2800" dirty="0" smtClean="0">
                <a:ea typeface="Calibri"/>
                <a:cs typeface="Times New Roman"/>
              </a:rPr>
              <a:t>Physically located non-electrically connected buses</a:t>
            </a:r>
          </a:p>
          <a:p>
            <a:pPr marL="742950" lvl="1" indent="-285750">
              <a:buFont typeface="Arial" panose="020B0604020202020204" pitchFamily="34" charset="0"/>
              <a:buChar char="•"/>
            </a:pPr>
            <a:r>
              <a:rPr lang="en-US" sz="2800" dirty="0" smtClean="0">
                <a:ea typeface="Calibri"/>
                <a:cs typeface="Times New Roman"/>
              </a:rPr>
              <a:t>TSP-RE connected stations</a:t>
            </a:r>
          </a:p>
          <a:p>
            <a:pPr marL="285750" indent="-285750">
              <a:buFont typeface="Arial" panose="020B0604020202020204" pitchFamily="34" charset="0"/>
              <a:buChar char="•"/>
            </a:pPr>
            <a:r>
              <a:rPr lang="en-US" sz="2800" dirty="0" smtClean="0">
                <a:ea typeface="Calibri"/>
                <a:cs typeface="Times New Roman"/>
              </a:rPr>
              <a:t>Sanity checks</a:t>
            </a:r>
          </a:p>
          <a:p>
            <a:pPr marL="742950" lvl="1" indent="-285750">
              <a:buFont typeface="Arial" panose="020B0604020202020204" pitchFamily="34" charset="0"/>
              <a:buChar char="•"/>
            </a:pPr>
            <a:r>
              <a:rPr lang="en-US" sz="2800" dirty="0" smtClean="0">
                <a:ea typeface="Calibri"/>
                <a:cs typeface="Times New Roman"/>
              </a:rPr>
              <a:t>Coordinates</a:t>
            </a:r>
          </a:p>
          <a:p>
            <a:pPr marL="742950" lvl="1" indent="-285750">
              <a:buFont typeface="Arial" panose="020B0604020202020204" pitchFamily="34" charset="0"/>
              <a:buChar char="•"/>
            </a:pPr>
            <a:r>
              <a:rPr lang="en-US" sz="2800" dirty="0" smtClean="0">
                <a:ea typeface="Calibri"/>
                <a:cs typeface="Times New Roman"/>
              </a:rPr>
              <a:t>DC Resistance range values</a:t>
            </a:r>
          </a:p>
          <a:p>
            <a:pPr marL="742950" lvl="1" indent="-285750">
              <a:buFont typeface="Arial" panose="020B0604020202020204" pitchFamily="34" charset="0"/>
              <a:buChar char="•"/>
            </a:pPr>
            <a:r>
              <a:rPr lang="en-US" sz="2800" dirty="0" smtClean="0">
                <a:ea typeface="Calibri"/>
                <a:cs typeface="Times New Roman"/>
              </a:rPr>
              <a:t>Vector Groups</a:t>
            </a:r>
          </a:p>
          <a:p>
            <a:pPr marL="285750" indent="-285750">
              <a:buFont typeface="Arial" panose="020B0604020202020204" pitchFamily="34" charset="0"/>
              <a:buChar char="•"/>
            </a:pPr>
            <a:endParaRPr lang="en-US" sz="2800" dirty="0" smtClean="0">
              <a:ea typeface="Calibri"/>
              <a:cs typeface="Times New Roman"/>
            </a:endParaRPr>
          </a:p>
          <a:p>
            <a:pPr marL="742950" lvl="1" indent="-285750">
              <a:buFont typeface="Arial" panose="020B0604020202020204" pitchFamily="34" charset="0"/>
              <a:buChar char="•"/>
            </a:pPr>
            <a:endParaRPr lang="en-US" sz="2000" dirty="0">
              <a:ea typeface="Calibri"/>
              <a:cs typeface="Times New Roman"/>
            </a:endParaRPr>
          </a:p>
        </p:txBody>
      </p:sp>
    </p:spTree>
    <p:extLst>
      <p:ext uri="{BB962C8B-B14F-4D97-AF65-F5344CB8AC3E}">
        <p14:creationId xmlns:p14="http://schemas.microsoft.com/office/powerpoint/2010/main" val="272619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Example</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0871" t="12341" r="21305" b="7445"/>
          <a:stretch/>
        </p:blipFill>
        <p:spPr>
          <a:xfrm>
            <a:off x="1295400" y="1219200"/>
            <a:ext cx="6553200" cy="4914900"/>
          </a:xfrm>
          <a:prstGeom prst="rect">
            <a:avLst/>
          </a:prstGeom>
        </p:spPr>
      </p:pic>
      <p:sp>
        <p:nvSpPr>
          <p:cNvPr id="7"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Tree>
    <p:extLst>
      <p:ext uri="{BB962C8B-B14F-4D97-AF65-F5344CB8AC3E}">
        <p14:creationId xmlns:p14="http://schemas.microsoft.com/office/powerpoint/2010/main" val="2972033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4109921" y="1143330"/>
            <a:ext cx="1990610" cy="2224109"/>
          </a:xfrm>
          <a:custGeom>
            <a:avLst/>
            <a:gdLst>
              <a:gd name="connsiteX0" fmla="*/ 0 w 1224632"/>
              <a:gd name="connsiteY0" fmla="*/ 0 h 1849120"/>
              <a:gd name="connsiteX1" fmla="*/ 1224632 w 1224632"/>
              <a:gd name="connsiteY1" fmla="*/ 0 h 1849120"/>
              <a:gd name="connsiteX2" fmla="*/ 1224632 w 1224632"/>
              <a:gd name="connsiteY2" fmla="*/ 1849120 h 1849120"/>
              <a:gd name="connsiteX3" fmla="*/ 0 w 1224632"/>
              <a:gd name="connsiteY3" fmla="*/ 1849120 h 1849120"/>
              <a:gd name="connsiteX4" fmla="*/ 0 w 1224632"/>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632" h="1849120">
                <a:moveTo>
                  <a:pt x="0" y="0"/>
                </a:moveTo>
                <a:lnTo>
                  <a:pt x="1224632" y="0"/>
                </a:lnTo>
                <a:lnTo>
                  <a:pt x="1224632" y="1849120"/>
                </a:lnTo>
                <a:lnTo>
                  <a:pt x="0" y="1849120"/>
                </a:lnTo>
                <a:lnTo>
                  <a:pt x="0" y="0"/>
                </a:lnTo>
                <a:close/>
              </a:path>
            </a:pathLst>
          </a:custGeom>
          <a:solidFill>
            <a:srgbClr val="FFFFFF">
              <a:alpha val="50000"/>
            </a:srgbClr>
          </a:solid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b" anchorCtr="0">
            <a:noAutofit/>
          </a:bodyPr>
          <a:lstStyle/>
          <a:p>
            <a:pPr marL="0" lvl="1" indent="0" algn="ctr" defTabSz="622300">
              <a:lnSpc>
                <a:spcPct val="90000"/>
              </a:lnSpc>
              <a:spcBef>
                <a:spcPts val="300"/>
              </a:spcBef>
            </a:pPr>
            <a:endParaRPr lang="en-US" sz="1400" b="1" dirty="0">
              <a:solidFill>
                <a:srgbClr val="000000"/>
              </a:solidFill>
              <a:ea typeface="ＭＳ Ｐゴシック"/>
            </a:endParaRPr>
          </a:p>
          <a:p>
            <a:pPr marL="0" lvl="1" indent="0" algn="ctr" defTabSz="622300">
              <a:lnSpc>
                <a:spcPct val="90000"/>
              </a:lnSpc>
              <a:spcBef>
                <a:spcPts val="300"/>
              </a:spcBef>
              <a:buChar char="••"/>
            </a:pPr>
            <a:r>
              <a:rPr lang="en-US" sz="1400" b="1" kern="1200" dirty="0" smtClean="0">
                <a:solidFill>
                  <a:srgbClr val="000000"/>
                </a:solidFill>
                <a:ea typeface="ＭＳ Ｐゴシック"/>
              </a:rPr>
              <a:t>R3</a:t>
            </a:r>
            <a:endParaRPr lang="en-US" sz="1400" b="1" kern="1200" dirty="0">
              <a:solidFill>
                <a:srgbClr val="000000"/>
              </a:solidFill>
              <a:ea typeface="ＭＳ Ｐゴシック"/>
            </a:endParaRPr>
          </a:p>
          <a:p>
            <a:pPr marL="0" lvl="1" algn="ctr" defTabSz="622300">
              <a:lnSpc>
                <a:spcPct val="90000"/>
              </a:lnSpc>
              <a:spcBef>
                <a:spcPts val="300"/>
              </a:spcBef>
            </a:pPr>
            <a:r>
              <a:rPr lang="en-US" sz="1400" kern="1200" dirty="0" smtClean="0">
                <a:solidFill>
                  <a:srgbClr val="000000"/>
                </a:solidFill>
                <a:ea typeface="ＭＳ Ｐゴシック"/>
              </a:rPr>
              <a:t>Determine System Steady State </a:t>
            </a:r>
            <a:r>
              <a:rPr lang="en-US" sz="1400" dirty="0">
                <a:solidFill>
                  <a:srgbClr val="000000"/>
                </a:solidFill>
                <a:ea typeface="ＭＳ Ｐゴシック"/>
              </a:rPr>
              <a:t>Voltage Criteria for </a:t>
            </a:r>
            <a:r>
              <a:rPr lang="en-US" sz="1400" dirty="0" smtClean="0">
                <a:solidFill>
                  <a:srgbClr val="000000"/>
                </a:solidFill>
                <a:ea typeface="ＭＳ Ｐゴシック"/>
              </a:rPr>
              <a:t>System Performance</a:t>
            </a:r>
          </a:p>
          <a:p>
            <a:pPr marL="0" lvl="1" algn="ctr" defTabSz="622300">
              <a:lnSpc>
                <a:spcPct val="90000"/>
              </a:lnSpc>
              <a:spcBef>
                <a:spcPts val="300"/>
              </a:spcBef>
            </a:pPr>
            <a:r>
              <a:rPr lang="en-US" sz="1400" dirty="0" smtClean="0">
                <a:solidFill>
                  <a:srgbClr val="000000"/>
                </a:solidFill>
                <a:ea typeface="ＭＳ Ｐゴシック"/>
              </a:rPr>
              <a:t>Per Table 1.</a:t>
            </a:r>
            <a:endParaRPr lang="en-US" sz="1400" kern="1200" dirty="0" smtClean="0">
              <a:solidFill>
                <a:srgbClr val="000000"/>
              </a:solidFill>
              <a:ea typeface="ＭＳ Ｐゴシック"/>
            </a:endParaRPr>
          </a:p>
          <a:p>
            <a:pPr marL="0" lvl="1" algn="ctr" defTabSz="622300">
              <a:lnSpc>
                <a:spcPct val="90000"/>
              </a:lnSpc>
              <a:spcBef>
                <a:spcPts val="300"/>
              </a:spcBef>
            </a:pPr>
            <a:r>
              <a:rPr lang="en-US" sz="1400" dirty="0" smtClean="0">
                <a:solidFill>
                  <a:srgbClr val="0000FF"/>
                </a:solidFill>
                <a:ea typeface="ＭＳ Ｐゴシック"/>
              </a:rPr>
              <a:t>To </a:t>
            </a:r>
            <a:r>
              <a:rPr lang="en-US" sz="1400" dirty="0">
                <a:solidFill>
                  <a:srgbClr val="0000FF"/>
                </a:solidFill>
                <a:ea typeface="ＭＳ Ｐゴシック"/>
              </a:rPr>
              <a:t>be completed by</a:t>
            </a:r>
            <a:endParaRPr lang="en-US" sz="1400" b="1" u="sng" dirty="0" smtClean="0">
              <a:solidFill>
                <a:srgbClr val="0000FF"/>
              </a:solidFill>
              <a:ea typeface="ＭＳ Ｐゴシック"/>
            </a:endParaRPr>
          </a:p>
          <a:p>
            <a:pPr marL="0" lvl="1" algn="ctr" defTabSz="622300">
              <a:lnSpc>
                <a:spcPct val="90000"/>
              </a:lnSpc>
              <a:spcBef>
                <a:spcPts val="300"/>
              </a:spcBef>
            </a:pPr>
            <a:r>
              <a:rPr lang="en-US" sz="1400" b="1" u="sng" dirty="0" smtClean="0">
                <a:solidFill>
                  <a:srgbClr val="0000FF"/>
                </a:solidFill>
                <a:ea typeface="ＭＳ Ｐゴシック"/>
              </a:rPr>
              <a:t>07/01/2018</a:t>
            </a:r>
          </a:p>
          <a:p>
            <a:pPr marL="0" lvl="1" algn="ctr" defTabSz="622300">
              <a:lnSpc>
                <a:spcPct val="90000"/>
              </a:lnSpc>
              <a:spcBef>
                <a:spcPts val="300"/>
              </a:spcBef>
            </a:pPr>
            <a:r>
              <a:rPr lang="en-US" sz="1400" dirty="0">
                <a:solidFill>
                  <a:srgbClr val="0000FF"/>
                </a:solidFill>
                <a:ea typeface="ＭＳ Ｐゴシック"/>
              </a:rPr>
              <a:t>Enforceable as of </a:t>
            </a:r>
            <a:r>
              <a:rPr lang="en-US" sz="1400" b="1" u="sng" dirty="0" smtClean="0">
                <a:solidFill>
                  <a:srgbClr val="0000FF"/>
                </a:solidFill>
                <a:ea typeface="ＭＳ Ｐゴシック"/>
              </a:rPr>
              <a:t>01/01/2022</a:t>
            </a:r>
            <a:endParaRPr lang="en-US" sz="1400" b="1" u="sng" dirty="0">
              <a:solidFill>
                <a:srgbClr val="0000FF"/>
              </a:solidFill>
              <a:ea typeface="ＭＳ Ｐゴシック"/>
            </a:endParaRPr>
          </a:p>
        </p:txBody>
      </p:sp>
      <p:sp>
        <p:nvSpPr>
          <p:cNvPr id="5" name="Freeform 4"/>
          <p:cNvSpPr/>
          <p:nvPr/>
        </p:nvSpPr>
        <p:spPr>
          <a:xfrm>
            <a:off x="6157804" y="1215219"/>
            <a:ext cx="1624374" cy="2052376"/>
          </a:xfrm>
          <a:custGeom>
            <a:avLst/>
            <a:gdLst>
              <a:gd name="connsiteX0" fmla="*/ 0 w 1224632"/>
              <a:gd name="connsiteY0" fmla="*/ 0 h 1849120"/>
              <a:gd name="connsiteX1" fmla="*/ 1224632 w 1224632"/>
              <a:gd name="connsiteY1" fmla="*/ 0 h 1849120"/>
              <a:gd name="connsiteX2" fmla="*/ 1224632 w 1224632"/>
              <a:gd name="connsiteY2" fmla="*/ 1849120 h 1849120"/>
              <a:gd name="connsiteX3" fmla="*/ 0 w 1224632"/>
              <a:gd name="connsiteY3" fmla="*/ 1849120 h 1849120"/>
              <a:gd name="connsiteX4" fmla="*/ 0 w 1224632"/>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632" h="1849120">
                <a:moveTo>
                  <a:pt x="0" y="0"/>
                </a:moveTo>
                <a:lnTo>
                  <a:pt x="1224632" y="0"/>
                </a:lnTo>
                <a:lnTo>
                  <a:pt x="1224632" y="1849120"/>
                </a:lnTo>
                <a:lnTo>
                  <a:pt x="0" y="1849120"/>
                </a:lnTo>
                <a:lnTo>
                  <a:pt x="0" y="0"/>
                </a:lnTo>
                <a:close/>
              </a:path>
            </a:pathLst>
          </a:custGeom>
          <a:solidFill>
            <a:srgbClr val="FFFFFF">
              <a:alpha val="50000"/>
            </a:srgbClr>
          </a:solid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t" anchorCtr="1">
            <a:noAutofit/>
          </a:bodyPr>
          <a:lstStyle/>
          <a:p>
            <a:pPr marL="0" lvl="1" indent="0" algn="ctr" defTabSz="622300">
              <a:lnSpc>
                <a:spcPct val="90000"/>
              </a:lnSpc>
              <a:spcBef>
                <a:spcPct val="0"/>
              </a:spcBef>
              <a:spcAft>
                <a:spcPct val="15000"/>
              </a:spcAft>
              <a:buChar char="••"/>
            </a:pPr>
            <a:r>
              <a:rPr lang="en-US" sz="1400" b="1" kern="1200" dirty="0" smtClean="0">
                <a:solidFill>
                  <a:srgbClr val="000000"/>
                </a:solidFill>
                <a:ea typeface="ＭＳ Ｐゴシック"/>
              </a:rPr>
              <a:t>R7</a:t>
            </a:r>
            <a:endParaRPr lang="en-US" sz="1400" b="1" kern="1200" dirty="0">
              <a:solidFill>
                <a:srgbClr val="000000"/>
              </a:solidFill>
              <a:ea typeface="ＭＳ Ｐゴシック"/>
            </a:endParaRPr>
          </a:p>
          <a:p>
            <a:pPr marL="0" lvl="1" indent="0" algn="ctr" defTabSz="622300">
              <a:lnSpc>
                <a:spcPct val="90000"/>
              </a:lnSpc>
              <a:spcBef>
                <a:spcPts val="300"/>
              </a:spcBef>
            </a:pPr>
            <a:r>
              <a:rPr lang="en-US" sz="1400" kern="1200" dirty="0" smtClean="0">
                <a:solidFill>
                  <a:srgbClr val="000000"/>
                </a:solidFill>
                <a:ea typeface="ＭＳ Ｐゴシック"/>
              </a:rPr>
              <a:t>Corrective Action</a:t>
            </a:r>
          </a:p>
          <a:p>
            <a:pPr marL="0" lvl="1" indent="0" algn="ctr" defTabSz="622300">
              <a:lnSpc>
                <a:spcPct val="90000"/>
              </a:lnSpc>
              <a:spcBef>
                <a:spcPts val="300"/>
              </a:spcBef>
            </a:pPr>
            <a:r>
              <a:rPr lang="en-US" sz="1400" kern="1200" dirty="0" smtClean="0">
                <a:solidFill>
                  <a:srgbClr val="000000"/>
                </a:solidFill>
                <a:ea typeface="ＭＳ Ｐゴシック"/>
              </a:rPr>
              <a:t>Plan</a:t>
            </a:r>
          </a:p>
          <a:p>
            <a:pPr marL="0" lvl="1" algn="ctr" defTabSz="622300">
              <a:lnSpc>
                <a:spcPct val="90000"/>
              </a:lnSpc>
              <a:spcBef>
                <a:spcPts val="300"/>
              </a:spcBef>
            </a:pPr>
            <a:r>
              <a:rPr lang="en-US" sz="1400" dirty="0">
                <a:solidFill>
                  <a:srgbClr val="FF0000"/>
                </a:solidFill>
                <a:ea typeface="ＭＳ Ｐゴシック"/>
              </a:rPr>
              <a:t>To be completed by</a:t>
            </a:r>
            <a:endParaRPr lang="en-US" sz="1400" b="1" u="sng" dirty="0">
              <a:solidFill>
                <a:srgbClr val="FF0000"/>
              </a:solidFill>
              <a:ea typeface="ＭＳ Ｐゴシック"/>
            </a:endParaRPr>
          </a:p>
          <a:p>
            <a:pPr marL="0" lvl="1" algn="ctr" defTabSz="622300">
              <a:lnSpc>
                <a:spcPct val="90000"/>
              </a:lnSpc>
              <a:spcBef>
                <a:spcPts val="300"/>
              </a:spcBef>
            </a:pPr>
            <a:r>
              <a:rPr lang="en-US" sz="1400" b="1" u="sng" dirty="0" smtClean="0">
                <a:solidFill>
                  <a:srgbClr val="FF0000"/>
                </a:solidFill>
                <a:ea typeface="ＭＳ Ｐゴシック"/>
              </a:rPr>
              <a:t>TBD</a:t>
            </a:r>
            <a:endParaRPr lang="en-US" sz="1400" b="1" u="sng" dirty="0">
              <a:solidFill>
                <a:srgbClr val="FF0000"/>
              </a:solidFill>
              <a:ea typeface="ＭＳ Ｐゴシック"/>
            </a:endParaRPr>
          </a:p>
          <a:p>
            <a:pPr marL="0" lvl="1" algn="ctr" defTabSz="622300">
              <a:lnSpc>
                <a:spcPct val="90000"/>
              </a:lnSpc>
              <a:spcBef>
                <a:spcPts val="300"/>
              </a:spcBef>
            </a:pPr>
            <a:r>
              <a:rPr lang="en-US" sz="1400" dirty="0">
                <a:solidFill>
                  <a:srgbClr val="0000FF"/>
                </a:solidFill>
                <a:ea typeface="ＭＳ Ｐゴシック"/>
              </a:rPr>
              <a:t>Enforceable </a:t>
            </a:r>
            <a:r>
              <a:rPr lang="en-US" sz="1400" dirty="0" smtClean="0">
                <a:solidFill>
                  <a:srgbClr val="0000FF"/>
                </a:solidFill>
                <a:ea typeface="ＭＳ Ｐゴシック"/>
              </a:rPr>
              <a:t>as </a:t>
            </a:r>
            <a:r>
              <a:rPr lang="en-US" sz="1400" dirty="0">
                <a:solidFill>
                  <a:srgbClr val="0000FF"/>
                </a:solidFill>
                <a:ea typeface="ＭＳ Ｐゴシック"/>
              </a:rPr>
              <a:t>of </a:t>
            </a:r>
            <a:endParaRPr lang="en-US" sz="1400" dirty="0" smtClean="0">
              <a:solidFill>
                <a:srgbClr val="0000FF"/>
              </a:solidFill>
              <a:ea typeface="ＭＳ Ｐゴシック"/>
            </a:endParaRPr>
          </a:p>
          <a:p>
            <a:pPr marL="0" lvl="1" algn="ctr" defTabSz="622300">
              <a:lnSpc>
                <a:spcPct val="90000"/>
              </a:lnSpc>
              <a:spcBef>
                <a:spcPts val="300"/>
              </a:spcBef>
            </a:pPr>
            <a:r>
              <a:rPr lang="en-US" sz="1400" b="1" u="sng" dirty="0" smtClean="0">
                <a:solidFill>
                  <a:srgbClr val="0000FF"/>
                </a:solidFill>
                <a:ea typeface="ＭＳ Ｐゴシック"/>
              </a:rPr>
              <a:t>01/01/2022</a:t>
            </a:r>
            <a:endParaRPr lang="en-US" sz="1400" b="1" u="sng" dirty="0">
              <a:solidFill>
                <a:srgbClr val="0000FF"/>
              </a:solidFill>
              <a:ea typeface="ＭＳ Ｐゴシック"/>
            </a:endParaRPr>
          </a:p>
        </p:txBody>
      </p:sp>
      <p:sp>
        <p:nvSpPr>
          <p:cNvPr id="6" name="Notched Right Arrow 5"/>
          <p:cNvSpPr/>
          <p:nvPr/>
        </p:nvSpPr>
        <p:spPr>
          <a:xfrm>
            <a:off x="457200" y="2910839"/>
            <a:ext cx="8153400" cy="1849120"/>
          </a:xfrm>
          <a:prstGeom prst="notchedRightArrow">
            <a:avLst/>
          </a:prstGeom>
          <a:solidFill>
            <a:srgbClr val="204C81">
              <a:tint val="40000"/>
              <a:hueOff val="0"/>
              <a:satOff val="0"/>
              <a:lumOff val="0"/>
              <a:alphaOff val="0"/>
            </a:srgbClr>
          </a:solidFill>
          <a:ln>
            <a:noFill/>
          </a:ln>
          <a:effectLst/>
        </p:spPr>
        <p:style>
          <a:lnRef idx="0">
            <a:scrgbClr r="0" g="0" b="0"/>
          </a:lnRef>
          <a:fillRef idx="1">
            <a:scrgbClr r="0" g="0" b="0"/>
          </a:fillRef>
          <a:effectRef idx="0">
            <a:scrgbClr r="0" g="0" b="0"/>
          </a:effectRef>
          <a:fontRef idx="minor">
            <a:schemeClr val="dk1">
              <a:hueOff val="0"/>
              <a:satOff val="0"/>
              <a:lumOff val="0"/>
              <a:alphaOff val="0"/>
            </a:schemeClr>
          </a:fontRef>
        </p:style>
      </p:sp>
      <p:sp>
        <p:nvSpPr>
          <p:cNvPr id="8" name="Title 1"/>
          <p:cNvSpPr txBox="1">
            <a:spLocks/>
          </p:cNvSpPr>
          <p:nvPr/>
        </p:nvSpPr>
        <p:spPr>
          <a:xfrm>
            <a:off x="228600" y="111555"/>
            <a:ext cx="8229600" cy="825191"/>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PDGTF Implementation </a:t>
            </a:r>
            <a:r>
              <a:rPr lang="en-US" sz="2800" b="1" dirty="0" smtClean="0">
                <a:solidFill>
                  <a:schemeClr val="bg1"/>
                </a:solidFill>
              </a:rPr>
              <a:t>Plan</a:t>
            </a:r>
            <a:br>
              <a:rPr lang="en-US" sz="2800" b="1" dirty="0" smtClean="0">
                <a:solidFill>
                  <a:schemeClr val="bg1"/>
                </a:solidFill>
              </a:rPr>
            </a:br>
            <a:r>
              <a:rPr lang="en-US" sz="2800" b="1" dirty="0" smtClean="0">
                <a:solidFill>
                  <a:schemeClr val="bg1"/>
                </a:solidFill>
              </a:rPr>
              <a:t>to </a:t>
            </a:r>
            <a:r>
              <a:rPr lang="en-US" sz="2800" b="1" dirty="0">
                <a:solidFill>
                  <a:schemeClr val="bg1"/>
                </a:solidFill>
              </a:rPr>
              <a:t>meet NERC </a:t>
            </a:r>
            <a:r>
              <a:rPr lang="en-US" sz="2800" b="1" dirty="0" smtClean="0">
                <a:solidFill>
                  <a:schemeClr val="bg1"/>
                </a:solidFill>
              </a:rPr>
              <a:t>Requirements</a:t>
            </a:r>
            <a:endParaRPr lang="en-US" sz="2800" b="1" dirty="0">
              <a:solidFill>
                <a:schemeClr val="bg1"/>
              </a:solidFill>
            </a:endParaRPr>
          </a:p>
        </p:txBody>
      </p:sp>
      <p:sp>
        <p:nvSpPr>
          <p:cNvPr id="9" name="Oval 8"/>
          <p:cNvSpPr/>
          <p:nvPr/>
        </p:nvSpPr>
        <p:spPr>
          <a:xfrm>
            <a:off x="1052176" y="3626413"/>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0" name="Freeform 9"/>
          <p:cNvSpPr/>
          <p:nvPr/>
        </p:nvSpPr>
        <p:spPr>
          <a:xfrm>
            <a:off x="363667" y="1295400"/>
            <a:ext cx="1617533" cy="2060240"/>
          </a:xfrm>
          <a:custGeom>
            <a:avLst/>
            <a:gdLst>
              <a:gd name="connsiteX0" fmla="*/ 0 w 1125029"/>
              <a:gd name="connsiteY0" fmla="*/ 0 h 1849120"/>
              <a:gd name="connsiteX1" fmla="*/ 1125029 w 1125029"/>
              <a:gd name="connsiteY1" fmla="*/ 0 h 1849120"/>
              <a:gd name="connsiteX2" fmla="*/ 1125029 w 1125029"/>
              <a:gd name="connsiteY2" fmla="*/ 1849120 h 1849120"/>
              <a:gd name="connsiteX3" fmla="*/ 0 w 1125029"/>
              <a:gd name="connsiteY3" fmla="*/ 1849120 h 1849120"/>
              <a:gd name="connsiteX4" fmla="*/ 0 w 1125029"/>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5029" h="1849120">
                <a:moveTo>
                  <a:pt x="0" y="0"/>
                </a:moveTo>
                <a:lnTo>
                  <a:pt x="1125029" y="0"/>
                </a:lnTo>
                <a:lnTo>
                  <a:pt x="1125029" y="1849120"/>
                </a:lnTo>
                <a:lnTo>
                  <a:pt x="0" y="1849120"/>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b" anchorCtr="0">
            <a:noAutofit/>
          </a:bodyPr>
          <a:lstStyle/>
          <a:p>
            <a:pPr marL="53975" lvl="1" indent="-53975" algn="ctr" defTabSz="622300">
              <a:lnSpc>
                <a:spcPct val="90000"/>
              </a:lnSpc>
              <a:spcBef>
                <a:spcPct val="0"/>
              </a:spcBef>
              <a:spcAft>
                <a:spcPct val="15000"/>
              </a:spcAft>
              <a:buChar char="••"/>
            </a:pPr>
            <a:r>
              <a:rPr lang="en-US" sz="1400" b="1" kern="1200" dirty="0" smtClean="0">
                <a:solidFill>
                  <a:srgbClr val="000000"/>
                </a:solidFill>
                <a:ea typeface="ＭＳ Ｐゴシック"/>
              </a:rPr>
              <a:t>R1</a:t>
            </a:r>
            <a:endParaRPr lang="en-US" sz="1400" b="1" kern="1200" dirty="0">
              <a:solidFill>
                <a:srgbClr val="000000"/>
              </a:solidFill>
              <a:ea typeface="ＭＳ Ｐゴシック"/>
            </a:endParaRPr>
          </a:p>
          <a:p>
            <a:pPr algn="ctr">
              <a:spcBef>
                <a:spcPts val="300"/>
              </a:spcBef>
            </a:pPr>
            <a:r>
              <a:rPr lang="en-US" sz="1400" kern="1200" dirty="0" smtClean="0">
                <a:solidFill>
                  <a:srgbClr val="000000"/>
                </a:solidFill>
                <a:ea typeface="ＭＳ Ｐゴシック"/>
              </a:rPr>
              <a:t>Identify </a:t>
            </a:r>
            <a:r>
              <a:rPr lang="en-US" sz="1400" dirty="0" smtClean="0"/>
              <a:t>Individual </a:t>
            </a:r>
            <a:r>
              <a:rPr lang="en-US" sz="1400" dirty="0"/>
              <a:t>and </a:t>
            </a:r>
            <a:r>
              <a:rPr lang="en-US" sz="1400" dirty="0" smtClean="0"/>
              <a:t>Joint </a:t>
            </a:r>
            <a:r>
              <a:rPr lang="en-US" sz="1400" kern="1200" dirty="0" smtClean="0">
                <a:solidFill>
                  <a:srgbClr val="000000"/>
                </a:solidFill>
                <a:ea typeface="ＭＳ Ｐゴシック"/>
              </a:rPr>
              <a:t>Responsibilities</a:t>
            </a:r>
          </a:p>
          <a:p>
            <a:pPr marL="0" lvl="1" algn="ctr">
              <a:spcBef>
                <a:spcPts val="300"/>
              </a:spcBef>
            </a:pPr>
            <a:r>
              <a:rPr lang="en-US" sz="1400" dirty="0" smtClean="0">
                <a:solidFill>
                  <a:srgbClr val="0000FF"/>
                </a:solidFill>
                <a:ea typeface="ＭＳ Ｐゴシック"/>
              </a:rPr>
              <a:t>To be completed by </a:t>
            </a:r>
            <a:r>
              <a:rPr lang="en-US" sz="1400" b="1" u="sng" dirty="0">
                <a:solidFill>
                  <a:srgbClr val="0000FF"/>
                </a:solidFill>
                <a:ea typeface="ＭＳ Ｐゴシック"/>
              </a:rPr>
              <a:t>07/01/2017</a:t>
            </a:r>
          </a:p>
          <a:p>
            <a:pPr marL="0" lvl="1" algn="ctr">
              <a:spcBef>
                <a:spcPts val="300"/>
              </a:spcBef>
            </a:pPr>
            <a:r>
              <a:rPr lang="en-US" sz="1400" dirty="0" smtClean="0">
                <a:solidFill>
                  <a:srgbClr val="0000FF"/>
                </a:solidFill>
                <a:ea typeface="ＭＳ Ｐゴシック"/>
              </a:rPr>
              <a:t>Enforceable as of </a:t>
            </a:r>
            <a:r>
              <a:rPr lang="en-US" sz="1400" b="1" u="sng" dirty="0" smtClean="0">
                <a:solidFill>
                  <a:srgbClr val="0000FF"/>
                </a:solidFill>
                <a:ea typeface="ＭＳ Ｐゴシック"/>
              </a:rPr>
              <a:t>07/01/2017</a:t>
            </a:r>
            <a:endParaRPr lang="en-US" sz="1400" b="1" u="sng" dirty="0">
              <a:solidFill>
                <a:srgbClr val="0000FF"/>
              </a:solidFill>
              <a:ea typeface="ＭＳ Ｐゴシック"/>
            </a:endParaRPr>
          </a:p>
        </p:txBody>
      </p:sp>
      <p:sp>
        <p:nvSpPr>
          <p:cNvPr id="11" name="Oval 10"/>
          <p:cNvSpPr/>
          <p:nvPr/>
        </p:nvSpPr>
        <p:spPr>
          <a:xfrm>
            <a:off x="1883571" y="3626413"/>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2" name="Freeform 11"/>
          <p:cNvSpPr/>
          <p:nvPr/>
        </p:nvSpPr>
        <p:spPr>
          <a:xfrm>
            <a:off x="1234202" y="4378607"/>
            <a:ext cx="1698317" cy="2171336"/>
          </a:xfrm>
          <a:custGeom>
            <a:avLst/>
            <a:gdLst>
              <a:gd name="connsiteX0" fmla="*/ 0 w 923916"/>
              <a:gd name="connsiteY0" fmla="*/ 0 h 1849120"/>
              <a:gd name="connsiteX1" fmla="*/ 923916 w 923916"/>
              <a:gd name="connsiteY1" fmla="*/ 0 h 1849120"/>
              <a:gd name="connsiteX2" fmla="*/ 923916 w 923916"/>
              <a:gd name="connsiteY2" fmla="*/ 1849120 h 1849120"/>
              <a:gd name="connsiteX3" fmla="*/ 0 w 923916"/>
              <a:gd name="connsiteY3" fmla="*/ 1849120 h 1849120"/>
              <a:gd name="connsiteX4" fmla="*/ 0 w 923916"/>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16" h="1849120">
                <a:moveTo>
                  <a:pt x="0" y="0"/>
                </a:moveTo>
                <a:lnTo>
                  <a:pt x="923916" y="0"/>
                </a:lnTo>
                <a:lnTo>
                  <a:pt x="923916" y="1849120"/>
                </a:lnTo>
                <a:lnTo>
                  <a:pt x="0" y="1849120"/>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t" anchorCtr="1">
            <a:noAutofit/>
          </a:bodyPr>
          <a:lstStyle/>
          <a:p>
            <a:pPr marL="0" lvl="1" indent="0" algn="ctr" defTabSz="622300">
              <a:lnSpc>
                <a:spcPct val="90000"/>
              </a:lnSpc>
              <a:spcBef>
                <a:spcPct val="0"/>
              </a:spcBef>
              <a:spcAft>
                <a:spcPct val="15000"/>
              </a:spcAft>
              <a:buChar char="••"/>
              <a:tabLst>
                <a:tab pos="0" algn="l"/>
              </a:tabLst>
            </a:pPr>
            <a:r>
              <a:rPr lang="en-US" sz="1400" b="1" kern="1200" dirty="0" smtClean="0">
                <a:solidFill>
                  <a:srgbClr val="000000"/>
                </a:solidFill>
                <a:ea typeface="ＭＳ Ｐゴシック"/>
              </a:rPr>
              <a:t>R2</a:t>
            </a:r>
            <a:endParaRPr lang="en-US" sz="1400" b="1" kern="1200" dirty="0">
              <a:solidFill>
                <a:srgbClr val="000000"/>
              </a:solidFill>
              <a:ea typeface="ＭＳ Ｐゴシック"/>
            </a:endParaRPr>
          </a:p>
          <a:p>
            <a:pPr marL="0" lvl="1" algn="ctr" defTabSz="622300">
              <a:lnSpc>
                <a:spcPct val="90000"/>
              </a:lnSpc>
              <a:spcBef>
                <a:spcPts val="300"/>
              </a:spcBef>
            </a:pPr>
            <a:r>
              <a:rPr lang="en-US" sz="1400" dirty="0" smtClean="0">
                <a:solidFill>
                  <a:srgbClr val="000000"/>
                </a:solidFill>
                <a:ea typeface="ＭＳ Ｐゴシック"/>
              </a:rPr>
              <a:t>Develop </a:t>
            </a:r>
            <a:r>
              <a:rPr lang="en-US" sz="1400" kern="1200" dirty="0" smtClean="0">
                <a:solidFill>
                  <a:srgbClr val="000000"/>
                </a:solidFill>
                <a:ea typeface="ＭＳ Ｐゴシック"/>
              </a:rPr>
              <a:t>System Models and GIC System Models</a:t>
            </a:r>
          </a:p>
          <a:p>
            <a:pPr marL="0" lvl="1" algn="ctr" defTabSz="622300">
              <a:lnSpc>
                <a:spcPct val="90000"/>
              </a:lnSpc>
              <a:spcBef>
                <a:spcPts val="300"/>
              </a:spcBef>
            </a:pPr>
            <a:r>
              <a:rPr lang="en-US" sz="1400" dirty="0">
                <a:solidFill>
                  <a:srgbClr val="0000FF"/>
                </a:solidFill>
                <a:ea typeface="ＭＳ Ｐゴシック"/>
              </a:rPr>
              <a:t>To be completed by </a:t>
            </a:r>
            <a:r>
              <a:rPr lang="en-US" sz="1400" b="1" u="sng" dirty="0" smtClean="0">
                <a:solidFill>
                  <a:srgbClr val="0000FF"/>
                </a:solidFill>
                <a:ea typeface="ＭＳ Ｐゴシック"/>
              </a:rPr>
              <a:t>01/01/2018</a:t>
            </a:r>
          </a:p>
          <a:p>
            <a:pPr marL="0" lvl="1" algn="ctr" defTabSz="622300">
              <a:lnSpc>
                <a:spcPct val="90000"/>
              </a:lnSpc>
              <a:spcBef>
                <a:spcPts val="300"/>
              </a:spcBef>
            </a:pPr>
            <a:r>
              <a:rPr lang="en-US" sz="1400" dirty="0">
                <a:solidFill>
                  <a:srgbClr val="0000FF"/>
                </a:solidFill>
                <a:ea typeface="ＭＳ Ｐゴシック"/>
              </a:rPr>
              <a:t>Enforceable as of </a:t>
            </a:r>
            <a:r>
              <a:rPr lang="en-US" sz="1400" b="1" u="sng" dirty="0" smtClean="0">
                <a:solidFill>
                  <a:srgbClr val="0000FF"/>
                </a:solidFill>
                <a:ea typeface="ＭＳ Ｐゴシック"/>
              </a:rPr>
              <a:t>07/01/2018</a:t>
            </a:r>
            <a:endParaRPr lang="en-US" sz="1400" b="1" u="sng" dirty="0">
              <a:solidFill>
                <a:srgbClr val="0000FF"/>
              </a:solidFill>
              <a:ea typeface="ＭＳ Ｐゴシック"/>
            </a:endParaRPr>
          </a:p>
          <a:p>
            <a:pPr marL="0" lvl="1" defTabSz="622300">
              <a:lnSpc>
                <a:spcPct val="90000"/>
              </a:lnSpc>
              <a:spcBef>
                <a:spcPts val="600"/>
              </a:spcBef>
              <a:buFontTx/>
              <a:buChar char="••"/>
            </a:pPr>
            <a:endParaRPr lang="en-US" sz="1400" dirty="0" smtClean="0">
              <a:solidFill>
                <a:srgbClr val="000000"/>
              </a:solidFill>
              <a:ea typeface="ＭＳ Ｐゴシック"/>
            </a:endParaRPr>
          </a:p>
        </p:txBody>
      </p:sp>
      <p:sp>
        <p:nvSpPr>
          <p:cNvPr id="13" name="Oval 12"/>
          <p:cNvSpPr/>
          <p:nvPr/>
        </p:nvSpPr>
        <p:spPr>
          <a:xfrm>
            <a:off x="2835432" y="3640002"/>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4" name="Freeform 13"/>
          <p:cNvSpPr/>
          <p:nvPr/>
        </p:nvSpPr>
        <p:spPr>
          <a:xfrm>
            <a:off x="2202902" y="1083818"/>
            <a:ext cx="1677893" cy="2253066"/>
          </a:xfrm>
          <a:custGeom>
            <a:avLst/>
            <a:gdLst>
              <a:gd name="connsiteX0" fmla="*/ 0 w 976662"/>
              <a:gd name="connsiteY0" fmla="*/ 0 h 1849120"/>
              <a:gd name="connsiteX1" fmla="*/ 976662 w 976662"/>
              <a:gd name="connsiteY1" fmla="*/ 0 h 1849120"/>
              <a:gd name="connsiteX2" fmla="*/ 976662 w 976662"/>
              <a:gd name="connsiteY2" fmla="*/ 1849120 h 1849120"/>
              <a:gd name="connsiteX3" fmla="*/ 0 w 976662"/>
              <a:gd name="connsiteY3" fmla="*/ 1849120 h 1849120"/>
              <a:gd name="connsiteX4" fmla="*/ 0 w 976662"/>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662" h="1849120">
                <a:moveTo>
                  <a:pt x="0" y="0"/>
                </a:moveTo>
                <a:lnTo>
                  <a:pt x="976662" y="0"/>
                </a:lnTo>
                <a:lnTo>
                  <a:pt x="976662" y="1849120"/>
                </a:lnTo>
                <a:lnTo>
                  <a:pt x="0" y="1849120"/>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t" anchorCtr="1">
            <a:noAutofit/>
          </a:bodyPr>
          <a:lstStyle/>
          <a:p>
            <a:pPr marL="0" lvl="1" indent="0" algn="ctr" defTabSz="622300">
              <a:lnSpc>
                <a:spcPct val="90000"/>
              </a:lnSpc>
              <a:spcBef>
                <a:spcPct val="0"/>
              </a:spcBef>
              <a:spcAft>
                <a:spcPct val="15000"/>
              </a:spcAft>
              <a:buChar char="••"/>
            </a:pPr>
            <a:r>
              <a:rPr lang="en-US" sz="1400" b="1" kern="1200" dirty="0" smtClean="0">
                <a:solidFill>
                  <a:srgbClr val="000000"/>
                </a:solidFill>
                <a:ea typeface="ＭＳ Ｐゴシック"/>
              </a:rPr>
              <a:t>R5</a:t>
            </a:r>
            <a:endParaRPr lang="en-US" sz="1400" b="1" kern="1200" dirty="0">
              <a:solidFill>
                <a:srgbClr val="000000"/>
              </a:solidFill>
              <a:ea typeface="ＭＳ Ｐゴシック"/>
            </a:endParaRPr>
          </a:p>
          <a:p>
            <a:pPr marL="0" lvl="1" algn="ctr" defTabSz="622300">
              <a:lnSpc>
                <a:spcPct val="90000"/>
              </a:lnSpc>
              <a:spcBef>
                <a:spcPts val="300"/>
              </a:spcBef>
            </a:pPr>
            <a:r>
              <a:rPr lang="en-US" sz="1400" dirty="0" smtClean="0">
                <a:solidFill>
                  <a:srgbClr val="000000"/>
                </a:solidFill>
                <a:ea typeface="ＭＳ Ｐゴシック"/>
              </a:rPr>
              <a:t>Determine GIC </a:t>
            </a:r>
            <a:r>
              <a:rPr lang="en-US" sz="1400" kern="1200" dirty="0" smtClean="0">
                <a:solidFill>
                  <a:srgbClr val="000000"/>
                </a:solidFill>
                <a:ea typeface="ＭＳ Ｐゴシック"/>
              </a:rPr>
              <a:t>Flow Information to be used for</a:t>
            </a:r>
            <a:r>
              <a:rPr lang="en-US" sz="1400" dirty="0" smtClean="0"/>
              <a:t> the </a:t>
            </a:r>
            <a:r>
              <a:rPr lang="en-US" sz="1400" dirty="0"/>
              <a:t>transformers </a:t>
            </a:r>
            <a:r>
              <a:rPr lang="en-US" sz="1400" dirty="0" smtClean="0"/>
              <a:t>thermal assessment </a:t>
            </a:r>
            <a:endParaRPr lang="en-US" sz="1400" dirty="0"/>
          </a:p>
          <a:p>
            <a:pPr marL="0" lvl="1" algn="ctr" defTabSz="622300">
              <a:lnSpc>
                <a:spcPct val="90000"/>
              </a:lnSpc>
              <a:spcBef>
                <a:spcPts val="300"/>
              </a:spcBef>
            </a:pPr>
            <a:r>
              <a:rPr lang="en-US" sz="1400" dirty="0" smtClean="0">
                <a:solidFill>
                  <a:srgbClr val="0000FF"/>
                </a:solidFill>
                <a:ea typeface="ＭＳ Ｐゴシック"/>
              </a:rPr>
              <a:t>To </a:t>
            </a:r>
            <a:r>
              <a:rPr lang="en-US" sz="1400" dirty="0">
                <a:solidFill>
                  <a:srgbClr val="0000FF"/>
                </a:solidFill>
                <a:ea typeface="ＭＳ Ｐゴシック"/>
              </a:rPr>
              <a:t>be completed by</a:t>
            </a:r>
            <a:endParaRPr lang="en-US" sz="1400" b="1" u="sng" dirty="0">
              <a:solidFill>
                <a:srgbClr val="0000FF"/>
              </a:solidFill>
              <a:ea typeface="ＭＳ Ｐゴシック"/>
            </a:endParaRPr>
          </a:p>
          <a:p>
            <a:pPr marL="0" lvl="1" algn="ctr" defTabSz="622300">
              <a:lnSpc>
                <a:spcPct val="90000"/>
              </a:lnSpc>
              <a:spcBef>
                <a:spcPts val="300"/>
              </a:spcBef>
            </a:pPr>
            <a:r>
              <a:rPr lang="en-US" sz="1400" b="1" u="sng" dirty="0" smtClean="0">
                <a:solidFill>
                  <a:srgbClr val="0000FF"/>
                </a:solidFill>
                <a:ea typeface="ＭＳ Ｐゴシック"/>
              </a:rPr>
              <a:t>07/01/2018</a:t>
            </a:r>
          </a:p>
          <a:p>
            <a:pPr marL="0" lvl="1" algn="ctr" defTabSz="622300">
              <a:lnSpc>
                <a:spcPct val="90000"/>
              </a:lnSpc>
              <a:spcBef>
                <a:spcPts val="300"/>
              </a:spcBef>
            </a:pPr>
            <a:r>
              <a:rPr lang="en-US" sz="1400" dirty="0">
                <a:solidFill>
                  <a:srgbClr val="0000FF"/>
                </a:solidFill>
                <a:ea typeface="ＭＳ Ｐゴシック"/>
              </a:rPr>
              <a:t>Enforceable as of </a:t>
            </a:r>
            <a:r>
              <a:rPr lang="en-US" sz="1400" b="1" u="sng" dirty="0" smtClean="0">
                <a:solidFill>
                  <a:srgbClr val="0000FF"/>
                </a:solidFill>
                <a:ea typeface="ＭＳ Ｐゴシック"/>
              </a:rPr>
              <a:t>01/01/2019</a:t>
            </a:r>
          </a:p>
          <a:p>
            <a:pPr marL="0" lvl="1" algn="ctr" defTabSz="622300">
              <a:lnSpc>
                <a:spcPct val="90000"/>
              </a:lnSpc>
              <a:spcBef>
                <a:spcPct val="0"/>
              </a:spcBef>
              <a:spcAft>
                <a:spcPct val="15000"/>
              </a:spcAft>
            </a:pPr>
            <a:endParaRPr lang="en-US" sz="1400" b="1" u="sng" dirty="0">
              <a:solidFill>
                <a:srgbClr val="0000FF"/>
              </a:solidFill>
              <a:ea typeface="ＭＳ Ｐゴシック"/>
            </a:endParaRPr>
          </a:p>
          <a:p>
            <a:pPr marL="0" lvl="1" algn="ctr" defTabSz="622300">
              <a:lnSpc>
                <a:spcPct val="90000"/>
              </a:lnSpc>
              <a:spcBef>
                <a:spcPct val="0"/>
              </a:spcBef>
              <a:spcAft>
                <a:spcPct val="15000"/>
              </a:spcAft>
            </a:pPr>
            <a:endParaRPr lang="en-US" sz="1400" b="1" u="sng" dirty="0">
              <a:solidFill>
                <a:srgbClr val="0000FF"/>
              </a:solidFill>
              <a:ea typeface="ＭＳ Ｐゴシック"/>
            </a:endParaRPr>
          </a:p>
        </p:txBody>
      </p:sp>
      <p:sp>
        <p:nvSpPr>
          <p:cNvPr id="15" name="Oval 14"/>
          <p:cNvSpPr/>
          <p:nvPr/>
        </p:nvSpPr>
        <p:spPr>
          <a:xfrm>
            <a:off x="3849138" y="3626413"/>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6" name="Freeform 15"/>
          <p:cNvSpPr/>
          <p:nvPr/>
        </p:nvSpPr>
        <p:spPr>
          <a:xfrm>
            <a:off x="5154663" y="4378607"/>
            <a:ext cx="2082946" cy="2228778"/>
          </a:xfrm>
          <a:custGeom>
            <a:avLst/>
            <a:gdLst>
              <a:gd name="connsiteX0" fmla="*/ 0 w 982886"/>
              <a:gd name="connsiteY0" fmla="*/ 0 h 1849120"/>
              <a:gd name="connsiteX1" fmla="*/ 982886 w 982886"/>
              <a:gd name="connsiteY1" fmla="*/ 0 h 1849120"/>
              <a:gd name="connsiteX2" fmla="*/ 982886 w 982886"/>
              <a:gd name="connsiteY2" fmla="*/ 1849120 h 1849120"/>
              <a:gd name="connsiteX3" fmla="*/ 0 w 982886"/>
              <a:gd name="connsiteY3" fmla="*/ 1849120 h 1849120"/>
              <a:gd name="connsiteX4" fmla="*/ 0 w 982886"/>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2886" h="1849120">
                <a:moveTo>
                  <a:pt x="0" y="0"/>
                </a:moveTo>
                <a:lnTo>
                  <a:pt x="982886" y="0"/>
                </a:lnTo>
                <a:lnTo>
                  <a:pt x="982886" y="1849120"/>
                </a:lnTo>
                <a:lnTo>
                  <a:pt x="0" y="1849120"/>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t" anchorCtr="1">
            <a:noAutofit/>
          </a:bodyPr>
          <a:lstStyle/>
          <a:p>
            <a:pPr marL="0" lvl="1" indent="0" algn="ctr" defTabSz="622300">
              <a:lnSpc>
                <a:spcPct val="90000"/>
              </a:lnSpc>
              <a:spcBef>
                <a:spcPct val="0"/>
              </a:spcBef>
              <a:spcAft>
                <a:spcPct val="15000"/>
              </a:spcAft>
              <a:buChar char="••"/>
            </a:pPr>
            <a:r>
              <a:rPr lang="en-US" sz="1400" b="1" kern="1200" dirty="0" smtClean="0">
                <a:solidFill>
                  <a:srgbClr val="000000"/>
                </a:solidFill>
                <a:ea typeface="ＭＳ Ｐゴシック"/>
              </a:rPr>
              <a:t>R6</a:t>
            </a:r>
            <a:endParaRPr lang="en-US" sz="1400" b="1" kern="1200" dirty="0">
              <a:solidFill>
                <a:srgbClr val="000000"/>
              </a:solidFill>
              <a:ea typeface="ＭＳ Ｐゴシック"/>
            </a:endParaRPr>
          </a:p>
          <a:p>
            <a:pPr marL="0" lvl="1" indent="0" algn="ctr" defTabSz="622300">
              <a:lnSpc>
                <a:spcPct val="90000"/>
              </a:lnSpc>
              <a:spcBef>
                <a:spcPts val="300"/>
              </a:spcBef>
            </a:pPr>
            <a:r>
              <a:rPr lang="en-US" sz="1400" kern="1200" dirty="0" smtClean="0">
                <a:solidFill>
                  <a:srgbClr val="000000"/>
                </a:solidFill>
                <a:ea typeface="ＭＳ Ｐゴシック"/>
              </a:rPr>
              <a:t>Perform Thermal </a:t>
            </a:r>
            <a:r>
              <a:rPr lang="en-US" sz="1400" dirty="0">
                <a:solidFill>
                  <a:srgbClr val="000000"/>
                </a:solidFill>
                <a:ea typeface="ＭＳ Ｐゴシック"/>
              </a:rPr>
              <a:t>Assessment for </a:t>
            </a:r>
            <a:r>
              <a:rPr lang="en-US" sz="1400" dirty="0" smtClean="0">
                <a:solidFill>
                  <a:srgbClr val="000000"/>
                </a:solidFill>
                <a:ea typeface="ＭＳ Ｐゴシック"/>
              </a:rPr>
              <a:t>Transformers Experiencing ≥75 A GIC    </a:t>
            </a:r>
            <a:endParaRPr lang="en-US" sz="1400" kern="1200" dirty="0" smtClean="0">
              <a:solidFill>
                <a:srgbClr val="000000"/>
              </a:solidFill>
              <a:ea typeface="ＭＳ Ｐゴシック"/>
            </a:endParaRPr>
          </a:p>
          <a:p>
            <a:pPr marL="0" lvl="1" algn="ctr" defTabSz="622300">
              <a:lnSpc>
                <a:spcPct val="90000"/>
              </a:lnSpc>
              <a:spcBef>
                <a:spcPts val="300"/>
              </a:spcBef>
            </a:pPr>
            <a:r>
              <a:rPr lang="en-US" sz="1400" dirty="0">
                <a:solidFill>
                  <a:srgbClr val="0000FF"/>
                </a:solidFill>
                <a:ea typeface="ＭＳ Ｐゴシック"/>
              </a:rPr>
              <a:t>To be completed by</a:t>
            </a:r>
            <a:endParaRPr lang="en-US" sz="1400" b="1" u="sng" dirty="0">
              <a:solidFill>
                <a:srgbClr val="0000FF"/>
              </a:solidFill>
              <a:ea typeface="ＭＳ Ｐゴシック"/>
            </a:endParaRPr>
          </a:p>
          <a:p>
            <a:pPr marL="0" lvl="1" algn="ctr" defTabSz="622300">
              <a:lnSpc>
                <a:spcPct val="90000"/>
              </a:lnSpc>
              <a:spcBef>
                <a:spcPts val="300"/>
              </a:spcBef>
            </a:pPr>
            <a:r>
              <a:rPr lang="en-US" sz="1400" b="1" u="sng" dirty="0" smtClean="0">
                <a:solidFill>
                  <a:srgbClr val="0000FF"/>
                </a:solidFill>
                <a:ea typeface="ＭＳ Ｐゴシック"/>
              </a:rPr>
              <a:t>07/01/2019</a:t>
            </a:r>
            <a:endParaRPr lang="en-US" sz="1400" b="1" u="sng" dirty="0">
              <a:solidFill>
                <a:srgbClr val="0000FF"/>
              </a:solidFill>
              <a:ea typeface="ＭＳ Ｐゴシック"/>
            </a:endParaRPr>
          </a:p>
          <a:p>
            <a:pPr marL="0" lvl="1" algn="ctr" defTabSz="622300">
              <a:lnSpc>
                <a:spcPct val="90000"/>
              </a:lnSpc>
              <a:spcBef>
                <a:spcPts val="300"/>
              </a:spcBef>
            </a:pPr>
            <a:r>
              <a:rPr lang="en-US" sz="1400" dirty="0">
                <a:solidFill>
                  <a:srgbClr val="0000FF"/>
                </a:solidFill>
                <a:ea typeface="ＭＳ Ｐゴシック"/>
              </a:rPr>
              <a:t>Enforceable as of </a:t>
            </a:r>
            <a:r>
              <a:rPr lang="en-US" sz="1400" b="1" u="sng" dirty="0" smtClean="0">
                <a:solidFill>
                  <a:srgbClr val="0000FF"/>
                </a:solidFill>
                <a:ea typeface="ＭＳ Ｐゴシック"/>
              </a:rPr>
              <a:t>01/01/2021</a:t>
            </a:r>
            <a:endParaRPr lang="en-US" sz="1400" b="1" u="sng" dirty="0">
              <a:solidFill>
                <a:srgbClr val="0000FF"/>
              </a:solidFill>
              <a:ea typeface="ＭＳ Ｐゴシック"/>
            </a:endParaRPr>
          </a:p>
        </p:txBody>
      </p:sp>
      <p:sp>
        <p:nvSpPr>
          <p:cNvPr id="17" name="Oval 16"/>
          <p:cNvSpPr/>
          <p:nvPr/>
        </p:nvSpPr>
        <p:spPr>
          <a:xfrm>
            <a:off x="5987150" y="3644452"/>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8" name="Oval 17"/>
          <p:cNvSpPr/>
          <p:nvPr/>
        </p:nvSpPr>
        <p:spPr>
          <a:xfrm>
            <a:off x="6761005" y="3622468"/>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sp>
        <p:nvSpPr>
          <p:cNvPr id="19" name="Freeform 18"/>
          <p:cNvSpPr/>
          <p:nvPr/>
        </p:nvSpPr>
        <p:spPr>
          <a:xfrm>
            <a:off x="3125653" y="4422442"/>
            <a:ext cx="1864938" cy="2057401"/>
          </a:xfrm>
          <a:custGeom>
            <a:avLst/>
            <a:gdLst>
              <a:gd name="connsiteX0" fmla="*/ 0 w 1224632"/>
              <a:gd name="connsiteY0" fmla="*/ 0 h 1849120"/>
              <a:gd name="connsiteX1" fmla="*/ 1224632 w 1224632"/>
              <a:gd name="connsiteY1" fmla="*/ 0 h 1849120"/>
              <a:gd name="connsiteX2" fmla="*/ 1224632 w 1224632"/>
              <a:gd name="connsiteY2" fmla="*/ 1849120 h 1849120"/>
              <a:gd name="connsiteX3" fmla="*/ 0 w 1224632"/>
              <a:gd name="connsiteY3" fmla="*/ 1849120 h 1849120"/>
              <a:gd name="connsiteX4" fmla="*/ 0 w 1224632"/>
              <a:gd name="connsiteY4" fmla="*/ 0 h 1849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632" h="1849120">
                <a:moveTo>
                  <a:pt x="0" y="0"/>
                </a:moveTo>
                <a:lnTo>
                  <a:pt x="1224632" y="0"/>
                </a:lnTo>
                <a:lnTo>
                  <a:pt x="1224632" y="1849120"/>
                </a:lnTo>
                <a:lnTo>
                  <a:pt x="0" y="1849120"/>
                </a:lnTo>
                <a:lnTo>
                  <a:pt x="0" y="0"/>
                </a:lnTo>
                <a:close/>
              </a:path>
            </a:pathLst>
          </a:custGeom>
          <a:solidFill>
            <a:srgbClr val="FFFFFF">
              <a:alpha val="50000"/>
            </a:srgbClr>
          </a:solid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28016" rIns="0" bIns="128016" numCol="1" spcCol="1270" anchor="t" anchorCtr="1">
            <a:noAutofit/>
          </a:bodyPr>
          <a:lstStyle/>
          <a:p>
            <a:pPr marL="0" lvl="1" indent="0" algn="ctr" defTabSz="622300">
              <a:lnSpc>
                <a:spcPct val="90000"/>
              </a:lnSpc>
              <a:spcBef>
                <a:spcPts val="300"/>
              </a:spcBef>
              <a:buChar char="••"/>
            </a:pPr>
            <a:r>
              <a:rPr lang="en-US" sz="1400" b="1" kern="1200" dirty="0" smtClean="0">
                <a:solidFill>
                  <a:srgbClr val="000000"/>
                </a:solidFill>
                <a:ea typeface="ＭＳ Ｐゴシック"/>
              </a:rPr>
              <a:t>R4</a:t>
            </a:r>
            <a:endParaRPr lang="en-US" sz="1400" b="1" kern="1200" dirty="0">
              <a:solidFill>
                <a:srgbClr val="000000"/>
              </a:solidFill>
              <a:ea typeface="ＭＳ Ｐゴシック"/>
            </a:endParaRPr>
          </a:p>
          <a:p>
            <a:pPr algn="ctr">
              <a:spcBef>
                <a:spcPts val="300"/>
              </a:spcBef>
            </a:pPr>
            <a:r>
              <a:rPr lang="en-US" sz="1400" kern="1200" dirty="0" smtClean="0">
                <a:solidFill>
                  <a:srgbClr val="000000"/>
                </a:solidFill>
                <a:ea typeface="ＭＳ Ｐゴシック"/>
              </a:rPr>
              <a:t>Complete </a:t>
            </a:r>
            <a:r>
              <a:rPr lang="en-US" sz="1400" dirty="0" smtClean="0"/>
              <a:t>GMD </a:t>
            </a:r>
            <a:r>
              <a:rPr lang="en-US" sz="1400" dirty="0"/>
              <a:t>Vulnerability Assessment </a:t>
            </a:r>
            <a:r>
              <a:rPr lang="en-US" sz="1400" dirty="0" smtClean="0"/>
              <a:t>every</a:t>
            </a:r>
            <a:r>
              <a:rPr lang="en-US" sz="1400" dirty="0" smtClean="0">
                <a:solidFill>
                  <a:srgbClr val="000000"/>
                </a:solidFill>
                <a:ea typeface="ＭＳ Ｐゴシック"/>
              </a:rPr>
              <a:t> 60 month</a:t>
            </a:r>
            <a:endParaRPr lang="en-US" sz="1400" kern="1200" dirty="0">
              <a:solidFill>
                <a:srgbClr val="000000"/>
              </a:solidFill>
              <a:ea typeface="ＭＳ Ｐゴシック"/>
            </a:endParaRPr>
          </a:p>
          <a:p>
            <a:pPr marL="0" lvl="1" algn="ctr" defTabSz="622300">
              <a:lnSpc>
                <a:spcPct val="90000"/>
              </a:lnSpc>
              <a:spcBef>
                <a:spcPts val="300"/>
              </a:spcBef>
            </a:pPr>
            <a:r>
              <a:rPr lang="en-US" sz="1400" dirty="0" smtClean="0">
                <a:solidFill>
                  <a:srgbClr val="FF0000"/>
                </a:solidFill>
                <a:ea typeface="ＭＳ Ｐゴシック"/>
              </a:rPr>
              <a:t>To </a:t>
            </a:r>
            <a:r>
              <a:rPr lang="en-US" sz="1400" dirty="0">
                <a:solidFill>
                  <a:srgbClr val="FF0000"/>
                </a:solidFill>
                <a:ea typeface="ＭＳ Ｐゴシック"/>
              </a:rPr>
              <a:t>be completed by</a:t>
            </a:r>
            <a:endParaRPr lang="en-US" sz="1400" b="1" u="sng" dirty="0" smtClean="0">
              <a:solidFill>
                <a:srgbClr val="FF0000"/>
              </a:solidFill>
              <a:ea typeface="ＭＳ Ｐゴシック"/>
            </a:endParaRPr>
          </a:p>
          <a:p>
            <a:pPr marL="0" lvl="1" algn="ctr" defTabSz="622300">
              <a:lnSpc>
                <a:spcPct val="90000"/>
              </a:lnSpc>
              <a:spcBef>
                <a:spcPts val="300"/>
              </a:spcBef>
            </a:pPr>
            <a:r>
              <a:rPr lang="en-US" sz="1400" b="1" u="sng" dirty="0" smtClean="0">
                <a:solidFill>
                  <a:srgbClr val="FF0000"/>
                </a:solidFill>
                <a:ea typeface="ＭＳ Ｐゴシック"/>
              </a:rPr>
              <a:t>TBD</a:t>
            </a:r>
          </a:p>
          <a:p>
            <a:pPr marL="0" lvl="1" algn="ctr" defTabSz="622300">
              <a:lnSpc>
                <a:spcPct val="90000"/>
              </a:lnSpc>
              <a:spcBef>
                <a:spcPts val="300"/>
              </a:spcBef>
            </a:pPr>
            <a:r>
              <a:rPr lang="en-US" sz="1400" dirty="0">
                <a:solidFill>
                  <a:srgbClr val="0000FF"/>
                </a:solidFill>
                <a:ea typeface="ＭＳ Ｐゴシック"/>
              </a:rPr>
              <a:t>Enforceable as of </a:t>
            </a:r>
            <a:r>
              <a:rPr lang="en-US" sz="1400" b="1" u="sng" dirty="0" smtClean="0">
                <a:solidFill>
                  <a:srgbClr val="0000FF"/>
                </a:solidFill>
                <a:ea typeface="ＭＳ Ｐゴシック"/>
              </a:rPr>
              <a:t>01/01/2022</a:t>
            </a:r>
            <a:endParaRPr lang="en-US" sz="1400" b="1" u="sng" dirty="0">
              <a:solidFill>
                <a:srgbClr val="0000FF"/>
              </a:solidFill>
              <a:ea typeface="ＭＳ Ｐゴシック"/>
            </a:endParaRPr>
          </a:p>
        </p:txBody>
      </p:sp>
      <p:sp>
        <p:nvSpPr>
          <p:cNvPr id="20" name="Oval 19"/>
          <p:cNvSpPr/>
          <p:nvPr/>
        </p:nvSpPr>
        <p:spPr>
          <a:xfrm>
            <a:off x="4896240" y="3597664"/>
            <a:ext cx="417972" cy="417972"/>
          </a:xfrm>
          <a:prstGeom prst="ellipse">
            <a:avLst/>
          </a:prstGeom>
          <a:solidFill>
            <a:srgbClr val="204C81">
              <a:hueOff val="0"/>
              <a:satOff val="0"/>
              <a:lumOff val="0"/>
              <a:alphaOff val="0"/>
            </a:srgbClr>
          </a:solidFill>
          <a:ln w="25400" cap="flat" cmpd="sng" algn="ctr">
            <a:solidFill>
              <a:srgbClr val="FFFFFF">
                <a:hueOff val="0"/>
                <a:satOff val="0"/>
                <a:lumOff val="0"/>
                <a:alphaOff val="0"/>
              </a:srgbClr>
            </a:solidFill>
            <a:prstDash val="solid"/>
          </a:ln>
          <a:effectLst/>
        </p:spPr>
        <p:style>
          <a:lnRef idx="2">
            <a:scrgbClr r="0" g="0" b="0"/>
          </a:lnRef>
          <a:fillRef idx="1">
            <a:scrgbClr r="0" g="0" b="0"/>
          </a:fillRef>
          <a:effectRef idx="0">
            <a:scrgbClr r="0" g="0" b="0"/>
          </a:effectRef>
          <a:fontRef idx="minor">
            <a:schemeClr val="lt1"/>
          </a:fontRef>
        </p:style>
      </p:sp>
      <p:cxnSp>
        <p:nvCxnSpPr>
          <p:cNvPr id="21" name="Straight Arrow Connector 20"/>
          <p:cNvCxnSpPr/>
          <p:nvPr/>
        </p:nvCxnSpPr>
        <p:spPr>
          <a:xfrm flipV="1">
            <a:off x="1238933" y="3247188"/>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041849" y="3242738"/>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105226" y="3247188"/>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965465" y="3247188"/>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flipV="1">
            <a:off x="2083361" y="4040440"/>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flipV="1">
            <a:off x="4058123" y="4040440"/>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flipV="1">
            <a:off x="6186941" y="4062424"/>
            <a:ext cx="0" cy="397264"/>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32" name="Picture 43" descr="CPTemplate"/>
          <p:cNvPicPr>
            <a:picLocks noChangeAspect="1" noChangeArrowheads="1"/>
          </p:cNvPicPr>
          <p:nvPr/>
        </p:nvPicPr>
        <p:blipFill rotWithShape="1">
          <a:blip r:embed="rId2" cstate="print"/>
          <a:srcRect l="8051" t="-552" r="23492" b="77795"/>
          <a:stretch/>
        </p:blipFill>
        <p:spPr bwMode="auto">
          <a:xfrm>
            <a:off x="0" y="-39069"/>
            <a:ext cx="9144000" cy="1182399"/>
          </a:xfrm>
          <a:prstGeom prst="rect">
            <a:avLst/>
          </a:prstGeom>
          <a:noFill/>
        </p:spPr>
      </p:pic>
      <p:pic>
        <p:nvPicPr>
          <p:cNvPr id="33" name="Picture 8" descr="C:\Users\00203790\AppData\Local\Microsoft\Windows\Temporary Internet Files\Content.IE5\US0M6AX5\the-su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8236" y="23479"/>
            <a:ext cx="1385764" cy="1058431"/>
          </a:xfrm>
          <a:prstGeom prst="rect">
            <a:avLst/>
          </a:prstGeom>
          <a:noFill/>
          <a:extLst>
            <a:ext uri="{909E8E84-426E-40DD-AFC4-6F175D3DCCD1}">
              <a14:hiddenFill xmlns:a14="http://schemas.microsoft.com/office/drawing/2010/main">
                <a:solidFill>
                  <a:srgbClr val="FFFFFF"/>
                </a:solidFill>
              </a14:hiddenFill>
            </a:ext>
          </a:extLst>
        </p:spPr>
      </p:pic>
      <p:sp>
        <p:nvSpPr>
          <p:cNvPr id="34" name="Title 1"/>
          <p:cNvSpPr txBox="1">
            <a:spLocks/>
          </p:cNvSpPr>
          <p:nvPr/>
        </p:nvSpPr>
        <p:spPr>
          <a:xfrm>
            <a:off x="228600" y="128483"/>
            <a:ext cx="8229600" cy="825191"/>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chemeClr val="bg1"/>
                </a:solidFill>
              </a:rPr>
              <a:t>PDGTF Implementation Plan to </a:t>
            </a:r>
            <a:r>
              <a:rPr lang="en-US" sz="2800" b="1" dirty="0" smtClean="0">
                <a:solidFill>
                  <a:schemeClr val="bg1"/>
                </a:solidFill>
              </a:rPr>
              <a:t>Meet </a:t>
            </a:r>
            <a:r>
              <a:rPr lang="en-US" sz="2800" b="1" dirty="0">
                <a:solidFill>
                  <a:schemeClr val="bg1"/>
                </a:solidFill>
              </a:rPr>
              <a:t>the </a:t>
            </a: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Requirements </a:t>
            </a:r>
            <a:r>
              <a:rPr lang="en-US" sz="2800" b="1" dirty="0">
                <a:solidFill>
                  <a:schemeClr val="bg1"/>
                </a:solidFill>
              </a:rPr>
              <a:t>of NERC TPL-007-1</a:t>
            </a:r>
          </a:p>
        </p:txBody>
      </p:sp>
      <p:sp>
        <p:nvSpPr>
          <p:cNvPr id="28" name="Footer Placeholder 7"/>
          <p:cNvSpPr>
            <a:spLocks noGrp="1"/>
          </p:cNvSpPr>
          <p:nvPr>
            <p:ph type="ftr" sz="quarter" idx="11"/>
          </p:nvPr>
        </p:nvSpPr>
        <p:spPr>
          <a:xfrm>
            <a:off x="3124200" y="6356350"/>
            <a:ext cx="3048000" cy="365125"/>
          </a:xfrm>
        </p:spPr>
        <p:txBody>
          <a:bodyPr/>
          <a:lstStyle/>
          <a:p>
            <a:pPr>
              <a:defRPr/>
            </a:pPr>
            <a:r>
              <a:rPr lang="en-US" dirty="0" smtClean="0"/>
              <a:t>Omar Urquidez– 3/16/2017 PGDTF Meeting </a:t>
            </a:r>
            <a:endParaRPr lang="en-US" dirty="0"/>
          </a:p>
        </p:txBody>
      </p:sp>
    </p:spTree>
    <p:extLst>
      <p:ext uri="{BB962C8B-B14F-4D97-AF65-F5344CB8AC3E}">
        <p14:creationId xmlns:p14="http://schemas.microsoft.com/office/powerpoint/2010/main" val="2241397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TotalTime>
  <Words>511</Words>
  <Application>Microsoft Office PowerPoint</Application>
  <PresentationFormat>On-screen Show (4:3)</PresentationFormat>
  <Paragraphs>109</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Acrobat Document</vt:lpstr>
      <vt:lpstr>Planning Geomagnetic Disturbance Task Force (PGDTF) Meeting Material</vt:lpstr>
      <vt:lpstr>2017 PGDTF Goals</vt:lpstr>
      <vt:lpstr> Schedule for Creating GIC System Model</vt:lpstr>
      <vt:lpstr>PowerPoint Presentation</vt:lpstr>
      <vt:lpstr>Questions Regarding GIC Model</vt:lpstr>
      <vt:lpstr>Questions Regarding GIC Model</vt:lpstr>
      <vt:lpstr>Data Validation Topics</vt:lpstr>
      <vt:lpstr>Example</vt:lpstr>
      <vt:lpstr>PowerPoint Presentation</vt:lpstr>
      <vt:lpstr>Vulnerability Assessment Process Overview</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PGDTF Planning</dc:title>
  <dc:creator>Urquidez, Omar A</dc:creator>
  <cp:lastModifiedBy>Urquidez, Omar A</cp:lastModifiedBy>
  <cp:revision>27</cp:revision>
  <dcterms:created xsi:type="dcterms:W3CDTF">2017-01-24T17:49:18Z</dcterms:created>
  <dcterms:modified xsi:type="dcterms:W3CDTF">2017-03-20T17:09:43Z</dcterms:modified>
</cp:coreProperties>
</file>