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5" r:id="rId8"/>
    <p:sldId id="283" r:id="rId9"/>
    <p:sldId id="292" r:id="rId10"/>
    <p:sldId id="282" r:id="rId11"/>
    <p:sldId id="28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0742359-91D9-428B-9D45-B16091FF240E}">
          <p14:sldIdLst>
            <p14:sldId id="260"/>
            <p14:sldId id="275"/>
            <p14:sldId id="283"/>
          </p14:sldIdLst>
        </p14:section>
        <p14:section name="Untitled Section" id="{067B9F4B-9662-4F10-B57C-CD0CF11AD65B}">
          <p14:sldIdLst>
            <p14:sldId id="292"/>
            <p14:sldId id="282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C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1" autoAdjust="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98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Far West Texas Transmission Project - </a:t>
            </a:r>
          </a:p>
          <a:p>
            <a:r>
              <a:rPr lang="en-US" altLang="en-US" b="1" dirty="0" smtClean="0"/>
              <a:t>ERCOT Independent Review Update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March 21,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 algn="just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/>
              <a:t>AEPSC and Oncor </a:t>
            </a:r>
            <a:r>
              <a:rPr lang="en-US" sz="1800" dirty="0" smtClean="0"/>
              <a:t>jointly </a:t>
            </a:r>
            <a:r>
              <a:rPr lang="en-US" sz="1800" dirty="0"/>
              <a:t>submitted </a:t>
            </a:r>
            <a:r>
              <a:rPr lang="en-US" sz="1800" dirty="0" smtClean="0"/>
              <a:t>Far </a:t>
            </a:r>
            <a:r>
              <a:rPr lang="en-US" sz="1800" dirty="0"/>
              <a:t>West Texas </a:t>
            </a:r>
            <a:r>
              <a:rPr lang="en-US" sz="1800" dirty="0" smtClean="0"/>
              <a:t>Project (FWTP)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$ 423 million. 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Proposed for 2021 to 2022 timeframe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Addresses </a:t>
            </a:r>
            <a:r>
              <a:rPr lang="en-US" sz="1800" dirty="0" smtClean="0"/>
              <a:t>oil and gas related </a:t>
            </a:r>
            <a:r>
              <a:rPr lang="en-US" sz="1800" dirty="0" smtClean="0"/>
              <a:t>development</a:t>
            </a:r>
            <a:endParaRPr lang="en-US" sz="1800" dirty="0" smtClean="0"/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Voltage Collapse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Loss of Load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Short-Circuit Strength &amp; System Protection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Provides </a:t>
            </a:r>
            <a:r>
              <a:rPr lang="en-US" sz="1800" dirty="0" smtClean="0"/>
              <a:t>Operational Flexibility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Provides </a:t>
            </a:r>
            <a:r>
              <a:rPr lang="en-US" sz="1800" dirty="0" smtClean="0"/>
              <a:t>options for 345 kV expansion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 West Texas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 preferRelativeResize="0">
            <a:picLocks/>
          </p:cNvPicPr>
          <p:nvPr/>
        </p:nvPicPr>
        <p:blipFill rotWithShape="1">
          <a:blip r:embed="rId3"/>
          <a:srcRect t="5866"/>
          <a:stretch/>
        </p:blipFill>
        <p:spPr>
          <a:xfrm>
            <a:off x="609600" y="914400"/>
            <a:ext cx="8001000" cy="4419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547747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Source: AEP/ONCOR RPG </a:t>
            </a:r>
            <a:r>
              <a:rPr lang="en-US" i="1" dirty="0" smtClean="0"/>
              <a:t>submittal on </a:t>
            </a:r>
            <a:r>
              <a:rPr lang="en-US" i="1" dirty="0"/>
              <a:t>21-Apr-2016 (http://www.ercot.com/calendar/2016/4/21/81733-RPG)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5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 smtClean="0"/>
              <a:t>EIR Study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Initial Study Case - preliminary findings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Steady-State violations Pecos County for No Solar Case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Dynamic stability issues identified in the Culberson loop area under N-1 conditions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2000" dirty="0" smtClean="0"/>
              <a:t>Study Base Case Changes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Significant load increases (contracts signed) 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200" dirty="0" smtClean="0"/>
              <a:t>Initial Study Case added 254 MW Load, latest augments by 134 MW. Total 388 MW over RTP case.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Changes </a:t>
            </a:r>
            <a:r>
              <a:rPr lang="en-US" sz="1600" dirty="0" smtClean="0"/>
              <a:t>to non-conforming load identified in Pecos and Reeves Counties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Following discussions with Oncor and AEP, ERCOT accepted the model changes and agreed to update the base cases (March 2017)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257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Complete Re-study with the updated base case</a:t>
            </a:r>
          </a:p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Evaluate project alternatives </a:t>
            </a:r>
          </a:p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Sensitivity Analysis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Higher </a:t>
            </a:r>
            <a:r>
              <a:rPr lang="en-US" sz="1400" dirty="0"/>
              <a:t>Culberson Loop Load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PGRR0042-Generator </a:t>
            </a:r>
            <a:r>
              <a:rPr lang="en-US" sz="1400" dirty="0"/>
              <a:t>additions with Signed Interconnection Agreements </a:t>
            </a:r>
            <a:r>
              <a:rPr lang="en-US" sz="1400" dirty="0" smtClean="0"/>
              <a:t>that </a:t>
            </a:r>
            <a:r>
              <a:rPr lang="en-US" sz="1400" dirty="0"/>
              <a:t>DO NOT meet Planning Guide Section 6.9 criteria in study </a:t>
            </a:r>
            <a:r>
              <a:rPr lang="en-US" sz="1400" dirty="0" smtClean="0"/>
              <a:t>region</a:t>
            </a:r>
            <a:endParaRPr lang="en-US" sz="1400" dirty="0"/>
          </a:p>
          <a:p>
            <a:pPr marL="342900" lvl="1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Tentative Timeline 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EIR update to RPG – April 2017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Complete </a:t>
            </a:r>
            <a:r>
              <a:rPr lang="en-US" sz="1400" dirty="0"/>
              <a:t>the EIR </a:t>
            </a:r>
            <a:r>
              <a:rPr lang="en-US" sz="1400" dirty="0" smtClean="0"/>
              <a:t>review</a:t>
            </a:r>
            <a:r>
              <a:rPr lang="en-US" sz="1400" dirty="0"/>
              <a:t>, present </a:t>
            </a:r>
            <a:r>
              <a:rPr lang="en-US" sz="1400" dirty="0" smtClean="0"/>
              <a:t>findings </a:t>
            </a:r>
            <a:r>
              <a:rPr lang="en-US" sz="1400" dirty="0"/>
              <a:t>to </a:t>
            </a:r>
            <a:r>
              <a:rPr lang="en-US" sz="1400" dirty="0" smtClean="0"/>
              <a:t>RPG and TAC – May 2017</a:t>
            </a:r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400" dirty="0" smtClean="0"/>
              <a:t>Recommendation to ERCOT BOD – June 2017 </a:t>
            </a:r>
            <a:endParaRPr lang="en-US" sz="1400" dirty="0"/>
          </a:p>
          <a:p>
            <a:pPr marL="457200" lvl="1" indent="-342900"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457200" lvl="1" indent="-342900"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c34af464-7aa1-4edd-9be4-83dffc1cb92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5530</TotalTime>
  <Words>263</Words>
  <Application>Microsoft Office PowerPoint</Application>
  <PresentationFormat>On-screen Show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Overview</vt:lpstr>
      <vt:lpstr>Far West Texas Project</vt:lpstr>
      <vt:lpstr>EIR Study Status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Richardson, Ben</cp:lastModifiedBy>
  <cp:revision>154</cp:revision>
  <cp:lastPrinted>2016-01-21T20:53:15Z</cp:lastPrinted>
  <dcterms:created xsi:type="dcterms:W3CDTF">2016-01-21T15:20:31Z</dcterms:created>
  <dcterms:modified xsi:type="dcterms:W3CDTF">2017-03-17T21:40:59Z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