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75" r:id="rId8"/>
    <p:sldId id="283" r:id="rId9"/>
    <p:sldId id="292" r:id="rId10"/>
    <p:sldId id="282" r:id="rId11"/>
    <p:sldId id="28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0742359-91D9-428B-9D45-B16091FF240E}">
          <p14:sldIdLst>
            <p14:sldId id="260"/>
            <p14:sldId id="275"/>
            <p14:sldId id="283"/>
          </p14:sldIdLst>
        </p14:section>
        <p14:section name="Untitled Section" id="{067B9F4B-9662-4F10-B57C-CD0CF11AD65B}">
          <p14:sldIdLst>
            <p14:sldId id="292"/>
            <p14:sldId id="282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nanam, Gnanaprabhu" initials="GG" lastIdx="1" clrIdx="0">
    <p:extLst>
      <p:ext uri="{19B8F6BF-5375-455C-9EA6-DF929625EA0E}">
        <p15:presenceInfo xmlns:p15="http://schemas.microsoft.com/office/powerpoint/2012/main" userId="S-1-5-21-639947351-343809578-3807592339-275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C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01" autoAdjust="0"/>
  </p:normalViewPr>
  <p:slideViewPr>
    <p:cSldViewPr showGuides="1">
      <p:cViewPr varScale="1">
        <p:scale>
          <a:sx n="130" d="100"/>
          <a:sy n="130" d="100"/>
        </p:scale>
        <p:origin x="107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98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400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smtClean="0"/>
              <a:t>Far West Texas Transmission Project - </a:t>
            </a:r>
          </a:p>
          <a:p>
            <a:r>
              <a:rPr lang="en-US" altLang="en-US" b="1" dirty="0" smtClean="0"/>
              <a:t>ERCOT Independent Review Update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March 21,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457200" y="762000"/>
            <a:ext cx="8229600" cy="5544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57250" lvl="2" indent="0">
              <a:spcBef>
                <a:spcPts val="600"/>
              </a:spcBef>
              <a:buNone/>
            </a:pPr>
            <a:endParaRPr lang="en-US" sz="800" kern="0" dirty="0" smtClean="0"/>
          </a:p>
          <a:p>
            <a:pPr marL="0" indent="0" algn="just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1800" dirty="0"/>
              <a:t>AEPSC and Oncor </a:t>
            </a:r>
            <a:r>
              <a:rPr lang="en-US" sz="1800" dirty="0" smtClean="0"/>
              <a:t>jointly </a:t>
            </a:r>
            <a:r>
              <a:rPr lang="en-US" sz="1800" dirty="0"/>
              <a:t>submitted </a:t>
            </a:r>
            <a:r>
              <a:rPr lang="en-US" sz="1800" dirty="0" smtClean="0"/>
              <a:t>Far </a:t>
            </a:r>
            <a:r>
              <a:rPr lang="en-US" sz="1800" dirty="0"/>
              <a:t>West Texas </a:t>
            </a:r>
            <a:r>
              <a:rPr lang="en-US" sz="1800" dirty="0" smtClean="0"/>
              <a:t>Project (FWTP) for </a:t>
            </a:r>
            <a:r>
              <a:rPr lang="en-US" sz="1800" dirty="0"/>
              <a:t>Regional Planning Group </a:t>
            </a:r>
            <a:r>
              <a:rPr lang="en-US" sz="1800" dirty="0" smtClean="0"/>
              <a:t>review. </a:t>
            </a:r>
            <a:r>
              <a:rPr lang="en-US" sz="1800" dirty="0"/>
              <a:t>This is a Tier 1 project that is estimated to cost $ 423 million. </a:t>
            </a:r>
            <a:r>
              <a:rPr lang="en-US" sz="1800" dirty="0" smtClean="0"/>
              <a:t> 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Proposed for 2021 to 2022 timeframe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Addresses </a:t>
            </a:r>
            <a:r>
              <a:rPr lang="en-US" sz="1800" dirty="0" smtClean="0"/>
              <a:t>oil and gas related </a:t>
            </a:r>
            <a:r>
              <a:rPr lang="en-US" sz="1800" dirty="0" smtClean="0"/>
              <a:t>development</a:t>
            </a:r>
            <a:endParaRPr lang="en-US" sz="1800" dirty="0" smtClean="0"/>
          </a:p>
          <a:p>
            <a:pPr lvl="2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600" dirty="0" smtClean="0"/>
              <a:t>Voltage Collapse</a:t>
            </a:r>
          </a:p>
          <a:p>
            <a:pPr lvl="2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600" dirty="0" smtClean="0"/>
              <a:t>Loss of Load</a:t>
            </a:r>
          </a:p>
          <a:p>
            <a:pPr lvl="2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600" dirty="0" smtClean="0"/>
              <a:t>Short-Circuit Strength &amp; System Protection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Provides </a:t>
            </a:r>
            <a:r>
              <a:rPr lang="en-US" sz="1800" dirty="0" smtClean="0"/>
              <a:t>Operational Flexibility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Provides </a:t>
            </a:r>
            <a:r>
              <a:rPr lang="en-US" sz="1800" dirty="0" smtClean="0"/>
              <a:t>options for 345 kV expansion</a:t>
            </a:r>
            <a:endParaRPr lang="en-US" sz="1800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2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 West Texas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 preferRelativeResize="0">
            <a:picLocks/>
          </p:cNvPicPr>
          <p:nvPr/>
        </p:nvPicPr>
        <p:blipFill rotWithShape="1">
          <a:blip r:embed="rId3"/>
          <a:srcRect t="5866"/>
          <a:stretch/>
        </p:blipFill>
        <p:spPr>
          <a:xfrm>
            <a:off x="609600" y="914400"/>
            <a:ext cx="8001000" cy="4419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547747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Source: AEP/ONCOR RPG </a:t>
            </a:r>
            <a:r>
              <a:rPr lang="en-US" i="1" dirty="0" smtClean="0"/>
              <a:t>submittal on </a:t>
            </a:r>
            <a:r>
              <a:rPr lang="en-US" i="1" dirty="0"/>
              <a:t>21-Apr-2016 (http://www.ercot.com/calendar/2016/4/21/81733-RPG)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5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dirty="0" smtClean="0"/>
              <a:t>EIR Study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495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2000" dirty="0" smtClean="0"/>
              <a:t>Initial Study Case - preliminary findings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600" dirty="0" smtClean="0"/>
              <a:t>Steady-State violations Pecos County for No Solar Case 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600" dirty="0" smtClean="0"/>
              <a:t>Dynamic stability issues identified in the Culberson loop area under N-1 conditions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2000" dirty="0" smtClean="0"/>
              <a:t>Study Base Case Changes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600" dirty="0" smtClean="0"/>
              <a:t>Significant load increases (contracts signed) </a:t>
            </a:r>
          </a:p>
          <a:p>
            <a:pPr lvl="2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200" dirty="0" smtClean="0"/>
              <a:t>Initial Study Case added 254 MW Load, latest augments by 134 MW. Total 388 MW over RTP case.</a:t>
            </a:r>
            <a:endParaRPr lang="en-US" sz="1200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600" dirty="0" smtClean="0"/>
              <a:t>Changes </a:t>
            </a:r>
            <a:r>
              <a:rPr lang="en-US" sz="1600" dirty="0" smtClean="0"/>
              <a:t>to non-conforming load identified in Pecos and Reeves Counties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600" dirty="0" smtClean="0"/>
              <a:t>Following discussions with Oncor and AEP, ERCOT accepted the model changes and agreed to update the base cases (March 2017)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sz="1800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sz="1700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5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534400" cy="5257800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800" dirty="0" smtClean="0"/>
              <a:t>Complete Re-study with the updated base case</a:t>
            </a:r>
          </a:p>
          <a:p>
            <a:pPr marL="342900" lvl="1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800" dirty="0" smtClean="0"/>
              <a:t>Evaluate project alternatives </a:t>
            </a:r>
          </a:p>
          <a:p>
            <a:pPr marL="342900" lvl="1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800" dirty="0" smtClean="0"/>
              <a:t>Sensitivity Analysis</a:t>
            </a:r>
          </a:p>
          <a:p>
            <a:pPr marL="742950" lvl="2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400" dirty="0" smtClean="0"/>
              <a:t>Higher </a:t>
            </a:r>
            <a:r>
              <a:rPr lang="en-US" sz="1400" dirty="0"/>
              <a:t>Culberson Loop Load</a:t>
            </a:r>
          </a:p>
          <a:p>
            <a:pPr marL="742950" lvl="2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400" dirty="0" smtClean="0"/>
              <a:t>PGRR0042-Generator </a:t>
            </a:r>
            <a:r>
              <a:rPr lang="en-US" sz="1400" dirty="0"/>
              <a:t>additions with Signed Interconnection Agreements </a:t>
            </a:r>
            <a:r>
              <a:rPr lang="en-US" sz="1400" dirty="0" smtClean="0"/>
              <a:t>that </a:t>
            </a:r>
            <a:r>
              <a:rPr lang="en-US" sz="1400" dirty="0"/>
              <a:t>DO NOT meet Planning Guide Section 6.9 criteria in study </a:t>
            </a:r>
            <a:r>
              <a:rPr lang="en-US" sz="1400" dirty="0" smtClean="0"/>
              <a:t>region</a:t>
            </a:r>
            <a:endParaRPr lang="en-US" sz="1400" dirty="0"/>
          </a:p>
          <a:p>
            <a:pPr marL="342900" lvl="1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800" dirty="0" smtClean="0"/>
              <a:t>Tentative Timeline </a:t>
            </a:r>
          </a:p>
          <a:p>
            <a:pPr marL="742950" lvl="2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400" dirty="0" smtClean="0"/>
              <a:t>EIR update to RPG – April 2017</a:t>
            </a:r>
          </a:p>
          <a:p>
            <a:pPr marL="742950" lvl="2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400" dirty="0" smtClean="0"/>
              <a:t>Complete </a:t>
            </a:r>
            <a:r>
              <a:rPr lang="en-US" sz="1400" dirty="0"/>
              <a:t>the EIR </a:t>
            </a:r>
            <a:r>
              <a:rPr lang="en-US" sz="1400" dirty="0" smtClean="0"/>
              <a:t>review</a:t>
            </a:r>
            <a:r>
              <a:rPr lang="en-US" sz="1400" dirty="0"/>
              <a:t>, present </a:t>
            </a:r>
            <a:r>
              <a:rPr lang="en-US" sz="1400" dirty="0" smtClean="0"/>
              <a:t>findings </a:t>
            </a:r>
            <a:r>
              <a:rPr lang="en-US" sz="1400" dirty="0"/>
              <a:t>to </a:t>
            </a:r>
            <a:r>
              <a:rPr lang="en-US" sz="1400" dirty="0" smtClean="0"/>
              <a:t>RPG and TAC – May 2017</a:t>
            </a:r>
          </a:p>
          <a:p>
            <a:pPr marL="742950" lvl="2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US" sz="1400" dirty="0" smtClean="0"/>
              <a:t>Recommendation to ERCOT BOD – June 2017 </a:t>
            </a:r>
            <a:endParaRPr lang="en-US" sz="1400" dirty="0"/>
          </a:p>
          <a:p>
            <a:pPr marL="457200" lvl="1" indent="-342900">
              <a:lnSpc>
                <a:spcPct val="200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sz="1800" dirty="0" smtClean="0"/>
          </a:p>
          <a:p>
            <a:pPr marL="457200" lvl="1" indent="-342900">
              <a:lnSpc>
                <a:spcPct val="200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9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561523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c34af464-7aa1-4edd-9be4-83dffc1cb926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5530</TotalTime>
  <Words>263</Words>
  <Application>Microsoft Office PowerPoint</Application>
  <PresentationFormat>On-screen Show (4:3)</PresentationFormat>
  <Paragraphs>53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Overview</vt:lpstr>
      <vt:lpstr>Far West Texas Project</vt:lpstr>
      <vt:lpstr>EIR Study Status</vt:lpstr>
      <vt:lpstr>Next Steps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Richardson, Ben</cp:lastModifiedBy>
  <cp:revision>154</cp:revision>
  <cp:lastPrinted>2016-01-21T20:53:15Z</cp:lastPrinted>
  <dcterms:created xsi:type="dcterms:W3CDTF">2016-01-21T15:20:31Z</dcterms:created>
  <dcterms:modified xsi:type="dcterms:W3CDTF">2017-03-17T21:40:59Z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