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5"/>
  </p:notesMasterIdLst>
  <p:handoutMasterIdLst>
    <p:handoutMasterId r:id="rId26"/>
  </p:handoutMasterIdLst>
  <p:sldIdLst>
    <p:sldId id="260" r:id="rId7"/>
    <p:sldId id="257" r:id="rId8"/>
    <p:sldId id="282" r:id="rId9"/>
    <p:sldId id="294" r:id="rId10"/>
    <p:sldId id="295" r:id="rId11"/>
    <p:sldId id="280" r:id="rId12"/>
    <p:sldId id="293" r:id="rId13"/>
    <p:sldId id="298" r:id="rId14"/>
    <p:sldId id="300" r:id="rId15"/>
    <p:sldId id="289" r:id="rId16"/>
    <p:sldId id="291" r:id="rId17"/>
    <p:sldId id="292" r:id="rId18"/>
    <p:sldId id="261" r:id="rId19"/>
    <p:sldId id="283" r:id="rId20"/>
    <p:sldId id="288" r:id="rId21"/>
    <p:sldId id="301" r:id="rId22"/>
    <p:sldId id="299" r:id="rId23"/>
    <p:sldId id="279"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BC10"/>
    <a:srgbClr val="C4FB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037" autoAdjust="0"/>
  </p:normalViewPr>
  <p:slideViewPr>
    <p:cSldViewPr showGuides="1">
      <p:cViewPr varScale="1">
        <p:scale>
          <a:sx n="61" d="100"/>
          <a:sy n="61" d="100"/>
        </p:scale>
        <p:origin x="1440" y="5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2F3D06-DABD-4F55-8462-792302AC8A91}"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DED4F6C9-270C-478D-9EC1-37CEE2BB7265}">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a:t>Identify Outages to simulate</a:t>
          </a:r>
        </a:p>
      </dgm:t>
    </dgm:pt>
    <dgm:pt modelId="{506E18D2-70E0-4FCB-910D-14D0038DB0F8}" type="parTrans" cxnId="{D40E77BF-1003-416D-8AF5-12A032083302}">
      <dgm:prSet/>
      <dgm:spPr/>
      <dgm:t>
        <a:bodyPr/>
        <a:lstStyle/>
        <a:p>
          <a:endParaRPr lang="en-US"/>
        </a:p>
      </dgm:t>
    </dgm:pt>
    <dgm:pt modelId="{F6AC4367-7012-48C0-B19B-805BF5A8EF5E}" type="sibTrans" cxnId="{D40E77BF-1003-416D-8AF5-12A032083302}">
      <dgm:prSet/>
      <dgm:spPr/>
      <dgm:t>
        <a:bodyPr/>
        <a:lstStyle/>
        <a:p>
          <a:endParaRPr lang="en-US" dirty="0"/>
        </a:p>
      </dgm:t>
    </dgm:pt>
    <dgm:pt modelId="{D8026988-F13B-459E-BF9A-3133E3374ED0}">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a:t>Simulate seasonal outages to determine PC savings from the project under outage conditions</a:t>
          </a:r>
        </a:p>
      </dgm:t>
    </dgm:pt>
    <dgm:pt modelId="{6BCE828E-8678-46C5-8818-081F6B21BFB7}" type="parTrans" cxnId="{60ABB0EB-9B06-4F09-9BE1-C0CFE00E9F2B}">
      <dgm:prSet/>
      <dgm:spPr/>
      <dgm:t>
        <a:bodyPr/>
        <a:lstStyle/>
        <a:p>
          <a:endParaRPr lang="en-US"/>
        </a:p>
      </dgm:t>
    </dgm:pt>
    <dgm:pt modelId="{AB0A62C4-921A-425F-AFB4-FFB32494EC5A}" type="sibTrans" cxnId="{60ABB0EB-9B06-4F09-9BE1-C0CFE00E9F2B}">
      <dgm:prSet/>
      <dgm:spPr/>
      <dgm:t>
        <a:bodyPr/>
        <a:lstStyle/>
        <a:p>
          <a:endParaRPr lang="en-US" dirty="0"/>
        </a:p>
      </dgm:t>
    </dgm:pt>
    <dgm:pt modelId="{90B7D0B7-73C2-4B03-81C9-950C64644BE5}">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a:t>Prorate seasonal savings based on expected duration and frequency of occurrence</a:t>
          </a:r>
        </a:p>
      </dgm:t>
    </dgm:pt>
    <dgm:pt modelId="{3C40C59D-380D-4954-97A6-534078A0FDB5}" type="parTrans" cxnId="{45862FE6-1042-48C7-91D1-77899F5D8513}">
      <dgm:prSet/>
      <dgm:spPr/>
      <dgm:t>
        <a:bodyPr/>
        <a:lstStyle/>
        <a:p>
          <a:endParaRPr lang="en-US"/>
        </a:p>
      </dgm:t>
    </dgm:pt>
    <dgm:pt modelId="{A367DAE7-D5CF-40EB-B488-D48F96D4992E}" type="sibTrans" cxnId="{45862FE6-1042-48C7-91D1-77899F5D8513}">
      <dgm:prSet/>
      <dgm:spPr/>
      <dgm:t>
        <a:bodyPr/>
        <a:lstStyle/>
        <a:p>
          <a:endParaRPr lang="en-US" dirty="0"/>
        </a:p>
      </dgm:t>
    </dgm:pt>
    <dgm:pt modelId="{FD1308F2-E023-4D32-A557-F584C5748855}" type="pres">
      <dgm:prSet presAssocID="{922F3D06-DABD-4F55-8462-792302AC8A91}" presName="diagram" presStyleCnt="0">
        <dgm:presLayoutVars>
          <dgm:dir/>
          <dgm:resizeHandles val="exact"/>
        </dgm:presLayoutVars>
      </dgm:prSet>
      <dgm:spPr/>
    </dgm:pt>
    <dgm:pt modelId="{0FC27D0D-1B65-49D3-B360-1B990022B92B}" type="pres">
      <dgm:prSet presAssocID="{DED4F6C9-270C-478D-9EC1-37CEE2BB7265}" presName="node" presStyleLbl="node1" presStyleIdx="0" presStyleCnt="3">
        <dgm:presLayoutVars>
          <dgm:bulletEnabled val="1"/>
        </dgm:presLayoutVars>
      </dgm:prSet>
      <dgm:spPr/>
    </dgm:pt>
    <dgm:pt modelId="{E4289CBB-D75E-4783-ACF9-2041DF3C6AD0}" type="pres">
      <dgm:prSet presAssocID="{F6AC4367-7012-48C0-B19B-805BF5A8EF5E}" presName="sibTrans" presStyleLbl="sibTrans2D1" presStyleIdx="0" presStyleCnt="2"/>
      <dgm:spPr/>
    </dgm:pt>
    <dgm:pt modelId="{36076B01-5EC2-491A-9921-5288D0ED4A4A}" type="pres">
      <dgm:prSet presAssocID="{F6AC4367-7012-48C0-B19B-805BF5A8EF5E}" presName="connectorText" presStyleLbl="sibTrans2D1" presStyleIdx="0" presStyleCnt="2"/>
      <dgm:spPr/>
    </dgm:pt>
    <dgm:pt modelId="{F132AEC4-24A8-4212-AB79-489F8B0C3DC0}" type="pres">
      <dgm:prSet presAssocID="{D8026988-F13B-459E-BF9A-3133E3374ED0}" presName="node" presStyleLbl="node1" presStyleIdx="1" presStyleCnt="3">
        <dgm:presLayoutVars>
          <dgm:bulletEnabled val="1"/>
        </dgm:presLayoutVars>
      </dgm:prSet>
      <dgm:spPr/>
    </dgm:pt>
    <dgm:pt modelId="{44ED219A-E61C-42E5-97D3-645846624A12}" type="pres">
      <dgm:prSet presAssocID="{AB0A62C4-921A-425F-AFB4-FFB32494EC5A}" presName="sibTrans" presStyleLbl="sibTrans2D1" presStyleIdx="1" presStyleCnt="2"/>
      <dgm:spPr/>
    </dgm:pt>
    <dgm:pt modelId="{751ED42D-17EC-40AE-B844-7A3FEE804A99}" type="pres">
      <dgm:prSet presAssocID="{AB0A62C4-921A-425F-AFB4-FFB32494EC5A}" presName="connectorText" presStyleLbl="sibTrans2D1" presStyleIdx="1" presStyleCnt="2"/>
      <dgm:spPr/>
    </dgm:pt>
    <dgm:pt modelId="{FD52553F-B7FB-4B9D-92E5-DAD762CCCDDC}" type="pres">
      <dgm:prSet presAssocID="{90B7D0B7-73C2-4B03-81C9-950C64644BE5}" presName="node" presStyleLbl="node1" presStyleIdx="2" presStyleCnt="3">
        <dgm:presLayoutVars>
          <dgm:bulletEnabled val="1"/>
        </dgm:presLayoutVars>
      </dgm:prSet>
      <dgm:spPr/>
    </dgm:pt>
  </dgm:ptLst>
  <dgm:cxnLst>
    <dgm:cxn modelId="{EA037F00-3D1B-4F42-828B-0A98E17E5B82}" type="presOf" srcId="{AB0A62C4-921A-425F-AFB4-FFB32494EC5A}" destId="{44ED219A-E61C-42E5-97D3-645846624A12}" srcOrd="0" destOrd="0" presId="urn:microsoft.com/office/officeart/2005/8/layout/process5"/>
    <dgm:cxn modelId="{7E685835-2EF2-49BF-9BB3-0533DCFC1BAA}" type="presOf" srcId="{D8026988-F13B-459E-BF9A-3133E3374ED0}" destId="{F132AEC4-24A8-4212-AB79-489F8B0C3DC0}" srcOrd="0" destOrd="0" presId="urn:microsoft.com/office/officeart/2005/8/layout/process5"/>
    <dgm:cxn modelId="{9456896A-F9EF-4E0C-A7E2-F9825C5FE39C}" type="presOf" srcId="{F6AC4367-7012-48C0-B19B-805BF5A8EF5E}" destId="{E4289CBB-D75E-4783-ACF9-2041DF3C6AD0}" srcOrd="0" destOrd="0" presId="urn:microsoft.com/office/officeart/2005/8/layout/process5"/>
    <dgm:cxn modelId="{523B0F51-2E7C-4379-963F-9BF1CCA7B9B6}" type="presOf" srcId="{DED4F6C9-270C-478D-9EC1-37CEE2BB7265}" destId="{0FC27D0D-1B65-49D3-B360-1B990022B92B}" srcOrd="0" destOrd="0" presId="urn:microsoft.com/office/officeart/2005/8/layout/process5"/>
    <dgm:cxn modelId="{05033D8B-F34E-48A4-BCCD-6FB7796D561A}" type="presOf" srcId="{90B7D0B7-73C2-4B03-81C9-950C64644BE5}" destId="{FD52553F-B7FB-4B9D-92E5-DAD762CCCDDC}" srcOrd="0" destOrd="0" presId="urn:microsoft.com/office/officeart/2005/8/layout/process5"/>
    <dgm:cxn modelId="{EC6340B5-5969-49D7-94AB-CC19497BD373}" type="presOf" srcId="{922F3D06-DABD-4F55-8462-792302AC8A91}" destId="{FD1308F2-E023-4D32-A557-F584C5748855}" srcOrd="0" destOrd="0" presId="urn:microsoft.com/office/officeart/2005/8/layout/process5"/>
    <dgm:cxn modelId="{D40E77BF-1003-416D-8AF5-12A032083302}" srcId="{922F3D06-DABD-4F55-8462-792302AC8A91}" destId="{DED4F6C9-270C-478D-9EC1-37CEE2BB7265}" srcOrd="0" destOrd="0" parTransId="{506E18D2-70E0-4FCB-910D-14D0038DB0F8}" sibTransId="{F6AC4367-7012-48C0-B19B-805BF5A8EF5E}"/>
    <dgm:cxn modelId="{E99929C1-865C-46BE-AEA6-2A00B947A1C9}" type="presOf" srcId="{F6AC4367-7012-48C0-B19B-805BF5A8EF5E}" destId="{36076B01-5EC2-491A-9921-5288D0ED4A4A}" srcOrd="1" destOrd="0" presId="urn:microsoft.com/office/officeart/2005/8/layout/process5"/>
    <dgm:cxn modelId="{0D585FC7-831F-4D13-B593-1445F113C6E0}" type="presOf" srcId="{AB0A62C4-921A-425F-AFB4-FFB32494EC5A}" destId="{751ED42D-17EC-40AE-B844-7A3FEE804A99}" srcOrd="1" destOrd="0" presId="urn:microsoft.com/office/officeart/2005/8/layout/process5"/>
    <dgm:cxn modelId="{45862FE6-1042-48C7-91D1-77899F5D8513}" srcId="{922F3D06-DABD-4F55-8462-792302AC8A91}" destId="{90B7D0B7-73C2-4B03-81C9-950C64644BE5}" srcOrd="2" destOrd="0" parTransId="{3C40C59D-380D-4954-97A6-534078A0FDB5}" sibTransId="{A367DAE7-D5CF-40EB-B488-D48F96D4992E}"/>
    <dgm:cxn modelId="{60ABB0EB-9B06-4F09-9BE1-C0CFE00E9F2B}" srcId="{922F3D06-DABD-4F55-8462-792302AC8A91}" destId="{D8026988-F13B-459E-BF9A-3133E3374ED0}" srcOrd="1" destOrd="0" parTransId="{6BCE828E-8678-46C5-8818-081F6B21BFB7}" sibTransId="{AB0A62C4-921A-425F-AFB4-FFB32494EC5A}"/>
    <dgm:cxn modelId="{3F2A0627-B369-4BF3-A256-F9BCA7EF5D21}" type="presParOf" srcId="{FD1308F2-E023-4D32-A557-F584C5748855}" destId="{0FC27D0D-1B65-49D3-B360-1B990022B92B}" srcOrd="0" destOrd="0" presId="urn:microsoft.com/office/officeart/2005/8/layout/process5"/>
    <dgm:cxn modelId="{44DFF906-0F30-4A81-8948-8D80D1DB87B6}" type="presParOf" srcId="{FD1308F2-E023-4D32-A557-F584C5748855}" destId="{E4289CBB-D75E-4783-ACF9-2041DF3C6AD0}" srcOrd="1" destOrd="0" presId="urn:microsoft.com/office/officeart/2005/8/layout/process5"/>
    <dgm:cxn modelId="{8AA88B84-6FC4-42D0-83A3-0C99B58CD041}" type="presParOf" srcId="{E4289CBB-D75E-4783-ACF9-2041DF3C6AD0}" destId="{36076B01-5EC2-491A-9921-5288D0ED4A4A}" srcOrd="0" destOrd="0" presId="urn:microsoft.com/office/officeart/2005/8/layout/process5"/>
    <dgm:cxn modelId="{70096390-642C-4176-95EB-8289F4808F98}" type="presParOf" srcId="{FD1308F2-E023-4D32-A557-F584C5748855}" destId="{F132AEC4-24A8-4212-AB79-489F8B0C3DC0}" srcOrd="2" destOrd="0" presId="urn:microsoft.com/office/officeart/2005/8/layout/process5"/>
    <dgm:cxn modelId="{884D5C53-4498-4CC7-814A-AEB76DFB9250}" type="presParOf" srcId="{FD1308F2-E023-4D32-A557-F584C5748855}" destId="{44ED219A-E61C-42E5-97D3-645846624A12}" srcOrd="3" destOrd="0" presId="urn:microsoft.com/office/officeart/2005/8/layout/process5"/>
    <dgm:cxn modelId="{96D6B932-1A9F-41C7-A52B-4D340EB6DF42}" type="presParOf" srcId="{44ED219A-E61C-42E5-97D3-645846624A12}" destId="{751ED42D-17EC-40AE-B844-7A3FEE804A99}" srcOrd="0" destOrd="0" presId="urn:microsoft.com/office/officeart/2005/8/layout/process5"/>
    <dgm:cxn modelId="{FD594C9C-4A66-4BD7-A1DB-BBF6CDAC7A9F}" type="presParOf" srcId="{FD1308F2-E023-4D32-A557-F584C5748855}" destId="{FD52553F-B7FB-4B9D-92E5-DAD762CCCDDC}" srcOrd="4"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2F3D06-DABD-4F55-8462-792302AC8A91}"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DED4F6C9-270C-478D-9EC1-37CEE2BB7265}">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a:t>Identify top transmission outages with largest impact </a:t>
          </a:r>
        </a:p>
        <a:p>
          <a:r>
            <a:rPr lang="en-US" dirty="0"/>
            <a:t>(based on highest OTDF, operating experience, and historical outage data)</a:t>
          </a:r>
        </a:p>
      </dgm:t>
    </dgm:pt>
    <dgm:pt modelId="{506E18D2-70E0-4FCB-910D-14D0038DB0F8}" type="parTrans" cxnId="{D40E77BF-1003-416D-8AF5-12A032083302}">
      <dgm:prSet/>
      <dgm:spPr/>
      <dgm:t>
        <a:bodyPr/>
        <a:lstStyle/>
        <a:p>
          <a:endParaRPr lang="en-US"/>
        </a:p>
      </dgm:t>
    </dgm:pt>
    <dgm:pt modelId="{F6AC4367-7012-48C0-B19B-805BF5A8EF5E}" type="sibTrans" cxnId="{D40E77BF-1003-416D-8AF5-12A032083302}">
      <dgm:prSet/>
      <dgm:spPr/>
      <dgm:t>
        <a:bodyPr/>
        <a:lstStyle/>
        <a:p>
          <a:endParaRPr lang="en-US" dirty="0"/>
        </a:p>
      </dgm:t>
    </dgm:pt>
    <dgm:pt modelId="{D8026988-F13B-459E-BF9A-3133E3374ED0}">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a:t>With each outage modeled for an entire season, determine PC savings from the transmission project</a:t>
          </a:r>
        </a:p>
      </dgm:t>
    </dgm:pt>
    <dgm:pt modelId="{6BCE828E-8678-46C5-8818-081F6B21BFB7}" type="parTrans" cxnId="{60ABB0EB-9B06-4F09-9BE1-C0CFE00E9F2B}">
      <dgm:prSet/>
      <dgm:spPr/>
      <dgm:t>
        <a:bodyPr/>
        <a:lstStyle/>
        <a:p>
          <a:endParaRPr lang="en-US"/>
        </a:p>
      </dgm:t>
    </dgm:pt>
    <dgm:pt modelId="{AB0A62C4-921A-425F-AFB4-FFB32494EC5A}" type="sibTrans" cxnId="{60ABB0EB-9B06-4F09-9BE1-C0CFE00E9F2B}">
      <dgm:prSet/>
      <dgm:spPr/>
      <dgm:t>
        <a:bodyPr/>
        <a:lstStyle/>
        <a:p>
          <a:endParaRPr lang="en-US" dirty="0"/>
        </a:p>
      </dgm:t>
    </dgm:pt>
    <dgm:pt modelId="{90B7D0B7-73C2-4B03-81C9-950C64644BE5}">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a:t>Determine Expected PC savings from the Project – after accounting for Average outage duration and seasonal probabilities</a:t>
          </a:r>
        </a:p>
      </dgm:t>
    </dgm:pt>
    <dgm:pt modelId="{3C40C59D-380D-4954-97A6-534078A0FDB5}" type="parTrans" cxnId="{45862FE6-1042-48C7-91D1-77899F5D8513}">
      <dgm:prSet/>
      <dgm:spPr/>
      <dgm:t>
        <a:bodyPr/>
        <a:lstStyle/>
        <a:p>
          <a:endParaRPr lang="en-US"/>
        </a:p>
      </dgm:t>
    </dgm:pt>
    <dgm:pt modelId="{A367DAE7-D5CF-40EB-B488-D48F96D4992E}" type="sibTrans" cxnId="{45862FE6-1042-48C7-91D1-77899F5D8513}">
      <dgm:prSet/>
      <dgm:spPr/>
      <dgm:t>
        <a:bodyPr/>
        <a:lstStyle/>
        <a:p>
          <a:endParaRPr lang="en-US" dirty="0"/>
        </a:p>
      </dgm:t>
    </dgm:pt>
    <dgm:pt modelId="{9788CD4C-34B4-44BC-89B9-351A46298D23}">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a:t>Repeat above process for rest of the outages and determine Total Expected PC Savings under outage condition</a:t>
          </a:r>
        </a:p>
      </dgm:t>
    </dgm:pt>
    <dgm:pt modelId="{FC205752-71A3-4025-B52B-FFFEBBAC82B6}" type="parTrans" cxnId="{35601C84-8257-48BC-8659-981B22F0BCCE}">
      <dgm:prSet/>
      <dgm:spPr/>
      <dgm:t>
        <a:bodyPr/>
        <a:lstStyle/>
        <a:p>
          <a:endParaRPr lang="en-US"/>
        </a:p>
      </dgm:t>
    </dgm:pt>
    <dgm:pt modelId="{CBE297CF-8434-4B39-AD26-E4C98A697EF1}" type="sibTrans" cxnId="{35601C84-8257-48BC-8659-981B22F0BCCE}">
      <dgm:prSet/>
      <dgm:spPr/>
      <dgm:t>
        <a:bodyPr/>
        <a:lstStyle/>
        <a:p>
          <a:endParaRPr lang="en-US" dirty="0"/>
        </a:p>
      </dgm:t>
    </dgm:pt>
    <dgm:pt modelId="{52F7B34C-4097-4ECA-9FFA-59B0EAF96C3E}">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a:t>Calculate total economic benefits from a transmission project (Traditional PC savings + Expected PC Savings under outage conditions)</a:t>
          </a:r>
        </a:p>
      </dgm:t>
    </dgm:pt>
    <dgm:pt modelId="{F99FF000-FB21-4458-AA91-30924201893B}" type="parTrans" cxnId="{FEB3F996-EF86-459D-86C9-05DA11054935}">
      <dgm:prSet/>
      <dgm:spPr/>
      <dgm:t>
        <a:bodyPr/>
        <a:lstStyle/>
        <a:p>
          <a:endParaRPr lang="en-US"/>
        </a:p>
      </dgm:t>
    </dgm:pt>
    <dgm:pt modelId="{746DAE95-81D5-4943-A0E7-EFBD622E0EC7}" type="sibTrans" cxnId="{FEB3F996-EF86-459D-86C9-05DA11054935}">
      <dgm:prSet/>
      <dgm:spPr/>
      <dgm:t>
        <a:bodyPr/>
        <a:lstStyle/>
        <a:p>
          <a:endParaRPr lang="en-US" dirty="0"/>
        </a:p>
      </dgm:t>
    </dgm:pt>
    <dgm:pt modelId="{10C42560-8680-46B9-9DA0-1677AD201F99}">
      <dgm:prSet>
        <dgm:style>
          <a:lnRef idx="1">
            <a:schemeClr val="accent1"/>
          </a:lnRef>
          <a:fillRef idx="2">
            <a:schemeClr val="accent1"/>
          </a:fillRef>
          <a:effectRef idx="1">
            <a:schemeClr val="accent1"/>
          </a:effectRef>
          <a:fontRef idx="minor">
            <a:schemeClr val="dk1"/>
          </a:fontRef>
        </dgm:style>
      </dgm:prSet>
      <dgm:spPr/>
      <dgm:t>
        <a:bodyPr/>
        <a:lstStyle/>
        <a:p>
          <a:r>
            <a:rPr lang="en-US" dirty="0"/>
            <a:t>Evaluate Benefits to Cost ratio using ERCOT Economic Criteria</a:t>
          </a:r>
        </a:p>
      </dgm:t>
    </dgm:pt>
    <dgm:pt modelId="{8D1BA2FC-F934-4CF1-9DEA-0BBA80C6BC59}" type="parTrans" cxnId="{47BE7A7F-A89D-411F-9475-35041D53FB38}">
      <dgm:prSet/>
      <dgm:spPr/>
      <dgm:t>
        <a:bodyPr/>
        <a:lstStyle/>
        <a:p>
          <a:endParaRPr lang="en-US"/>
        </a:p>
      </dgm:t>
    </dgm:pt>
    <dgm:pt modelId="{75F51D84-0E6D-45AC-8352-21FCE64EAC8C}" type="sibTrans" cxnId="{47BE7A7F-A89D-411F-9475-35041D53FB38}">
      <dgm:prSet/>
      <dgm:spPr/>
      <dgm:t>
        <a:bodyPr/>
        <a:lstStyle/>
        <a:p>
          <a:endParaRPr lang="en-US"/>
        </a:p>
      </dgm:t>
    </dgm:pt>
    <dgm:pt modelId="{FD1308F2-E023-4D32-A557-F584C5748855}" type="pres">
      <dgm:prSet presAssocID="{922F3D06-DABD-4F55-8462-792302AC8A91}" presName="diagram" presStyleCnt="0">
        <dgm:presLayoutVars>
          <dgm:dir/>
          <dgm:resizeHandles val="exact"/>
        </dgm:presLayoutVars>
      </dgm:prSet>
      <dgm:spPr/>
    </dgm:pt>
    <dgm:pt modelId="{0FC27D0D-1B65-49D3-B360-1B990022B92B}" type="pres">
      <dgm:prSet presAssocID="{DED4F6C9-270C-478D-9EC1-37CEE2BB7265}" presName="node" presStyleLbl="node1" presStyleIdx="0" presStyleCnt="6">
        <dgm:presLayoutVars>
          <dgm:bulletEnabled val="1"/>
        </dgm:presLayoutVars>
      </dgm:prSet>
      <dgm:spPr/>
    </dgm:pt>
    <dgm:pt modelId="{E4289CBB-D75E-4783-ACF9-2041DF3C6AD0}" type="pres">
      <dgm:prSet presAssocID="{F6AC4367-7012-48C0-B19B-805BF5A8EF5E}" presName="sibTrans" presStyleLbl="sibTrans2D1" presStyleIdx="0" presStyleCnt="5"/>
      <dgm:spPr/>
    </dgm:pt>
    <dgm:pt modelId="{36076B01-5EC2-491A-9921-5288D0ED4A4A}" type="pres">
      <dgm:prSet presAssocID="{F6AC4367-7012-48C0-B19B-805BF5A8EF5E}" presName="connectorText" presStyleLbl="sibTrans2D1" presStyleIdx="0" presStyleCnt="5"/>
      <dgm:spPr/>
    </dgm:pt>
    <dgm:pt modelId="{F132AEC4-24A8-4212-AB79-489F8B0C3DC0}" type="pres">
      <dgm:prSet presAssocID="{D8026988-F13B-459E-BF9A-3133E3374ED0}" presName="node" presStyleLbl="node1" presStyleIdx="1" presStyleCnt="6">
        <dgm:presLayoutVars>
          <dgm:bulletEnabled val="1"/>
        </dgm:presLayoutVars>
      </dgm:prSet>
      <dgm:spPr/>
    </dgm:pt>
    <dgm:pt modelId="{44ED219A-E61C-42E5-97D3-645846624A12}" type="pres">
      <dgm:prSet presAssocID="{AB0A62C4-921A-425F-AFB4-FFB32494EC5A}" presName="sibTrans" presStyleLbl="sibTrans2D1" presStyleIdx="1" presStyleCnt="5"/>
      <dgm:spPr/>
    </dgm:pt>
    <dgm:pt modelId="{751ED42D-17EC-40AE-B844-7A3FEE804A99}" type="pres">
      <dgm:prSet presAssocID="{AB0A62C4-921A-425F-AFB4-FFB32494EC5A}" presName="connectorText" presStyleLbl="sibTrans2D1" presStyleIdx="1" presStyleCnt="5"/>
      <dgm:spPr/>
    </dgm:pt>
    <dgm:pt modelId="{FD52553F-B7FB-4B9D-92E5-DAD762CCCDDC}" type="pres">
      <dgm:prSet presAssocID="{90B7D0B7-73C2-4B03-81C9-950C64644BE5}" presName="node" presStyleLbl="node1" presStyleIdx="2" presStyleCnt="6">
        <dgm:presLayoutVars>
          <dgm:bulletEnabled val="1"/>
        </dgm:presLayoutVars>
      </dgm:prSet>
      <dgm:spPr/>
    </dgm:pt>
    <dgm:pt modelId="{493C15C8-4679-4926-8814-7CACBE34A37B}" type="pres">
      <dgm:prSet presAssocID="{A367DAE7-D5CF-40EB-B488-D48F96D4992E}" presName="sibTrans" presStyleLbl="sibTrans2D1" presStyleIdx="2" presStyleCnt="5"/>
      <dgm:spPr/>
    </dgm:pt>
    <dgm:pt modelId="{F75DE965-253B-4219-B723-A0355912646D}" type="pres">
      <dgm:prSet presAssocID="{A367DAE7-D5CF-40EB-B488-D48F96D4992E}" presName="connectorText" presStyleLbl="sibTrans2D1" presStyleIdx="2" presStyleCnt="5"/>
      <dgm:spPr/>
    </dgm:pt>
    <dgm:pt modelId="{1246DB77-45A4-44A3-8A2C-8A31EB1D5769}" type="pres">
      <dgm:prSet presAssocID="{9788CD4C-34B4-44BC-89B9-351A46298D23}" presName="node" presStyleLbl="node1" presStyleIdx="3" presStyleCnt="6">
        <dgm:presLayoutVars>
          <dgm:bulletEnabled val="1"/>
        </dgm:presLayoutVars>
      </dgm:prSet>
      <dgm:spPr/>
    </dgm:pt>
    <dgm:pt modelId="{42EEBF87-44B3-41F4-9E0C-0F24AD5E8754}" type="pres">
      <dgm:prSet presAssocID="{CBE297CF-8434-4B39-AD26-E4C98A697EF1}" presName="sibTrans" presStyleLbl="sibTrans2D1" presStyleIdx="3" presStyleCnt="5"/>
      <dgm:spPr/>
    </dgm:pt>
    <dgm:pt modelId="{D89B3942-5038-4681-B56B-5A9055037471}" type="pres">
      <dgm:prSet presAssocID="{CBE297CF-8434-4B39-AD26-E4C98A697EF1}" presName="connectorText" presStyleLbl="sibTrans2D1" presStyleIdx="3" presStyleCnt="5"/>
      <dgm:spPr/>
    </dgm:pt>
    <dgm:pt modelId="{8D38A827-54D7-44DF-A62E-55C0E58D10DE}" type="pres">
      <dgm:prSet presAssocID="{52F7B34C-4097-4ECA-9FFA-59B0EAF96C3E}" presName="node" presStyleLbl="node1" presStyleIdx="4" presStyleCnt="6">
        <dgm:presLayoutVars>
          <dgm:bulletEnabled val="1"/>
        </dgm:presLayoutVars>
      </dgm:prSet>
      <dgm:spPr/>
    </dgm:pt>
    <dgm:pt modelId="{44681C2D-7EBD-4C4C-A11C-2561EB223B85}" type="pres">
      <dgm:prSet presAssocID="{746DAE95-81D5-4943-A0E7-EFBD622E0EC7}" presName="sibTrans" presStyleLbl="sibTrans2D1" presStyleIdx="4" presStyleCnt="5"/>
      <dgm:spPr/>
    </dgm:pt>
    <dgm:pt modelId="{50483AFF-0BCF-45E8-9FAF-14A5F45EE575}" type="pres">
      <dgm:prSet presAssocID="{746DAE95-81D5-4943-A0E7-EFBD622E0EC7}" presName="connectorText" presStyleLbl="sibTrans2D1" presStyleIdx="4" presStyleCnt="5"/>
      <dgm:spPr/>
    </dgm:pt>
    <dgm:pt modelId="{1F6BA355-076F-49CE-9FF5-6CBEEECCF7C0}" type="pres">
      <dgm:prSet presAssocID="{10C42560-8680-46B9-9DA0-1677AD201F99}" presName="node" presStyleLbl="node1" presStyleIdx="5" presStyleCnt="6">
        <dgm:presLayoutVars>
          <dgm:bulletEnabled val="1"/>
        </dgm:presLayoutVars>
      </dgm:prSet>
      <dgm:spPr/>
    </dgm:pt>
  </dgm:ptLst>
  <dgm:cxnLst>
    <dgm:cxn modelId="{904C2509-ABCC-4AAC-9543-0EBCFFF0FEDC}" type="presOf" srcId="{CBE297CF-8434-4B39-AD26-E4C98A697EF1}" destId="{D89B3942-5038-4681-B56B-5A9055037471}" srcOrd="1" destOrd="0" presId="urn:microsoft.com/office/officeart/2005/8/layout/process5"/>
    <dgm:cxn modelId="{8E94CB0A-09B7-4E83-8149-E294EBCBB8E5}" type="presOf" srcId="{F6AC4367-7012-48C0-B19B-805BF5A8EF5E}" destId="{36076B01-5EC2-491A-9921-5288D0ED4A4A}" srcOrd="1" destOrd="0" presId="urn:microsoft.com/office/officeart/2005/8/layout/process5"/>
    <dgm:cxn modelId="{08A7400E-7C60-4C45-8F96-7737179309F1}" type="presOf" srcId="{9788CD4C-34B4-44BC-89B9-351A46298D23}" destId="{1246DB77-45A4-44A3-8A2C-8A31EB1D5769}" srcOrd="0" destOrd="0" presId="urn:microsoft.com/office/officeart/2005/8/layout/process5"/>
    <dgm:cxn modelId="{490C9213-1C9E-4DF1-977C-43217DBEB309}" type="presOf" srcId="{A367DAE7-D5CF-40EB-B488-D48F96D4992E}" destId="{F75DE965-253B-4219-B723-A0355912646D}" srcOrd="1" destOrd="0" presId="urn:microsoft.com/office/officeart/2005/8/layout/process5"/>
    <dgm:cxn modelId="{560CFC18-7EB4-4979-B2F7-98241CEA4E07}" type="presOf" srcId="{922F3D06-DABD-4F55-8462-792302AC8A91}" destId="{FD1308F2-E023-4D32-A557-F584C5748855}" srcOrd="0" destOrd="0" presId="urn:microsoft.com/office/officeart/2005/8/layout/process5"/>
    <dgm:cxn modelId="{B0465019-41E8-41DA-8479-25C0B1EB8EDB}" type="presOf" srcId="{90B7D0B7-73C2-4B03-81C9-950C64644BE5}" destId="{FD52553F-B7FB-4B9D-92E5-DAD762CCCDDC}" srcOrd="0" destOrd="0" presId="urn:microsoft.com/office/officeart/2005/8/layout/process5"/>
    <dgm:cxn modelId="{BBB1C826-3A05-47CD-B8AC-DB741EEA392D}" type="presOf" srcId="{D8026988-F13B-459E-BF9A-3133E3374ED0}" destId="{F132AEC4-24A8-4212-AB79-489F8B0C3DC0}" srcOrd="0" destOrd="0" presId="urn:microsoft.com/office/officeart/2005/8/layout/process5"/>
    <dgm:cxn modelId="{B4C16134-04D9-46C5-B30C-366CB398FBD1}" type="presOf" srcId="{746DAE95-81D5-4943-A0E7-EFBD622E0EC7}" destId="{44681C2D-7EBD-4C4C-A11C-2561EB223B85}" srcOrd="0" destOrd="0" presId="urn:microsoft.com/office/officeart/2005/8/layout/process5"/>
    <dgm:cxn modelId="{81747963-A9A0-403D-953D-1872414882E3}" type="presOf" srcId="{CBE297CF-8434-4B39-AD26-E4C98A697EF1}" destId="{42EEBF87-44B3-41F4-9E0C-0F24AD5E8754}" srcOrd="0" destOrd="0" presId="urn:microsoft.com/office/officeart/2005/8/layout/process5"/>
    <dgm:cxn modelId="{C79FBF6F-9F71-4D8B-A8B5-C32285F42B40}" type="presOf" srcId="{F6AC4367-7012-48C0-B19B-805BF5A8EF5E}" destId="{E4289CBB-D75E-4783-ACF9-2041DF3C6AD0}" srcOrd="0" destOrd="0" presId="urn:microsoft.com/office/officeart/2005/8/layout/process5"/>
    <dgm:cxn modelId="{47BE7A7F-A89D-411F-9475-35041D53FB38}" srcId="{922F3D06-DABD-4F55-8462-792302AC8A91}" destId="{10C42560-8680-46B9-9DA0-1677AD201F99}" srcOrd="5" destOrd="0" parTransId="{8D1BA2FC-F934-4CF1-9DEA-0BBA80C6BC59}" sibTransId="{75F51D84-0E6D-45AC-8352-21FCE64EAC8C}"/>
    <dgm:cxn modelId="{35601C84-8257-48BC-8659-981B22F0BCCE}" srcId="{922F3D06-DABD-4F55-8462-792302AC8A91}" destId="{9788CD4C-34B4-44BC-89B9-351A46298D23}" srcOrd="3" destOrd="0" parTransId="{FC205752-71A3-4025-B52B-FFFEBBAC82B6}" sibTransId="{CBE297CF-8434-4B39-AD26-E4C98A697EF1}"/>
    <dgm:cxn modelId="{DAB16A91-D5CE-4624-8F3C-8EE01C38C205}" type="presOf" srcId="{52F7B34C-4097-4ECA-9FFA-59B0EAF96C3E}" destId="{8D38A827-54D7-44DF-A62E-55C0E58D10DE}" srcOrd="0" destOrd="0" presId="urn:microsoft.com/office/officeart/2005/8/layout/process5"/>
    <dgm:cxn modelId="{3BF46096-6E5D-48B7-B7A8-AA2306241CD8}" type="presOf" srcId="{AB0A62C4-921A-425F-AFB4-FFB32494EC5A}" destId="{44ED219A-E61C-42E5-97D3-645846624A12}" srcOrd="0" destOrd="0" presId="urn:microsoft.com/office/officeart/2005/8/layout/process5"/>
    <dgm:cxn modelId="{FEB3F996-EF86-459D-86C9-05DA11054935}" srcId="{922F3D06-DABD-4F55-8462-792302AC8A91}" destId="{52F7B34C-4097-4ECA-9FFA-59B0EAF96C3E}" srcOrd="4" destOrd="0" parTransId="{F99FF000-FB21-4458-AA91-30924201893B}" sibTransId="{746DAE95-81D5-4943-A0E7-EFBD622E0EC7}"/>
    <dgm:cxn modelId="{315D44A6-E716-4CF0-906E-CFE537E5BE64}" type="presOf" srcId="{A367DAE7-D5CF-40EB-B488-D48F96D4992E}" destId="{493C15C8-4679-4926-8814-7CACBE34A37B}" srcOrd="0" destOrd="0" presId="urn:microsoft.com/office/officeart/2005/8/layout/process5"/>
    <dgm:cxn modelId="{ACBE11A8-3316-490D-B39C-39C94AD2D6CF}" type="presOf" srcId="{746DAE95-81D5-4943-A0E7-EFBD622E0EC7}" destId="{50483AFF-0BCF-45E8-9FAF-14A5F45EE575}" srcOrd="1" destOrd="0" presId="urn:microsoft.com/office/officeart/2005/8/layout/process5"/>
    <dgm:cxn modelId="{622A31B6-943D-4ED6-9F7E-C0D3A4398629}" type="presOf" srcId="{DED4F6C9-270C-478D-9EC1-37CEE2BB7265}" destId="{0FC27D0D-1B65-49D3-B360-1B990022B92B}" srcOrd="0" destOrd="0" presId="urn:microsoft.com/office/officeart/2005/8/layout/process5"/>
    <dgm:cxn modelId="{D40E77BF-1003-416D-8AF5-12A032083302}" srcId="{922F3D06-DABD-4F55-8462-792302AC8A91}" destId="{DED4F6C9-270C-478D-9EC1-37CEE2BB7265}" srcOrd="0" destOrd="0" parTransId="{506E18D2-70E0-4FCB-910D-14D0038DB0F8}" sibTransId="{F6AC4367-7012-48C0-B19B-805BF5A8EF5E}"/>
    <dgm:cxn modelId="{3098BDC2-8CA5-46B8-A516-F7C447CA0800}" type="presOf" srcId="{AB0A62C4-921A-425F-AFB4-FFB32494EC5A}" destId="{751ED42D-17EC-40AE-B844-7A3FEE804A99}" srcOrd="1" destOrd="0" presId="urn:microsoft.com/office/officeart/2005/8/layout/process5"/>
    <dgm:cxn modelId="{6BE76ECF-5174-416B-B6D5-0285F07663C4}" type="presOf" srcId="{10C42560-8680-46B9-9DA0-1677AD201F99}" destId="{1F6BA355-076F-49CE-9FF5-6CBEEECCF7C0}" srcOrd="0" destOrd="0" presId="urn:microsoft.com/office/officeart/2005/8/layout/process5"/>
    <dgm:cxn modelId="{45862FE6-1042-48C7-91D1-77899F5D8513}" srcId="{922F3D06-DABD-4F55-8462-792302AC8A91}" destId="{90B7D0B7-73C2-4B03-81C9-950C64644BE5}" srcOrd="2" destOrd="0" parTransId="{3C40C59D-380D-4954-97A6-534078A0FDB5}" sibTransId="{A367DAE7-D5CF-40EB-B488-D48F96D4992E}"/>
    <dgm:cxn modelId="{60ABB0EB-9B06-4F09-9BE1-C0CFE00E9F2B}" srcId="{922F3D06-DABD-4F55-8462-792302AC8A91}" destId="{D8026988-F13B-459E-BF9A-3133E3374ED0}" srcOrd="1" destOrd="0" parTransId="{6BCE828E-8678-46C5-8818-081F6B21BFB7}" sibTransId="{AB0A62C4-921A-425F-AFB4-FFB32494EC5A}"/>
    <dgm:cxn modelId="{384A39D2-55AA-4823-908B-ED7D9B237E3A}" type="presParOf" srcId="{FD1308F2-E023-4D32-A557-F584C5748855}" destId="{0FC27D0D-1B65-49D3-B360-1B990022B92B}" srcOrd="0" destOrd="0" presId="urn:microsoft.com/office/officeart/2005/8/layout/process5"/>
    <dgm:cxn modelId="{5BEAD395-446D-4126-9344-EB924D8D48E1}" type="presParOf" srcId="{FD1308F2-E023-4D32-A557-F584C5748855}" destId="{E4289CBB-D75E-4783-ACF9-2041DF3C6AD0}" srcOrd="1" destOrd="0" presId="urn:microsoft.com/office/officeart/2005/8/layout/process5"/>
    <dgm:cxn modelId="{A1770D03-F62A-4C5E-B25D-590F5B7ADF36}" type="presParOf" srcId="{E4289CBB-D75E-4783-ACF9-2041DF3C6AD0}" destId="{36076B01-5EC2-491A-9921-5288D0ED4A4A}" srcOrd="0" destOrd="0" presId="urn:microsoft.com/office/officeart/2005/8/layout/process5"/>
    <dgm:cxn modelId="{26F9E681-7FAE-4D09-8138-5E07F655C0F5}" type="presParOf" srcId="{FD1308F2-E023-4D32-A557-F584C5748855}" destId="{F132AEC4-24A8-4212-AB79-489F8B0C3DC0}" srcOrd="2" destOrd="0" presId="urn:microsoft.com/office/officeart/2005/8/layout/process5"/>
    <dgm:cxn modelId="{4CEB8E20-392F-4ED8-ABE1-75F147505F71}" type="presParOf" srcId="{FD1308F2-E023-4D32-A557-F584C5748855}" destId="{44ED219A-E61C-42E5-97D3-645846624A12}" srcOrd="3" destOrd="0" presId="urn:microsoft.com/office/officeart/2005/8/layout/process5"/>
    <dgm:cxn modelId="{31809E68-3D31-4A71-A1D9-C9A57B6A95C3}" type="presParOf" srcId="{44ED219A-E61C-42E5-97D3-645846624A12}" destId="{751ED42D-17EC-40AE-B844-7A3FEE804A99}" srcOrd="0" destOrd="0" presId="urn:microsoft.com/office/officeart/2005/8/layout/process5"/>
    <dgm:cxn modelId="{803C45F8-92A6-4EC3-B39E-880D56DD7B12}" type="presParOf" srcId="{FD1308F2-E023-4D32-A557-F584C5748855}" destId="{FD52553F-B7FB-4B9D-92E5-DAD762CCCDDC}" srcOrd="4" destOrd="0" presId="urn:microsoft.com/office/officeart/2005/8/layout/process5"/>
    <dgm:cxn modelId="{DD57933F-FF4E-412B-BADC-B9F15ED83B01}" type="presParOf" srcId="{FD1308F2-E023-4D32-A557-F584C5748855}" destId="{493C15C8-4679-4926-8814-7CACBE34A37B}" srcOrd="5" destOrd="0" presId="urn:microsoft.com/office/officeart/2005/8/layout/process5"/>
    <dgm:cxn modelId="{6D45E4F0-602E-4FA7-A389-90EB0F57AF60}" type="presParOf" srcId="{493C15C8-4679-4926-8814-7CACBE34A37B}" destId="{F75DE965-253B-4219-B723-A0355912646D}" srcOrd="0" destOrd="0" presId="urn:microsoft.com/office/officeart/2005/8/layout/process5"/>
    <dgm:cxn modelId="{D81551C7-3018-4DC7-B41E-81BBBFE5FC1A}" type="presParOf" srcId="{FD1308F2-E023-4D32-A557-F584C5748855}" destId="{1246DB77-45A4-44A3-8A2C-8A31EB1D5769}" srcOrd="6" destOrd="0" presId="urn:microsoft.com/office/officeart/2005/8/layout/process5"/>
    <dgm:cxn modelId="{20E1F2BC-2A16-49E5-A3D5-B077336BBB0B}" type="presParOf" srcId="{FD1308F2-E023-4D32-A557-F584C5748855}" destId="{42EEBF87-44B3-41F4-9E0C-0F24AD5E8754}" srcOrd="7" destOrd="0" presId="urn:microsoft.com/office/officeart/2005/8/layout/process5"/>
    <dgm:cxn modelId="{FC8599D7-86DC-48FC-B14B-805D122752C9}" type="presParOf" srcId="{42EEBF87-44B3-41F4-9E0C-0F24AD5E8754}" destId="{D89B3942-5038-4681-B56B-5A9055037471}" srcOrd="0" destOrd="0" presId="urn:microsoft.com/office/officeart/2005/8/layout/process5"/>
    <dgm:cxn modelId="{455EABF2-3390-4969-B6A7-0570758DA0A3}" type="presParOf" srcId="{FD1308F2-E023-4D32-A557-F584C5748855}" destId="{8D38A827-54D7-44DF-A62E-55C0E58D10DE}" srcOrd="8" destOrd="0" presId="urn:microsoft.com/office/officeart/2005/8/layout/process5"/>
    <dgm:cxn modelId="{52D1C0E0-4741-4593-8ED1-B5982CBE061B}" type="presParOf" srcId="{FD1308F2-E023-4D32-A557-F584C5748855}" destId="{44681C2D-7EBD-4C4C-A11C-2561EB223B85}" srcOrd="9" destOrd="0" presId="urn:microsoft.com/office/officeart/2005/8/layout/process5"/>
    <dgm:cxn modelId="{CFA7182A-3949-478C-8335-BCE27A231341}" type="presParOf" srcId="{44681C2D-7EBD-4C4C-A11C-2561EB223B85}" destId="{50483AFF-0BCF-45E8-9FAF-14A5F45EE575}" srcOrd="0" destOrd="0" presId="urn:microsoft.com/office/officeart/2005/8/layout/process5"/>
    <dgm:cxn modelId="{FC53219F-FC5C-4FAA-9BBB-1801B8A5BF37}" type="presParOf" srcId="{FD1308F2-E023-4D32-A557-F584C5748855}" destId="{1F6BA355-076F-49CE-9FF5-6CBEEECCF7C0}" srcOrd="10"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C27D0D-1B65-49D3-B360-1B990022B92B}">
      <dsp:nvSpPr>
        <dsp:cNvPr id="0" name=""/>
        <dsp:cNvSpPr/>
      </dsp:nvSpPr>
      <dsp:spPr>
        <a:xfrm>
          <a:off x="7433" y="1112215"/>
          <a:ext cx="2221929" cy="1333157"/>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Identify Outages to simulate</a:t>
          </a:r>
        </a:p>
      </dsp:txBody>
      <dsp:txXfrm>
        <a:off x="46480" y="1151262"/>
        <a:ext cx="2143835" cy="1255063"/>
      </dsp:txXfrm>
    </dsp:sp>
    <dsp:sp modelId="{E4289CBB-D75E-4783-ACF9-2041DF3C6AD0}">
      <dsp:nvSpPr>
        <dsp:cNvPr id="0" name=""/>
        <dsp:cNvSpPr/>
      </dsp:nvSpPr>
      <dsp:spPr>
        <a:xfrm>
          <a:off x="2424893" y="1503274"/>
          <a:ext cx="471049" cy="55103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2424893" y="1613482"/>
        <a:ext cx="329734" cy="330622"/>
      </dsp:txXfrm>
    </dsp:sp>
    <dsp:sp modelId="{F132AEC4-24A8-4212-AB79-489F8B0C3DC0}">
      <dsp:nvSpPr>
        <dsp:cNvPr id="0" name=""/>
        <dsp:cNvSpPr/>
      </dsp:nvSpPr>
      <dsp:spPr>
        <a:xfrm>
          <a:off x="3118135" y="1112215"/>
          <a:ext cx="2221929" cy="1333157"/>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Simulate seasonal outages to determine PC savings from the project under outage conditions</a:t>
          </a:r>
        </a:p>
      </dsp:txBody>
      <dsp:txXfrm>
        <a:off x="3157182" y="1151262"/>
        <a:ext cx="2143835" cy="1255063"/>
      </dsp:txXfrm>
    </dsp:sp>
    <dsp:sp modelId="{44ED219A-E61C-42E5-97D3-645846624A12}">
      <dsp:nvSpPr>
        <dsp:cNvPr id="0" name=""/>
        <dsp:cNvSpPr/>
      </dsp:nvSpPr>
      <dsp:spPr>
        <a:xfrm>
          <a:off x="5535594" y="1503274"/>
          <a:ext cx="471049" cy="55103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5535594" y="1613482"/>
        <a:ext cx="329734" cy="330622"/>
      </dsp:txXfrm>
    </dsp:sp>
    <dsp:sp modelId="{FD52553F-B7FB-4B9D-92E5-DAD762CCCDDC}">
      <dsp:nvSpPr>
        <dsp:cNvPr id="0" name=""/>
        <dsp:cNvSpPr/>
      </dsp:nvSpPr>
      <dsp:spPr>
        <a:xfrm>
          <a:off x="6228836" y="1112215"/>
          <a:ext cx="2221929" cy="1333157"/>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Prorate seasonal savings based on expected duration and frequency of occurrence</a:t>
          </a:r>
        </a:p>
      </dsp:txBody>
      <dsp:txXfrm>
        <a:off x="6267883" y="1151262"/>
        <a:ext cx="2143835" cy="12550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C27D0D-1B65-49D3-B360-1B990022B92B}">
      <dsp:nvSpPr>
        <dsp:cNvPr id="0" name=""/>
        <dsp:cNvSpPr/>
      </dsp:nvSpPr>
      <dsp:spPr>
        <a:xfrm>
          <a:off x="7433" y="1250"/>
          <a:ext cx="2221929" cy="1333157"/>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Identify top transmission outages with largest impact </a:t>
          </a:r>
        </a:p>
        <a:p>
          <a:pPr marL="0" lvl="0" indent="0" algn="ctr" defTabSz="577850">
            <a:lnSpc>
              <a:spcPct val="90000"/>
            </a:lnSpc>
            <a:spcBef>
              <a:spcPct val="0"/>
            </a:spcBef>
            <a:spcAft>
              <a:spcPct val="35000"/>
            </a:spcAft>
            <a:buNone/>
          </a:pPr>
          <a:r>
            <a:rPr lang="en-US" sz="1300" kern="1200" dirty="0"/>
            <a:t>(based on highest OTDF, operating experience, and historical outage data)</a:t>
          </a:r>
        </a:p>
      </dsp:txBody>
      <dsp:txXfrm>
        <a:off x="46480" y="40297"/>
        <a:ext cx="2143835" cy="1255063"/>
      </dsp:txXfrm>
    </dsp:sp>
    <dsp:sp modelId="{E4289CBB-D75E-4783-ACF9-2041DF3C6AD0}">
      <dsp:nvSpPr>
        <dsp:cNvPr id="0" name=""/>
        <dsp:cNvSpPr/>
      </dsp:nvSpPr>
      <dsp:spPr>
        <a:xfrm>
          <a:off x="2424893" y="392309"/>
          <a:ext cx="471049" cy="55103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p>
      </dsp:txBody>
      <dsp:txXfrm>
        <a:off x="2424893" y="502517"/>
        <a:ext cx="329734" cy="330622"/>
      </dsp:txXfrm>
    </dsp:sp>
    <dsp:sp modelId="{F132AEC4-24A8-4212-AB79-489F8B0C3DC0}">
      <dsp:nvSpPr>
        <dsp:cNvPr id="0" name=""/>
        <dsp:cNvSpPr/>
      </dsp:nvSpPr>
      <dsp:spPr>
        <a:xfrm>
          <a:off x="3118135" y="1250"/>
          <a:ext cx="2221929" cy="1333157"/>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With each outage modeled for an entire season, determine PC savings from the transmission project</a:t>
          </a:r>
        </a:p>
      </dsp:txBody>
      <dsp:txXfrm>
        <a:off x="3157182" y="40297"/>
        <a:ext cx="2143835" cy="1255063"/>
      </dsp:txXfrm>
    </dsp:sp>
    <dsp:sp modelId="{44ED219A-E61C-42E5-97D3-645846624A12}">
      <dsp:nvSpPr>
        <dsp:cNvPr id="0" name=""/>
        <dsp:cNvSpPr/>
      </dsp:nvSpPr>
      <dsp:spPr>
        <a:xfrm>
          <a:off x="5535594" y="392309"/>
          <a:ext cx="471049" cy="55103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p>
      </dsp:txBody>
      <dsp:txXfrm>
        <a:off x="5535594" y="502517"/>
        <a:ext cx="329734" cy="330622"/>
      </dsp:txXfrm>
    </dsp:sp>
    <dsp:sp modelId="{FD52553F-B7FB-4B9D-92E5-DAD762CCCDDC}">
      <dsp:nvSpPr>
        <dsp:cNvPr id="0" name=""/>
        <dsp:cNvSpPr/>
      </dsp:nvSpPr>
      <dsp:spPr>
        <a:xfrm>
          <a:off x="6228836" y="1250"/>
          <a:ext cx="2221929" cy="1333157"/>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Determine Expected PC savings from the Project – after accounting for Average outage duration and seasonal probabilities</a:t>
          </a:r>
        </a:p>
      </dsp:txBody>
      <dsp:txXfrm>
        <a:off x="6267883" y="40297"/>
        <a:ext cx="2143835" cy="1255063"/>
      </dsp:txXfrm>
    </dsp:sp>
    <dsp:sp modelId="{493C15C8-4679-4926-8814-7CACBE34A37B}">
      <dsp:nvSpPr>
        <dsp:cNvPr id="0" name=""/>
        <dsp:cNvSpPr/>
      </dsp:nvSpPr>
      <dsp:spPr>
        <a:xfrm rot="5400000">
          <a:off x="7104276" y="1489943"/>
          <a:ext cx="471049" cy="55103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p>
      </dsp:txBody>
      <dsp:txXfrm rot="-5400000">
        <a:off x="7174490" y="1529938"/>
        <a:ext cx="330622" cy="329734"/>
      </dsp:txXfrm>
    </dsp:sp>
    <dsp:sp modelId="{1246DB77-45A4-44A3-8A2C-8A31EB1D5769}">
      <dsp:nvSpPr>
        <dsp:cNvPr id="0" name=""/>
        <dsp:cNvSpPr/>
      </dsp:nvSpPr>
      <dsp:spPr>
        <a:xfrm>
          <a:off x="6228836" y="2223179"/>
          <a:ext cx="2221929" cy="1333157"/>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Repeat above process for rest of the outages and determine Total Expected PC Savings under outage condition</a:t>
          </a:r>
        </a:p>
      </dsp:txBody>
      <dsp:txXfrm>
        <a:off x="6267883" y="2262226"/>
        <a:ext cx="2143835" cy="1255063"/>
      </dsp:txXfrm>
    </dsp:sp>
    <dsp:sp modelId="{42EEBF87-44B3-41F4-9E0C-0F24AD5E8754}">
      <dsp:nvSpPr>
        <dsp:cNvPr id="0" name=""/>
        <dsp:cNvSpPr/>
      </dsp:nvSpPr>
      <dsp:spPr>
        <a:xfrm rot="10800000">
          <a:off x="5562257" y="2614239"/>
          <a:ext cx="471049" cy="55103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p>
      </dsp:txBody>
      <dsp:txXfrm rot="10800000">
        <a:off x="5703572" y="2724447"/>
        <a:ext cx="329734" cy="330622"/>
      </dsp:txXfrm>
    </dsp:sp>
    <dsp:sp modelId="{8D38A827-54D7-44DF-A62E-55C0E58D10DE}">
      <dsp:nvSpPr>
        <dsp:cNvPr id="0" name=""/>
        <dsp:cNvSpPr/>
      </dsp:nvSpPr>
      <dsp:spPr>
        <a:xfrm>
          <a:off x="3118135" y="2223179"/>
          <a:ext cx="2221929" cy="1333157"/>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Calculate total economic benefits from a transmission project (Traditional PC savings + Expected PC Savings under outage conditions)</a:t>
          </a:r>
        </a:p>
      </dsp:txBody>
      <dsp:txXfrm>
        <a:off x="3157182" y="2262226"/>
        <a:ext cx="2143835" cy="1255063"/>
      </dsp:txXfrm>
    </dsp:sp>
    <dsp:sp modelId="{44681C2D-7EBD-4C4C-A11C-2561EB223B85}">
      <dsp:nvSpPr>
        <dsp:cNvPr id="0" name=""/>
        <dsp:cNvSpPr/>
      </dsp:nvSpPr>
      <dsp:spPr>
        <a:xfrm rot="10800000">
          <a:off x="2451556" y="2614239"/>
          <a:ext cx="471049" cy="55103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p>
      </dsp:txBody>
      <dsp:txXfrm rot="10800000">
        <a:off x="2592871" y="2724447"/>
        <a:ext cx="329734" cy="330622"/>
      </dsp:txXfrm>
    </dsp:sp>
    <dsp:sp modelId="{1F6BA355-076F-49CE-9FF5-6CBEEECCF7C0}">
      <dsp:nvSpPr>
        <dsp:cNvPr id="0" name=""/>
        <dsp:cNvSpPr/>
      </dsp:nvSpPr>
      <dsp:spPr>
        <a:xfrm>
          <a:off x="7433" y="2223179"/>
          <a:ext cx="2221929" cy="1333157"/>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Evaluate Benefits to Cost ratio using ERCOT Economic Criteria</a:t>
          </a:r>
        </a:p>
      </dsp:txBody>
      <dsp:txXfrm>
        <a:off x="46480" y="2262226"/>
        <a:ext cx="2143835" cy="1255063"/>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3/17/2017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3/17/2017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65250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2318670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3848761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46279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2388109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3371594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1716334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4077098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graphic should explain the methodology better. These three block s on he left hand side are production cost simulations for each outages. Three outages are considered for this example. The green blocks represent the PC savings due to the outage modeled for entire season. Now, the outages will never be out for exactly the whole season in every season. The red bar shows the expected PC savings calculated by adjusting the seasonal savings with probability of outage occurrence and average duration of the outage for a given season.</a:t>
            </a:r>
          </a:p>
          <a:p>
            <a:endParaRPr lang="en-US" baseline="0" dirty="0"/>
          </a:p>
          <a:p>
            <a:r>
              <a:rPr lang="en-US" baseline="0" dirty="0"/>
              <a:t>Now we move to the left hand side. This shows the 8760 hour window. The red, purple and yellow bars show the expected PC savings if the outages are taken. The orange bar shows the traditional PC savings after adjusting for the outage occurrence.</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18277931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21943232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298200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274838"/>
            <a:ext cx="5646034" cy="2308324"/>
          </a:xfrm>
          <a:prstGeom prst="rect">
            <a:avLst/>
          </a:prstGeom>
          <a:noFill/>
        </p:spPr>
        <p:txBody>
          <a:bodyPr wrap="square" rtlCol="0">
            <a:spAutoFit/>
          </a:bodyPr>
          <a:lstStyle/>
          <a:p>
            <a:pPr>
              <a:spcBef>
                <a:spcPct val="0"/>
              </a:spcBef>
            </a:pPr>
            <a:r>
              <a:rPr lang="en-US" altLang="en-US" sz="2400" b="1" dirty="0">
                <a:solidFill>
                  <a:schemeClr val="tx2"/>
                </a:solidFill>
              </a:rPr>
              <a:t>Economic Transmission Planning under transmission outage conditions</a:t>
            </a:r>
          </a:p>
          <a:p>
            <a:endParaRPr lang="en-US" dirty="0">
              <a:solidFill>
                <a:schemeClr val="tx2"/>
              </a:solidFill>
            </a:endParaRPr>
          </a:p>
          <a:p>
            <a:r>
              <a:rPr lang="en-US" dirty="0">
                <a:solidFill>
                  <a:schemeClr val="tx2"/>
                </a:solidFill>
              </a:rPr>
              <a:t>Sandeep Borkar</a:t>
            </a:r>
          </a:p>
          <a:p>
            <a:r>
              <a:rPr lang="en-US" dirty="0">
                <a:solidFill>
                  <a:schemeClr val="tx2"/>
                </a:solidFill>
              </a:rPr>
              <a:t>March 2017</a:t>
            </a:r>
          </a:p>
          <a:p>
            <a:r>
              <a:rPr lang="en-US" dirty="0">
                <a:solidFill>
                  <a:schemeClr val="tx2"/>
                </a:solidFill>
              </a:rPr>
              <a:t>PLWG Meeting</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PC Savings calculation for a sample project</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038218338"/>
              </p:ext>
            </p:extLst>
          </p:nvPr>
        </p:nvGraphicFramePr>
        <p:xfrm>
          <a:off x="381000" y="1386682"/>
          <a:ext cx="8220075" cy="2042320"/>
        </p:xfrm>
        <a:graphic>
          <a:graphicData uri="http://schemas.openxmlformats.org/drawingml/2006/table">
            <a:tbl>
              <a:tblPr firstRow="1">
                <a:tableStyleId>{69CF1AB2-1976-4502-BF36-3FF5EA218861}</a:tableStyleId>
              </a:tblPr>
              <a:tblGrid>
                <a:gridCol w="7445151">
                  <a:extLst>
                    <a:ext uri="{9D8B030D-6E8A-4147-A177-3AD203B41FA5}">
                      <a16:colId xmlns:a16="http://schemas.microsoft.com/office/drawing/2014/main" val="20000"/>
                    </a:ext>
                  </a:extLst>
                </a:gridCol>
                <a:gridCol w="774924">
                  <a:extLst>
                    <a:ext uri="{9D8B030D-6E8A-4147-A177-3AD203B41FA5}">
                      <a16:colId xmlns:a16="http://schemas.microsoft.com/office/drawing/2014/main" val="20001"/>
                    </a:ext>
                  </a:extLst>
                </a:gridCol>
              </a:tblGrid>
              <a:tr h="408464">
                <a:tc>
                  <a:txBody>
                    <a:bodyPr/>
                    <a:lstStyle/>
                    <a:p>
                      <a:pPr algn="l" fontAlgn="b"/>
                      <a:r>
                        <a:rPr lang="en-US" sz="1800" b="0" u="none" strike="noStrike" dirty="0">
                          <a:effectLst/>
                          <a:latin typeface="Arial" panose="020B0604020202020204" pitchFamily="34" charset="0"/>
                          <a:cs typeface="Arial" panose="020B0604020202020204" pitchFamily="34" charset="0"/>
                        </a:rPr>
                        <a:t>Basecase savings                                                                           </a:t>
                      </a:r>
                      <a:r>
                        <a:rPr lang="en-US" sz="1800" b="0" i="1" u="none" strike="noStrike" kern="1200" dirty="0">
                          <a:solidFill>
                            <a:schemeClr val="dk1"/>
                          </a:solidFill>
                          <a:effectLst/>
                          <a:latin typeface="Arial" panose="020B0604020202020204" pitchFamily="34" charset="0"/>
                          <a:ea typeface="+mn-ea"/>
                          <a:cs typeface="Arial" panose="020B0604020202020204" pitchFamily="34" charset="0"/>
                        </a:rPr>
                        <a:t>PC</a:t>
                      </a:r>
                      <a:r>
                        <a:rPr lang="en-US" sz="1800" b="0" i="1" u="none" strike="noStrike" kern="1200" baseline="-25000" dirty="0">
                          <a:solidFill>
                            <a:schemeClr val="dk1"/>
                          </a:solidFill>
                          <a:effectLst/>
                          <a:latin typeface="Arial" panose="020B0604020202020204" pitchFamily="34" charset="0"/>
                          <a:ea typeface="+mn-ea"/>
                          <a:cs typeface="Arial" panose="020B0604020202020204" pitchFamily="34" charset="0"/>
                        </a:rPr>
                        <a:t>0</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40.00</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08464">
                <a:tc>
                  <a:txBody>
                    <a:bodyPr/>
                    <a:lstStyle/>
                    <a:p>
                      <a:pPr algn="l" fontAlgn="b"/>
                      <a:r>
                        <a:rPr lang="en-US" sz="1800" u="none" strike="noStrike" dirty="0">
                          <a:effectLst/>
                          <a:latin typeface="Arial" panose="020B0604020202020204" pitchFamily="34" charset="0"/>
                          <a:cs typeface="Arial" panose="020B0604020202020204" pitchFamily="34" charset="0"/>
                        </a:rPr>
                        <a:t>Savings with Outage</a:t>
                      </a:r>
                      <a:r>
                        <a:rPr lang="en-US" sz="1800" u="none" strike="noStrike" baseline="0" dirty="0">
                          <a:effectLst/>
                          <a:latin typeface="Arial" panose="020B0604020202020204" pitchFamily="34" charset="0"/>
                          <a:cs typeface="Arial" panose="020B0604020202020204" pitchFamily="34" charset="0"/>
                        </a:rPr>
                        <a:t> 1                                                                    </a:t>
                      </a:r>
                      <a:r>
                        <a:rPr lang="en-US" sz="1800" i="1" u="none" strike="noStrike" kern="1200" dirty="0">
                          <a:solidFill>
                            <a:schemeClr val="dk1"/>
                          </a:solidFill>
                          <a:effectLst/>
                          <a:latin typeface="Arial" panose="020B0604020202020204" pitchFamily="34" charset="0"/>
                          <a:ea typeface="+mn-ea"/>
                          <a:cs typeface="Arial" panose="020B0604020202020204" pitchFamily="34" charset="0"/>
                        </a:rPr>
                        <a:t>PC</a:t>
                      </a:r>
                      <a:r>
                        <a:rPr lang="en-US" sz="1800" b="0" i="1" u="none" strike="noStrike" kern="1200" baseline="-25000" dirty="0">
                          <a:solidFill>
                            <a:schemeClr val="dk1"/>
                          </a:solidFill>
                          <a:effectLst/>
                          <a:latin typeface="Arial" panose="020B0604020202020204" pitchFamily="34" charset="0"/>
                          <a:ea typeface="+mn-ea"/>
                          <a:cs typeface="Arial" panose="020B0604020202020204" pitchFamily="34" charset="0"/>
                        </a:rPr>
                        <a:t>1</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4.02</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08464">
                <a:tc>
                  <a:txBody>
                    <a:bodyPr/>
                    <a:lstStyle/>
                    <a:p>
                      <a:pPr marL="0" algn="l" defTabSz="914400" rtl="0" eaLnBrk="1" fontAlgn="b" latinLnBrk="0" hangingPunct="1"/>
                      <a:r>
                        <a:rPr lang="en-US" sz="1800" u="none" strike="noStrike" dirty="0">
                          <a:effectLst/>
                          <a:latin typeface="Arial" panose="020B0604020202020204" pitchFamily="34" charset="0"/>
                          <a:cs typeface="Arial" panose="020B0604020202020204" pitchFamily="34" charset="0"/>
                        </a:rPr>
                        <a:t>Savings with Outage 2                                                                    </a:t>
                      </a:r>
                      <a:r>
                        <a:rPr lang="en-US" sz="1800" i="1" u="none" strike="noStrike" kern="1200" dirty="0">
                          <a:solidFill>
                            <a:schemeClr val="dk1"/>
                          </a:solidFill>
                          <a:effectLst/>
                          <a:latin typeface="Arial" panose="020B0604020202020204" pitchFamily="34" charset="0"/>
                          <a:ea typeface="+mn-ea"/>
                          <a:cs typeface="Arial" panose="020B0604020202020204" pitchFamily="34" charset="0"/>
                        </a:rPr>
                        <a:t>PC</a:t>
                      </a:r>
                      <a:r>
                        <a:rPr lang="en-US" sz="1800" b="0" i="1" u="none" strike="noStrike" kern="1200" baseline="-25000" dirty="0">
                          <a:solidFill>
                            <a:schemeClr val="dk1"/>
                          </a:solidFill>
                          <a:effectLst/>
                          <a:latin typeface="Arial" panose="020B0604020202020204" pitchFamily="34" charset="0"/>
                          <a:ea typeface="+mn-ea"/>
                          <a:cs typeface="Arial" panose="020B0604020202020204" pitchFamily="34" charset="0"/>
                        </a:rPr>
                        <a:t>2</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2.35</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08464">
                <a:tc>
                  <a:txBody>
                    <a:bodyPr/>
                    <a:lstStyle/>
                    <a:p>
                      <a:pPr algn="l" fontAlgn="b"/>
                      <a:r>
                        <a:rPr lang="fr-FR" sz="1800" u="none" strike="noStrike" dirty="0">
                          <a:effectLst/>
                          <a:latin typeface="Arial" panose="020B0604020202020204" pitchFamily="34" charset="0"/>
                          <a:cs typeface="Arial" panose="020B0604020202020204" pitchFamily="34" charset="0"/>
                        </a:rPr>
                        <a:t>outage occurrence per year per circuit                                            </a:t>
                      </a:r>
                      <a:r>
                        <a:rPr lang="fr-FR" sz="1800" i="1" u="none" strike="noStrike" kern="1200" dirty="0">
                          <a:solidFill>
                            <a:schemeClr val="dk1"/>
                          </a:solidFill>
                          <a:effectLst/>
                          <a:latin typeface="Arial" panose="020B0604020202020204" pitchFamily="34" charset="0"/>
                          <a:ea typeface="+mn-ea"/>
                          <a:cs typeface="Arial" panose="020B0604020202020204" pitchFamily="34" charset="0"/>
                        </a:rPr>
                        <a:t>Pr</a:t>
                      </a: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1.30</a:t>
                      </a: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08464">
                <a:tc>
                  <a:txBody>
                    <a:bodyPr/>
                    <a:lstStyle/>
                    <a:p>
                      <a:pPr algn="l" fontAlgn="b"/>
                      <a:r>
                        <a:rPr lang="fr-FR" sz="1800" u="none" strike="noStrike" dirty="0">
                          <a:effectLst/>
                          <a:latin typeface="Arial" panose="020B0604020202020204" pitchFamily="34" charset="0"/>
                          <a:cs typeface="Arial" panose="020B0604020202020204" pitchFamily="34" charset="0"/>
                        </a:rPr>
                        <a:t>Total</a:t>
                      </a:r>
                      <a:r>
                        <a:rPr lang="fr-FR" sz="1800" u="none" strike="noStrike" baseline="0" dirty="0">
                          <a:effectLst/>
                          <a:latin typeface="Arial" panose="020B0604020202020204" pitchFamily="34" charset="0"/>
                          <a:cs typeface="Arial" panose="020B0604020202020204" pitchFamily="34" charset="0"/>
                        </a:rPr>
                        <a:t> </a:t>
                      </a:r>
                      <a:r>
                        <a:rPr lang="fr-FR" sz="1800" u="none" strike="noStrike" dirty="0">
                          <a:effectLst/>
                          <a:latin typeface="Arial" panose="020B0604020202020204" pitchFamily="34" charset="0"/>
                          <a:cs typeface="Arial" panose="020B0604020202020204" pitchFamily="34" charset="0"/>
                        </a:rPr>
                        <a:t>PC </a:t>
                      </a:r>
                      <a:r>
                        <a:rPr lang="fr-FR" sz="1800" u="none" strike="noStrike" dirty="0" err="1">
                          <a:effectLst/>
                          <a:latin typeface="Arial" panose="020B0604020202020204" pitchFamily="34" charset="0"/>
                          <a:cs typeface="Arial" panose="020B0604020202020204" pitchFamily="34" charset="0"/>
                        </a:rPr>
                        <a:t>Savings</a:t>
                      </a:r>
                      <a:r>
                        <a:rPr lang="fr-FR" sz="1800" u="none" strike="noStrike" dirty="0">
                          <a:effectLst/>
                          <a:latin typeface="Arial" panose="020B0604020202020204" pitchFamily="34" charset="0"/>
                          <a:cs typeface="Arial" panose="020B0604020202020204" pitchFamily="34" charset="0"/>
                        </a:rPr>
                        <a:t>           </a:t>
                      </a:r>
                      <a:r>
                        <a:rPr lang="fr-FR" sz="1800" i="1" u="none" strike="noStrike" dirty="0">
                          <a:effectLst/>
                          <a:latin typeface="Arial" panose="020B0604020202020204" pitchFamily="34" charset="0"/>
                          <a:cs typeface="Arial" panose="020B0604020202020204" pitchFamily="34" charset="0"/>
                        </a:rPr>
                        <a:t>PC</a:t>
                      </a:r>
                      <a:r>
                        <a:rPr lang="fr-FR" sz="1800" b="0" i="1" u="none" strike="noStrike" kern="1200" baseline="-25000" dirty="0">
                          <a:solidFill>
                            <a:schemeClr val="dk1"/>
                          </a:solidFill>
                          <a:effectLst/>
                          <a:latin typeface="Arial" panose="020B0604020202020204" pitchFamily="34" charset="0"/>
                          <a:ea typeface="+mn-ea"/>
                          <a:cs typeface="Arial" panose="020B0604020202020204" pitchFamily="34" charset="0"/>
                        </a:rPr>
                        <a:t>0</a:t>
                      </a:r>
                      <a:r>
                        <a:rPr lang="fr-FR" sz="1800" i="1" u="none" strike="noStrike" dirty="0">
                          <a:effectLst/>
                          <a:latin typeface="Arial" panose="020B0604020202020204" pitchFamily="34" charset="0"/>
                          <a:cs typeface="Arial" panose="020B0604020202020204" pitchFamily="34" charset="0"/>
                        </a:rPr>
                        <a:t> * (1 - Pr * #out * </a:t>
                      </a:r>
                      <a:r>
                        <a:rPr lang="fr-FR" sz="1800" i="1" u="none" strike="noStrike" dirty="0" err="1">
                          <a:effectLst/>
                          <a:latin typeface="Arial" panose="020B0604020202020204" pitchFamily="34" charset="0"/>
                          <a:cs typeface="Arial" panose="020B0604020202020204" pitchFamily="34" charset="0"/>
                        </a:rPr>
                        <a:t>avg</a:t>
                      </a:r>
                      <a:r>
                        <a:rPr lang="fr-FR" sz="1800" i="1" u="none" strike="noStrike" dirty="0">
                          <a:effectLst/>
                          <a:latin typeface="Arial" panose="020B0604020202020204" pitchFamily="34" charset="0"/>
                          <a:cs typeface="Arial" panose="020B0604020202020204" pitchFamily="34" charset="0"/>
                        </a:rPr>
                        <a:t>. dur / 365) + PC</a:t>
                      </a:r>
                      <a:r>
                        <a:rPr lang="fr-FR" sz="1800" b="0" i="1" u="none" strike="noStrike" kern="1200" baseline="-25000" dirty="0">
                          <a:solidFill>
                            <a:schemeClr val="dk1"/>
                          </a:solidFill>
                          <a:effectLst/>
                          <a:latin typeface="Arial" panose="020B0604020202020204" pitchFamily="34" charset="0"/>
                          <a:ea typeface="+mn-ea"/>
                          <a:cs typeface="Arial" panose="020B0604020202020204" pitchFamily="34" charset="0"/>
                        </a:rPr>
                        <a:t>1</a:t>
                      </a:r>
                      <a:r>
                        <a:rPr lang="fr-FR" sz="1800" i="1" u="none" strike="noStrike" dirty="0">
                          <a:effectLst/>
                          <a:latin typeface="Arial" panose="020B0604020202020204" pitchFamily="34" charset="0"/>
                          <a:cs typeface="Arial" panose="020B0604020202020204" pitchFamily="34" charset="0"/>
                        </a:rPr>
                        <a:t> + PC</a:t>
                      </a:r>
                      <a:r>
                        <a:rPr lang="fr-FR" sz="1800" b="0" i="1" u="none" strike="noStrike" kern="1200" baseline="-25000" dirty="0">
                          <a:solidFill>
                            <a:schemeClr val="dk1"/>
                          </a:solidFill>
                          <a:effectLst/>
                          <a:latin typeface="Arial" panose="020B0604020202020204" pitchFamily="34" charset="0"/>
                          <a:ea typeface="+mn-ea"/>
                          <a:cs typeface="Arial" panose="020B0604020202020204" pitchFamily="34" charset="0"/>
                        </a:rPr>
                        <a:t>2</a:t>
                      </a:r>
                    </a:p>
                  </a:txBody>
                  <a:tcPr marL="9525" marR="9525" marT="9525" marB="9144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US" sz="1800" b="0" i="0" u="none" strike="noStrike" dirty="0">
                          <a:solidFill>
                            <a:srgbClr val="000000"/>
                          </a:solidFill>
                          <a:effectLst/>
                          <a:latin typeface="Arial" panose="020B0604020202020204" pitchFamily="34" charset="0"/>
                          <a:cs typeface="Arial" panose="020B0604020202020204" pitchFamily="34" charset="0"/>
                        </a:rPr>
                        <a:t>44.38</a:t>
                      </a: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95220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Observations</a:t>
            </a:r>
          </a:p>
        </p:txBody>
      </p:sp>
      <p:sp>
        <p:nvSpPr>
          <p:cNvPr id="3" name="Content Placeholder 2"/>
          <p:cNvSpPr>
            <a:spLocks noGrp="1"/>
          </p:cNvSpPr>
          <p:nvPr>
            <p:ph idx="1"/>
          </p:nvPr>
        </p:nvSpPr>
        <p:spPr>
          <a:xfrm>
            <a:off x="342900" y="914400"/>
            <a:ext cx="8534400" cy="4953000"/>
          </a:xfrm>
        </p:spPr>
        <p:txBody>
          <a:bodyPr/>
          <a:lstStyle/>
          <a:p>
            <a:r>
              <a:rPr lang="en-US" sz="2800" dirty="0">
                <a:solidFill>
                  <a:schemeClr val="tx2"/>
                </a:solidFill>
              </a:rPr>
              <a:t>This methodology allows consideration of a ‘reality’ i.e. Transmission Outages in the economic transmission planning process</a:t>
            </a:r>
          </a:p>
          <a:p>
            <a:r>
              <a:rPr lang="en-US" sz="2800" dirty="0">
                <a:solidFill>
                  <a:schemeClr val="tx2"/>
                </a:solidFill>
              </a:rPr>
              <a:t>This methodology is ‘conservative’ - based on a subset of outages</a:t>
            </a:r>
          </a:p>
          <a:p>
            <a:r>
              <a:rPr lang="en-US" sz="2800" dirty="0">
                <a:solidFill>
                  <a:schemeClr val="tx2"/>
                </a:solidFill>
              </a:rPr>
              <a:t>Use cases:</a:t>
            </a:r>
          </a:p>
          <a:p>
            <a:pPr lvl="1"/>
            <a:r>
              <a:rPr lang="en-US" sz="2400" dirty="0">
                <a:solidFill>
                  <a:schemeClr val="tx2"/>
                </a:solidFill>
              </a:rPr>
              <a:t>Identify economic projects to relieve transmission outage driven congestion</a:t>
            </a:r>
          </a:p>
          <a:p>
            <a:pPr lvl="1"/>
            <a:r>
              <a:rPr lang="en-US" sz="2400" dirty="0">
                <a:solidFill>
                  <a:schemeClr val="tx2"/>
                </a:solidFill>
              </a:rPr>
              <a:t>Additional metric to evaluate transmission project alternatives</a:t>
            </a:r>
          </a:p>
          <a:p>
            <a:r>
              <a:rPr lang="en-US" sz="2800" dirty="0">
                <a:solidFill>
                  <a:schemeClr val="tx2"/>
                </a:solidFill>
              </a:rPr>
              <a:t>Analysis consists of 8 seasonal simulations per outage in addition to the 2 annual PC simulations</a:t>
            </a:r>
          </a:p>
          <a:p>
            <a:pPr marL="0" indent="0">
              <a:buNone/>
            </a:pPr>
            <a:endParaRPr lang="en-US" sz="28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2955501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a:xfrm>
            <a:off x="342900" y="1066800"/>
            <a:ext cx="8534400" cy="4419600"/>
          </a:xfrm>
        </p:spPr>
        <p:txBody>
          <a:bodyPr/>
          <a:lstStyle/>
          <a:p>
            <a:r>
              <a:rPr lang="en-US" dirty="0">
                <a:solidFill>
                  <a:schemeClr val="tx2"/>
                </a:solidFill>
              </a:rPr>
              <a:t>Seek feedback from PLWG and address any comments or concerns</a:t>
            </a:r>
          </a:p>
          <a:p>
            <a:r>
              <a:rPr lang="en-US" dirty="0">
                <a:solidFill>
                  <a:schemeClr val="tx2"/>
                </a:solidFill>
              </a:rPr>
              <a:t>Fine tune outage probability statistics</a:t>
            </a:r>
          </a:p>
          <a:p>
            <a:pPr lvl="1"/>
            <a:r>
              <a:rPr lang="en-US" dirty="0">
                <a:solidFill>
                  <a:schemeClr val="tx2"/>
                </a:solidFill>
              </a:rPr>
              <a:t>Benchmark statistics v/s TO or NERC TADS data</a:t>
            </a:r>
          </a:p>
          <a:p>
            <a:pPr lvl="1"/>
            <a:r>
              <a:rPr lang="en-US" dirty="0">
                <a:solidFill>
                  <a:schemeClr val="tx2"/>
                </a:solidFill>
              </a:rPr>
              <a:t>Address double-circuit outage probabilities</a:t>
            </a:r>
          </a:p>
          <a:p>
            <a:endParaRPr lang="en-US"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Tree>
    <p:extLst>
      <p:ext uri="{BB962C8B-B14F-4D97-AF65-F5344CB8AC3E}">
        <p14:creationId xmlns:p14="http://schemas.microsoft.com/office/powerpoint/2010/main" val="1340583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t>Questions</a:t>
            </a:r>
          </a:p>
        </p:txBody>
      </p:sp>
      <p:sp>
        <p:nvSpPr>
          <p:cNvPr id="10" name="TextBox 9"/>
          <p:cNvSpPr txBox="1"/>
          <p:nvPr/>
        </p:nvSpPr>
        <p:spPr>
          <a:xfrm>
            <a:off x="3200400" y="1716137"/>
            <a:ext cx="2438400" cy="3770263"/>
          </a:xfrm>
          <a:prstGeom prst="rect">
            <a:avLst/>
          </a:prstGeom>
          <a:noFill/>
        </p:spPr>
        <p:txBody>
          <a:bodyPr wrap="square" rtlCol="0">
            <a:spAutoFit/>
          </a:bodyPr>
          <a:lstStyle/>
          <a:p>
            <a:pPr algn="ctr"/>
            <a:r>
              <a:rPr lang="en-US" sz="23900" b="1" dirty="0">
                <a:solidFill>
                  <a:schemeClr val="accent1"/>
                </a:solidFill>
              </a:rPr>
              <a:t>?</a:t>
            </a:r>
          </a:p>
        </p:txBody>
      </p:sp>
      <p:sp>
        <p:nvSpPr>
          <p:cNvPr id="3" name="Slide Number Placeholder 2"/>
          <p:cNvSpPr>
            <a:spLocks noGrp="1"/>
          </p:cNvSpPr>
          <p:nvPr>
            <p:ph type="sldNum" sz="quarter" idx="4"/>
          </p:nvPr>
        </p:nvSpPr>
        <p:spPr/>
        <p:txBody>
          <a:bodyPr/>
          <a:lstStyle/>
          <a:p>
            <a:fld id="{1D93BD3E-1E9A-4970-A6F7-E7AC52762E0C}" type="slidenum">
              <a:rPr lang="en-US" smtClean="0"/>
              <a:pPr/>
              <a:t>13</a:t>
            </a:fld>
            <a:endParaRPr lang="en-US" dirty="0"/>
          </a:p>
        </p:txBody>
      </p:sp>
    </p:spTree>
    <p:extLst>
      <p:ext uri="{BB962C8B-B14F-4D97-AF65-F5344CB8AC3E}">
        <p14:creationId xmlns:p14="http://schemas.microsoft.com/office/powerpoint/2010/main" val="2826358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ERCOT Nodal Protocols §3.11.2, Planning Criteria, Paragraph (5) </a:t>
            </a:r>
          </a:p>
        </p:txBody>
      </p:sp>
      <p:sp>
        <p:nvSpPr>
          <p:cNvPr id="3" name="Content Placeholder 2"/>
          <p:cNvSpPr>
            <a:spLocks noGrp="1"/>
          </p:cNvSpPr>
          <p:nvPr>
            <p:ph idx="1"/>
          </p:nvPr>
        </p:nvSpPr>
        <p:spPr/>
        <p:txBody>
          <a:bodyPr/>
          <a:lstStyle/>
          <a:p>
            <a:r>
              <a:rPr lang="en-US" sz="2400" dirty="0">
                <a:solidFill>
                  <a:schemeClr val="tx2"/>
                </a:solidFill>
              </a:rPr>
              <a:t>“To determine the societal benefit of a proposed project, the revenue requirement of the capital cost of the project is compared to the </a:t>
            </a:r>
            <a:r>
              <a:rPr lang="en-US" sz="2400" dirty="0">
                <a:solidFill>
                  <a:srgbClr val="FF0000"/>
                </a:solidFill>
              </a:rPr>
              <a:t>expected savings in system production costs</a:t>
            </a:r>
            <a:r>
              <a:rPr lang="en-US" sz="2400" dirty="0"/>
              <a:t> </a:t>
            </a:r>
            <a:r>
              <a:rPr lang="en-US" sz="2400" dirty="0">
                <a:solidFill>
                  <a:schemeClr val="tx2"/>
                </a:solidFill>
              </a:rPr>
              <a:t>resulting from the project over the expected life of the project.  Indirect benefits and costs associated with the project should be considered as well, where appropriate. The current set of financial assumptions upon which the revenue requirement calculations is based will be reviewed annually, updated as necessary by ERCOT, and posted on the Market Information System (MIS) Secure Area.”</a:t>
            </a:r>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Tree>
    <p:extLst>
      <p:ext uri="{BB962C8B-B14F-4D97-AF65-F5344CB8AC3E}">
        <p14:creationId xmlns:p14="http://schemas.microsoft.com/office/powerpoint/2010/main" val="3746156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Probability of Occurrence of Line Outages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54700486"/>
              </p:ext>
            </p:extLst>
          </p:nvPr>
        </p:nvGraphicFramePr>
        <p:xfrm>
          <a:off x="1447800" y="1141009"/>
          <a:ext cx="6477000" cy="3740819"/>
        </p:xfrm>
        <a:graphic>
          <a:graphicData uri="http://schemas.openxmlformats.org/drawingml/2006/table">
            <a:tbl>
              <a:tblPr firstRow="1">
                <a:tableStyleId>{69CF1AB2-1976-4502-BF36-3FF5EA218861}</a:tableStyleId>
              </a:tblPr>
              <a:tblGrid>
                <a:gridCol w="1182412">
                  <a:extLst>
                    <a:ext uri="{9D8B030D-6E8A-4147-A177-3AD203B41FA5}">
                      <a16:colId xmlns:a16="http://schemas.microsoft.com/office/drawing/2014/main" val="20000"/>
                    </a:ext>
                  </a:extLst>
                </a:gridCol>
                <a:gridCol w="1024759">
                  <a:extLst>
                    <a:ext uri="{9D8B030D-6E8A-4147-A177-3AD203B41FA5}">
                      <a16:colId xmlns:a16="http://schemas.microsoft.com/office/drawing/2014/main" val="20001"/>
                    </a:ext>
                  </a:extLst>
                </a:gridCol>
                <a:gridCol w="1103587">
                  <a:extLst>
                    <a:ext uri="{9D8B030D-6E8A-4147-A177-3AD203B41FA5}">
                      <a16:colId xmlns:a16="http://schemas.microsoft.com/office/drawing/2014/main" val="20002"/>
                    </a:ext>
                  </a:extLst>
                </a:gridCol>
                <a:gridCol w="1024759">
                  <a:extLst>
                    <a:ext uri="{9D8B030D-6E8A-4147-A177-3AD203B41FA5}">
                      <a16:colId xmlns:a16="http://schemas.microsoft.com/office/drawing/2014/main" val="20003"/>
                    </a:ext>
                  </a:extLst>
                </a:gridCol>
                <a:gridCol w="934315">
                  <a:extLst>
                    <a:ext uri="{9D8B030D-6E8A-4147-A177-3AD203B41FA5}">
                      <a16:colId xmlns:a16="http://schemas.microsoft.com/office/drawing/2014/main" val="20004"/>
                    </a:ext>
                  </a:extLst>
                </a:gridCol>
                <a:gridCol w="1207168">
                  <a:extLst>
                    <a:ext uri="{9D8B030D-6E8A-4147-A177-3AD203B41FA5}">
                      <a16:colId xmlns:a16="http://schemas.microsoft.com/office/drawing/2014/main" val="20005"/>
                    </a:ext>
                  </a:extLst>
                </a:gridCol>
              </a:tblGrid>
              <a:tr h="504589">
                <a:tc>
                  <a:txBody>
                    <a:bodyPr/>
                    <a:lstStyle/>
                    <a:p>
                      <a:pPr marL="0" algn="ctr" defTabSz="914400" rtl="0" eaLnBrk="1" fontAlgn="b" latinLnBrk="0" hangingPunct="1"/>
                      <a:r>
                        <a:rPr lang="en-US" sz="1600" kern="1200" dirty="0">
                          <a:solidFill>
                            <a:schemeClr val="bg1"/>
                          </a:solidFill>
                        </a:rPr>
                        <a:t>Year</a:t>
                      </a:r>
                      <a:endParaRPr lang="en-US" sz="1600" b="1" kern="1200" dirty="0">
                        <a:solidFill>
                          <a:schemeClr val="bg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b" latinLnBrk="0" hangingPunct="1"/>
                      <a:r>
                        <a:rPr lang="en-US" sz="1600" kern="1200" dirty="0">
                          <a:solidFill>
                            <a:schemeClr val="bg1"/>
                          </a:solidFill>
                        </a:rPr>
                        <a:t>Fall</a:t>
                      </a:r>
                      <a:endParaRPr lang="en-US" sz="1600" b="1" kern="1200" dirty="0">
                        <a:solidFill>
                          <a:schemeClr val="bg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b" latinLnBrk="0" hangingPunct="1"/>
                      <a:r>
                        <a:rPr lang="en-US" sz="1600" kern="1200" dirty="0">
                          <a:solidFill>
                            <a:schemeClr val="bg1"/>
                          </a:solidFill>
                        </a:rPr>
                        <a:t>Spring</a:t>
                      </a:r>
                      <a:endParaRPr lang="en-US" sz="1600" b="1" kern="1200" dirty="0">
                        <a:solidFill>
                          <a:schemeClr val="bg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b" latinLnBrk="0" hangingPunct="1"/>
                      <a:r>
                        <a:rPr lang="en-US" sz="1600" kern="1200" dirty="0">
                          <a:solidFill>
                            <a:schemeClr val="bg1"/>
                          </a:solidFill>
                        </a:rPr>
                        <a:t>Summer</a:t>
                      </a:r>
                      <a:endParaRPr lang="en-US" sz="1600" b="1" kern="1200" dirty="0">
                        <a:solidFill>
                          <a:schemeClr val="bg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b" latinLnBrk="0" hangingPunct="1"/>
                      <a:r>
                        <a:rPr lang="en-US" sz="1600" kern="1200" dirty="0">
                          <a:solidFill>
                            <a:schemeClr val="bg1"/>
                          </a:solidFill>
                        </a:rPr>
                        <a:t>Winter</a:t>
                      </a:r>
                      <a:endParaRPr lang="en-US" sz="1600" b="1" kern="1200" dirty="0">
                        <a:solidFill>
                          <a:schemeClr val="bg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b" latinLnBrk="0" hangingPunct="1"/>
                      <a:r>
                        <a:rPr lang="en-US" sz="1600" kern="1200" dirty="0">
                          <a:solidFill>
                            <a:schemeClr val="bg1"/>
                          </a:solidFill>
                        </a:rPr>
                        <a:t>Annual</a:t>
                      </a:r>
                      <a:endParaRPr lang="en-US" sz="1600" b="1" kern="1200" dirty="0">
                        <a:solidFill>
                          <a:schemeClr val="bg1"/>
                        </a:solidFill>
                        <a:latin typeface="+mn-lt"/>
                        <a:ea typeface="+mn-ea"/>
                        <a:cs typeface="+mn-cs"/>
                      </a:endParaRPr>
                    </a:p>
                  </a:txBody>
                  <a:tcPr marL="9525" marR="9525" marT="9525" marB="0" anchor="ctr">
                    <a:solidFill>
                      <a:schemeClr val="accent1"/>
                    </a:solidFill>
                  </a:tcPr>
                </a:tc>
                <a:extLst>
                  <a:ext uri="{0D108BD9-81ED-4DB2-BD59-A6C34878D82A}">
                    <a16:rowId xmlns:a16="http://schemas.microsoft.com/office/drawing/2014/main" val="10000"/>
                  </a:ext>
                </a:extLst>
              </a:tr>
              <a:tr h="348923">
                <a:tc>
                  <a:txBody>
                    <a:bodyPr/>
                    <a:lstStyle/>
                    <a:p>
                      <a:pPr algn="ctr" fontAlgn="b"/>
                      <a:r>
                        <a:rPr lang="en-US" sz="1600" u="none" strike="noStrike" dirty="0">
                          <a:effectLst/>
                        </a:rPr>
                        <a:t>2011</a:t>
                      </a:r>
                      <a:endParaRPr lang="en-US"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600" u="none" strike="noStrike" kern="1200" dirty="0">
                          <a:solidFill>
                            <a:schemeClr val="dk1"/>
                          </a:solidFill>
                          <a:effectLst/>
                          <a:latin typeface="+mn-lt"/>
                          <a:ea typeface="+mn-ea"/>
                          <a:cs typeface="+mn-cs"/>
                        </a:rPr>
                        <a:t>193</a:t>
                      </a:r>
                    </a:p>
                  </a:txBody>
                  <a:tcPr marL="9525" marR="9525" marT="9525" marB="0" anchor="ctr"/>
                </a:tc>
                <a:tc>
                  <a:txBody>
                    <a:bodyPr/>
                    <a:lstStyle/>
                    <a:p>
                      <a:pPr algn="ctr" fontAlgn="b"/>
                      <a:r>
                        <a:rPr lang="en-US" sz="1600" u="none" strike="noStrike" kern="1200">
                          <a:solidFill>
                            <a:schemeClr val="dk1"/>
                          </a:solidFill>
                          <a:effectLst/>
                          <a:latin typeface="+mn-lt"/>
                          <a:ea typeface="+mn-ea"/>
                          <a:cs typeface="+mn-cs"/>
                        </a:rPr>
                        <a:t>328</a:t>
                      </a:r>
                    </a:p>
                  </a:txBody>
                  <a:tcPr marL="9525" marR="9525" marT="9525" marB="0" anchor="ctr"/>
                </a:tc>
                <a:tc>
                  <a:txBody>
                    <a:bodyPr/>
                    <a:lstStyle/>
                    <a:p>
                      <a:pPr algn="ctr" fontAlgn="b"/>
                      <a:r>
                        <a:rPr lang="en-US" sz="1600" u="none" strike="noStrike" kern="1200">
                          <a:solidFill>
                            <a:schemeClr val="dk1"/>
                          </a:solidFill>
                          <a:effectLst/>
                          <a:latin typeface="+mn-lt"/>
                          <a:ea typeface="+mn-ea"/>
                          <a:cs typeface="+mn-cs"/>
                        </a:rPr>
                        <a:t>132</a:t>
                      </a:r>
                    </a:p>
                  </a:txBody>
                  <a:tcPr marL="9525" marR="9525" marT="9525" marB="0" anchor="ctr"/>
                </a:tc>
                <a:tc>
                  <a:txBody>
                    <a:bodyPr/>
                    <a:lstStyle/>
                    <a:p>
                      <a:pPr algn="ctr" fontAlgn="b"/>
                      <a:r>
                        <a:rPr lang="en-US" sz="1600" u="none" strike="noStrike" kern="1200">
                          <a:solidFill>
                            <a:schemeClr val="dk1"/>
                          </a:solidFill>
                          <a:effectLst/>
                          <a:latin typeface="+mn-lt"/>
                          <a:ea typeface="+mn-ea"/>
                          <a:cs typeface="+mn-cs"/>
                        </a:rPr>
                        <a:t>167</a:t>
                      </a:r>
                    </a:p>
                  </a:txBody>
                  <a:tcPr marL="9525" marR="9525" marT="9525" marB="0" anchor="ctr"/>
                </a:tc>
                <a:tc>
                  <a:txBody>
                    <a:bodyPr/>
                    <a:lstStyle/>
                    <a:p>
                      <a:pPr algn="ctr" fontAlgn="b"/>
                      <a:r>
                        <a:rPr lang="en-US" sz="1600" u="none" strike="noStrike" kern="1200">
                          <a:solidFill>
                            <a:schemeClr val="dk1"/>
                          </a:solidFill>
                          <a:effectLst/>
                          <a:latin typeface="+mn-lt"/>
                          <a:ea typeface="+mn-ea"/>
                          <a:cs typeface="+mn-cs"/>
                        </a:rPr>
                        <a:t>820</a:t>
                      </a:r>
                    </a:p>
                  </a:txBody>
                  <a:tcPr marL="9525" marR="9525" marT="9525" marB="0" anchor="ctr"/>
                </a:tc>
                <a:extLst>
                  <a:ext uri="{0D108BD9-81ED-4DB2-BD59-A6C34878D82A}">
                    <a16:rowId xmlns:a16="http://schemas.microsoft.com/office/drawing/2014/main" val="10001"/>
                  </a:ext>
                </a:extLst>
              </a:tr>
              <a:tr h="348923">
                <a:tc>
                  <a:txBody>
                    <a:bodyPr/>
                    <a:lstStyle/>
                    <a:p>
                      <a:pPr algn="ctr" fontAlgn="b"/>
                      <a:r>
                        <a:rPr lang="en-US" sz="1600" u="none" strike="noStrike" dirty="0">
                          <a:effectLst/>
                        </a:rPr>
                        <a:t>2012</a:t>
                      </a:r>
                      <a:endParaRPr lang="en-US"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600" u="none" strike="noStrike" kern="1200" dirty="0">
                          <a:solidFill>
                            <a:schemeClr val="dk1"/>
                          </a:solidFill>
                          <a:effectLst/>
                          <a:latin typeface="+mn-lt"/>
                          <a:ea typeface="+mn-ea"/>
                          <a:cs typeface="+mn-cs"/>
                        </a:rPr>
                        <a:t>180</a:t>
                      </a:r>
                    </a:p>
                  </a:txBody>
                  <a:tcPr marL="9525" marR="9525" marT="9525" marB="0" anchor="ctr"/>
                </a:tc>
                <a:tc>
                  <a:txBody>
                    <a:bodyPr/>
                    <a:lstStyle/>
                    <a:p>
                      <a:pPr algn="ctr" fontAlgn="b"/>
                      <a:r>
                        <a:rPr lang="en-US" sz="1600" u="none" strike="noStrike" kern="1200">
                          <a:solidFill>
                            <a:schemeClr val="dk1"/>
                          </a:solidFill>
                          <a:effectLst/>
                          <a:latin typeface="+mn-lt"/>
                          <a:ea typeface="+mn-ea"/>
                          <a:cs typeface="+mn-cs"/>
                        </a:rPr>
                        <a:t>169</a:t>
                      </a:r>
                    </a:p>
                  </a:txBody>
                  <a:tcPr marL="9525" marR="9525" marT="9525" marB="0" anchor="ctr"/>
                </a:tc>
                <a:tc>
                  <a:txBody>
                    <a:bodyPr/>
                    <a:lstStyle/>
                    <a:p>
                      <a:pPr algn="ctr" fontAlgn="b"/>
                      <a:r>
                        <a:rPr lang="en-US" sz="1600" u="none" strike="noStrike" kern="1200" dirty="0">
                          <a:solidFill>
                            <a:schemeClr val="dk1"/>
                          </a:solidFill>
                          <a:effectLst/>
                          <a:latin typeface="+mn-lt"/>
                          <a:ea typeface="+mn-ea"/>
                          <a:cs typeface="+mn-cs"/>
                        </a:rPr>
                        <a:t>72</a:t>
                      </a:r>
                    </a:p>
                  </a:txBody>
                  <a:tcPr marL="9525" marR="9525" marT="9525" marB="0" anchor="ctr"/>
                </a:tc>
                <a:tc>
                  <a:txBody>
                    <a:bodyPr/>
                    <a:lstStyle/>
                    <a:p>
                      <a:pPr algn="ctr" fontAlgn="b"/>
                      <a:r>
                        <a:rPr lang="en-US" sz="1600" u="none" strike="noStrike" kern="1200">
                          <a:solidFill>
                            <a:schemeClr val="dk1"/>
                          </a:solidFill>
                          <a:effectLst/>
                          <a:latin typeface="+mn-lt"/>
                          <a:ea typeface="+mn-ea"/>
                          <a:cs typeface="+mn-cs"/>
                        </a:rPr>
                        <a:t>165</a:t>
                      </a:r>
                    </a:p>
                  </a:txBody>
                  <a:tcPr marL="9525" marR="9525" marT="9525" marB="0" anchor="ctr"/>
                </a:tc>
                <a:tc>
                  <a:txBody>
                    <a:bodyPr/>
                    <a:lstStyle/>
                    <a:p>
                      <a:pPr algn="ctr" fontAlgn="b"/>
                      <a:r>
                        <a:rPr lang="en-US" sz="1600" u="none" strike="noStrike" kern="1200">
                          <a:solidFill>
                            <a:schemeClr val="dk1"/>
                          </a:solidFill>
                          <a:effectLst/>
                          <a:latin typeface="+mn-lt"/>
                          <a:ea typeface="+mn-ea"/>
                          <a:cs typeface="+mn-cs"/>
                        </a:rPr>
                        <a:t>586</a:t>
                      </a:r>
                    </a:p>
                  </a:txBody>
                  <a:tcPr marL="9525" marR="9525" marT="9525" marB="0" anchor="ctr"/>
                </a:tc>
                <a:extLst>
                  <a:ext uri="{0D108BD9-81ED-4DB2-BD59-A6C34878D82A}">
                    <a16:rowId xmlns:a16="http://schemas.microsoft.com/office/drawing/2014/main" val="10002"/>
                  </a:ext>
                </a:extLst>
              </a:tr>
              <a:tr h="348923">
                <a:tc>
                  <a:txBody>
                    <a:bodyPr/>
                    <a:lstStyle/>
                    <a:p>
                      <a:pPr algn="ctr" fontAlgn="b"/>
                      <a:r>
                        <a:rPr lang="en-US" sz="1600" u="none" strike="noStrike" dirty="0">
                          <a:effectLst/>
                        </a:rPr>
                        <a:t>2013</a:t>
                      </a:r>
                      <a:endParaRPr lang="en-US"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600" u="none" strike="noStrike" kern="1200">
                          <a:solidFill>
                            <a:schemeClr val="dk1"/>
                          </a:solidFill>
                          <a:effectLst/>
                          <a:latin typeface="+mn-lt"/>
                          <a:ea typeface="+mn-ea"/>
                          <a:cs typeface="+mn-cs"/>
                        </a:rPr>
                        <a:t>301</a:t>
                      </a:r>
                    </a:p>
                  </a:txBody>
                  <a:tcPr marL="9525" marR="9525" marT="9525" marB="0" anchor="ctr"/>
                </a:tc>
                <a:tc>
                  <a:txBody>
                    <a:bodyPr/>
                    <a:lstStyle/>
                    <a:p>
                      <a:pPr algn="ctr" fontAlgn="b"/>
                      <a:r>
                        <a:rPr lang="en-US" sz="1600" u="none" strike="noStrike" kern="1200" dirty="0">
                          <a:solidFill>
                            <a:schemeClr val="dk1"/>
                          </a:solidFill>
                          <a:effectLst/>
                          <a:latin typeface="+mn-lt"/>
                          <a:ea typeface="+mn-ea"/>
                          <a:cs typeface="+mn-cs"/>
                        </a:rPr>
                        <a:t>274</a:t>
                      </a:r>
                    </a:p>
                  </a:txBody>
                  <a:tcPr marL="9525" marR="9525" marT="9525" marB="0" anchor="ctr"/>
                </a:tc>
                <a:tc>
                  <a:txBody>
                    <a:bodyPr/>
                    <a:lstStyle/>
                    <a:p>
                      <a:pPr algn="ctr" fontAlgn="b"/>
                      <a:r>
                        <a:rPr lang="en-US" sz="1600" u="none" strike="noStrike" kern="1200" dirty="0">
                          <a:solidFill>
                            <a:schemeClr val="dk1"/>
                          </a:solidFill>
                          <a:effectLst/>
                          <a:latin typeface="+mn-lt"/>
                          <a:ea typeface="+mn-ea"/>
                          <a:cs typeface="+mn-cs"/>
                        </a:rPr>
                        <a:t>209</a:t>
                      </a:r>
                    </a:p>
                  </a:txBody>
                  <a:tcPr marL="9525" marR="9525" marT="9525" marB="0" anchor="ctr"/>
                </a:tc>
                <a:tc>
                  <a:txBody>
                    <a:bodyPr/>
                    <a:lstStyle/>
                    <a:p>
                      <a:pPr algn="ctr" fontAlgn="b"/>
                      <a:r>
                        <a:rPr lang="en-US" sz="1600" u="none" strike="noStrike" kern="1200">
                          <a:solidFill>
                            <a:schemeClr val="dk1"/>
                          </a:solidFill>
                          <a:effectLst/>
                          <a:latin typeface="+mn-lt"/>
                          <a:ea typeface="+mn-ea"/>
                          <a:cs typeface="+mn-cs"/>
                        </a:rPr>
                        <a:t>223</a:t>
                      </a:r>
                    </a:p>
                  </a:txBody>
                  <a:tcPr marL="9525" marR="9525" marT="9525" marB="0" anchor="ctr"/>
                </a:tc>
                <a:tc>
                  <a:txBody>
                    <a:bodyPr/>
                    <a:lstStyle/>
                    <a:p>
                      <a:pPr algn="ctr" fontAlgn="b"/>
                      <a:r>
                        <a:rPr lang="en-US" sz="1600" u="none" strike="noStrike" kern="1200">
                          <a:solidFill>
                            <a:schemeClr val="dk1"/>
                          </a:solidFill>
                          <a:effectLst/>
                          <a:latin typeface="+mn-lt"/>
                          <a:ea typeface="+mn-ea"/>
                          <a:cs typeface="+mn-cs"/>
                        </a:rPr>
                        <a:t>1007</a:t>
                      </a:r>
                    </a:p>
                  </a:txBody>
                  <a:tcPr marL="9525" marR="9525" marT="9525" marB="0" anchor="ctr"/>
                </a:tc>
                <a:extLst>
                  <a:ext uri="{0D108BD9-81ED-4DB2-BD59-A6C34878D82A}">
                    <a16:rowId xmlns:a16="http://schemas.microsoft.com/office/drawing/2014/main" val="10003"/>
                  </a:ext>
                </a:extLst>
              </a:tr>
              <a:tr h="348923">
                <a:tc>
                  <a:txBody>
                    <a:bodyPr/>
                    <a:lstStyle/>
                    <a:p>
                      <a:pPr algn="ctr" fontAlgn="b"/>
                      <a:r>
                        <a:rPr lang="en-US" sz="1600" u="none" strike="noStrike" dirty="0">
                          <a:effectLst/>
                        </a:rPr>
                        <a:t>2014</a:t>
                      </a:r>
                      <a:endParaRPr lang="en-US"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600" u="none" strike="noStrike" kern="1200">
                          <a:solidFill>
                            <a:schemeClr val="dk1"/>
                          </a:solidFill>
                          <a:effectLst/>
                          <a:latin typeface="+mn-lt"/>
                          <a:ea typeface="+mn-ea"/>
                          <a:cs typeface="+mn-cs"/>
                        </a:rPr>
                        <a:t>297</a:t>
                      </a:r>
                    </a:p>
                  </a:txBody>
                  <a:tcPr marL="9525" marR="9525" marT="9525" marB="0" anchor="ctr"/>
                </a:tc>
                <a:tc>
                  <a:txBody>
                    <a:bodyPr/>
                    <a:lstStyle/>
                    <a:p>
                      <a:pPr algn="ctr" fontAlgn="b"/>
                      <a:r>
                        <a:rPr lang="en-US" sz="1600" u="none" strike="noStrike" kern="1200">
                          <a:solidFill>
                            <a:schemeClr val="dk1"/>
                          </a:solidFill>
                          <a:effectLst/>
                          <a:latin typeface="+mn-lt"/>
                          <a:ea typeface="+mn-ea"/>
                          <a:cs typeface="+mn-cs"/>
                        </a:rPr>
                        <a:t>310</a:t>
                      </a:r>
                    </a:p>
                  </a:txBody>
                  <a:tcPr marL="9525" marR="9525" marT="9525" marB="0" anchor="ctr"/>
                </a:tc>
                <a:tc>
                  <a:txBody>
                    <a:bodyPr/>
                    <a:lstStyle/>
                    <a:p>
                      <a:pPr algn="ctr" fontAlgn="b"/>
                      <a:r>
                        <a:rPr lang="en-US" sz="1600" u="none" strike="noStrike" kern="1200">
                          <a:solidFill>
                            <a:schemeClr val="dk1"/>
                          </a:solidFill>
                          <a:effectLst/>
                          <a:latin typeface="+mn-lt"/>
                          <a:ea typeface="+mn-ea"/>
                          <a:cs typeface="+mn-cs"/>
                        </a:rPr>
                        <a:t>209</a:t>
                      </a:r>
                    </a:p>
                  </a:txBody>
                  <a:tcPr marL="9525" marR="9525" marT="9525" marB="0" anchor="ctr"/>
                </a:tc>
                <a:tc>
                  <a:txBody>
                    <a:bodyPr/>
                    <a:lstStyle/>
                    <a:p>
                      <a:pPr algn="ctr" fontAlgn="b"/>
                      <a:r>
                        <a:rPr lang="en-US" sz="1600" u="none" strike="noStrike" kern="1200" dirty="0">
                          <a:solidFill>
                            <a:schemeClr val="dk1"/>
                          </a:solidFill>
                          <a:effectLst/>
                          <a:latin typeface="+mn-lt"/>
                          <a:ea typeface="+mn-ea"/>
                          <a:cs typeface="+mn-cs"/>
                        </a:rPr>
                        <a:t>245</a:t>
                      </a:r>
                    </a:p>
                  </a:txBody>
                  <a:tcPr marL="9525" marR="9525" marT="9525" marB="0" anchor="ctr"/>
                </a:tc>
                <a:tc>
                  <a:txBody>
                    <a:bodyPr/>
                    <a:lstStyle/>
                    <a:p>
                      <a:pPr algn="ctr" fontAlgn="b"/>
                      <a:r>
                        <a:rPr lang="en-US" sz="1600" u="none" strike="noStrike" kern="1200">
                          <a:solidFill>
                            <a:schemeClr val="dk1"/>
                          </a:solidFill>
                          <a:effectLst/>
                          <a:latin typeface="+mn-lt"/>
                          <a:ea typeface="+mn-ea"/>
                          <a:cs typeface="+mn-cs"/>
                        </a:rPr>
                        <a:t>1061</a:t>
                      </a:r>
                    </a:p>
                  </a:txBody>
                  <a:tcPr marL="9525" marR="9525" marT="9525" marB="0" anchor="ctr"/>
                </a:tc>
                <a:extLst>
                  <a:ext uri="{0D108BD9-81ED-4DB2-BD59-A6C34878D82A}">
                    <a16:rowId xmlns:a16="http://schemas.microsoft.com/office/drawing/2014/main" val="10004"/>
                  </a:ext>
                </a:extLst>
              </a:tr>
              <a:tr h="348923">
                <a:tc>
                  <a:txBody>
                    <a:bodyPr/>
                    <a:lstStyle/>
                    <a:p>
                      <a:pPr algn="ctr" fontAlgn="b"/>
                      <a:r>
                        <a:rPr lang="en-US" sz="1600" u="none" strike="noStrike" dirty="0">
                          <a:effectLst/>
                        </a:rPr>
                        <a:t>2015</a:t>
                      </a:r>
                      <a:endParaRPr lang="en-US" sz="1600" b="0" i="0" u="none" strike="noStrike" dirty="0">
                        <a:solidFill>
                          <a:srgbClr val="000000"/>
                        </a:solidFill>
                        <a:effectLst/>
                        <a:latin typeface="Calibri" panose="020F0502020204030204" pitchFamily="34"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600" u="none" strike="noStrike" kern="1200" dirty="0">
                          <a:solidFill>
                            <a:schemeClr val="dk1"/>
                          </a:solidFill>
                          <a:effectLst/>
                          <a:latin typeface="+mn-lt"/>
                          <a:ea typeface="+mn-ea"/>
                          <a:cs typeface="+mn-cs"/>
                        </a:rPr>
                        <a:t>197</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600" u="none" strike="noStrike" kern="1200">
                          <a:solidFill>
                            <a:schemeClr val="dk1"/>
                          </a:solidFill>
                          <a:effectLst/>
                          <a:latin typeface="+mn-lt"/>
                          <a:ea typeface="+mn-ea"/>
                          <a:cs typeface="+mn-cs"/>
                        </a:rPr>
                        <a:t>219</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600" u="none" strike="noStrike" kern="1200" dirty="0">
                          <a:solidFill>
                            <a:schemeClr val="dk1"/>
                          </a:solidFill>
                          <a:effectLst/>
                          <a:latin typeface="+mn-lt"/>
                          <a:ea typeface="+mn-ea"/>
                          <a:cs typeface="+mn-cs"/>
                        </a:rPr>
                        <a:t>119</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600" u="none" strike="noStrike" kern="1200">
                          <a:solidFill>
                            <a:schemeClr val="dk1"/>
                          </a:solidFill>
                          <a:effectLst/>
                          <a:latin typeface="+mn-lt"/>
                          <a:ea typeface="+mn-ea"/>
                          <a:cs typeface="+mn-cs"/>
                        </a:rPr>
                        <a:t>133</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600" u="none" strike="noStrike" kern="1200" dirty="0">
                          <a:solidFill>
                            <a:schemeClr val="dk1"/>
                          </a:solidFill>
                          <a:effectLst/>
                          <a:latin typeface="+mn-lt"/>
                          <a:ea typeface="+mn-ea"/>
                          <a:cs typeface="+mn-cs"/>
                        </a:rPr>
                        <a:t>668</a:t>
                      </a: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48923">
                <a:tc>
                  <a:txBody>
                    <a:bodyPr/>
                    <a:lstStyle/>
                    <a:p>
                      <a:pPr algn="ctr" fontAlgn="b"/>
                      <a:r>
                        <a:rPr lang="en-US" sz="1600" u="none" strike="noStrike" dirty="0">
                          <a:effectLst/>
                        </a:rPr>
                        <a:t>Occurrence/Year</a:t>
                      </a:r>
                      <a:endParaRPr lang="en-US" sz="1600" b="0"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600" u="none" strike="noStrike" kern="1200" dirty="0">
                          <a:solidFill>
                            <a:schemeClr val="dk1"/>
                          </a:solidFill>
                          <a:effectLst/>
                          <a:latin typeface="+mn-lt"/>
                          <a:ea typeface="+mn-ea"/>
                          <a:cs typeface="+mn-cs"/>
                        </a:rPr>
                        <a:t>194.67</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600" u="none" strike="noStrike" kern="1200" dirty="0">
                          <a:solidFill>
                            <a:schemeClr val="dk1"/>
                          </a:solidFill>
                          <a:effectLst/>
                          <a:latin typeface="+mn-lt"/>
                          <a:ea typeface="+mn-ea"/>
                          <a:cs typeface="+mn-cs"/>
                        </a:rPr>
                        <a:t>216.67</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600" u="none" strike="noStrike" kern="1200">
                          <a:solidFill>
                            <a:schemeClr val="dk1"/>
                          </a:solidFill>
                          <a:effectLst/>
                          <a:latin typeface="+mn-lt"/>
                          <a:ea typeface="+mn-ea"/>
                          <a:cs typeface="+mn-cs"/>
                        </a:rPr>
                        <a:t>123.50</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600" u="none" strike="noStrike" kern="1200" dirty="0">
                          <a:solidFill>
                            <a:schemeClr val="dk1"/>
                          </a:solidFill>
                          <a:effectLst/>
                          <a:latin typeface="+mn-lt"/>
                          <a:ea typeface="+mn-ea"/>
                          <a:cs typeface="+mn-cs"/>
                        </a:rPr>
                        <a:t>155.50</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600" u="none" strike="noStrike" kern="1200">
                          <a:solidFill>
                            <a:schemeClr val="dk1"/>
                          </a:solidFill>
                          <a:effectLst/>
                          <a:latin typeface="+mn-lt"/>
                          <a:ea typeface="+mn-ea"/>
                          <a:cs typeface="+mn-cs"/>
                        </a:rPr>
                        <a:t>690.33</a:t>
                      </a: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r h="380542">
                <a:tc>
                  <a:txBody>
                    <a:bodyPr/>
                    <a:lstStyle/>
                    <a:p>
                      <a:pPr algn="ctr" fontAlgn="b"/>
                      <a:r>
                        <a:rPr lang="en-US" sz="1600" u="none" strike="noStrike" dirty="0">
                          <a:effectLst/>
                        </a:rPr>
                        <a:t>Number of circuits</a:t>
                      </a:r>
                      <a:endParaRPr lang="en-US"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0" algn="ctr" defTabSz="914400" rtl="0" eaLnBrk="1" fontAlgn="b" latinLnBrk="0" hangingPunct="1"/>
                      <a:r>
                        <a:rPr lang="en-US" sz="1600" u="none" strike="noStrike" kern="1200" dirty="0">
                          <a:solidFill>
                            <a:schemeClr val="dk1"/>
                          </a:solidFill>
                          <a:effectLst/>
                          <a:latin typeface="+mn-lt"/>
                          <a:ea typeface="+mn-ea"/>
                          <a:cs typeface="+mn-cs"/>
                        </a:rPr>
                        <a:t>671</a:t>
                      </a:r>
                    </a:p>
                  </a:txBody>
                  <a:tcPr marL="9525" marR="9525" marT="9525" marB="0" anchor="ctr"/>
                </a:tc>
                <a:tc>
                  <a:txBody>
                    <a:bodyPr/>
                    <a:lstStyle/>
                    <a:p>
                      <a:pPr marL="0" algn="ctr" defTabSz="914400" rtl="0" eaLnBrk="1" fontAlgn="b" latinLnBrk="0" hangingPunct="1"/>
                      <a:r>
                        <a:rPr lang="en-US" sz="1600" u="none" strike="noStrike" kern="1200" dirty="0">
                          <a:solidFill>
                            <a:schemeClr val="dk1"/>
                          </a:solidFill>
                          <a:effectLst/>
                          <a:latin typeface="+mn-lt"/>
                          <a:ea typeface="+mn-ea"/>
                          <a:cs typeface="+mn-cs"/>
                        </a:rPr>
                        <a:t>671</a:t>
                      </a:r>
                    </a:p>
                  </a:txBody>
                  <a:tcPr marL="9525" marR="9525" marT="9525" marB="0" anchor="ctr"/>
                </a:tc>
                <a:tc>
                  <a:txBody>
                    <a:bodyPr/>
                    <a:lstStyle/>
                    <a:p>
                      <a:pPr marL="0" algn="ctr" defTabSz="914400" rtl="0" eaLnBrk="1" fontAlgn="b" latinLnBrk="0" hangingPunct="1"/>
                      <a:r>
                        <a:rPr lang="en-US" sz="1600" u="none" strike="noStrike" kern="1200" dirty="0">
                          <a:solidFill>
                            <a:schemeClr val="dk1"/>
                          </a:solidFill>
                          <a:effectLst/>
                          <a:latin typeface="+mn-lt"/>
                          <a:ea typeface="+mn-ea"/>
                          <a:cs typeface="+mn-cs"/>
                        </a:rPr>
                        <a:t>671</a:t>
                      </a:r>
                    </a:p>
                  </a:txBody>
                  <a:tcPr marL="9525" marR="9525" marT="9525" marB="0" anchor="ctr"/>
                </a:tc>
                <a:tc>
                  <a:txBody>
                    <a:bodyPr/>
                    <a:lstStyle/>
                    <a:p>
                      <a:pPr marL="0" algn="ctr" defTabSz="914400" rtl="0" eaLnBrk="1" fontAlgn="b" latinLnBrk="0" hangingPunct="1"/>
                      <a:r>
                        <a:rPr lang="en-US" sz="1600" u="none" strike="noStrike" kern="1200" dirty="0">
                          <a:solidFill>
                            <a:schemeClr val="dk1"/>
                          </a:solidFill>
                          <a:effectLst/>
                          <a:latin typeface="+mn-lt"/>
                          <a:ea typeface="+mn-ea"/>
                          <a:cs typeface="+mn-cs"/>
                        </a:rPr>
                        <a:t>671</a:t>
                      </a:r>
                    </a:p>
                  </a:txBody>
                  <a:tcPr marL="9525" marR="9525" marT="9525" marB="0" anchor="ctr"/>
                </a:tc>
                <a:tc>
                  <a:txBody>
                    <a:bodyPr/>
                    <a:lstStyle/>
                    <a:p>
                      <a:pPr marL="0" algn="ctr" defTabSz="914400" rtl="0" eaLnBrk="1" fontAlgn="b" latinLnBrk="0" hangingPunct="1"/>
                      <a:r>
                        <a:rPr lang="en-US" sz="1600" u="none" strike="noStrike" kern="1200">
                          <a:solidFill>
                            <a:schemeClr val="dk1"/>
                          </a:solidFill>
                          <a:effectLst/>
                          <a:latin typeface="+mn-lt"/>
                          <a:ea typeface="+mn-ea"/>
                          <a:cs typeface="+mn-cs"/>
                        </a:rPr>
                        <a:t>671</a:t>
                      </a:r>
                    </a:p>
                  </a:txBody>
                  <a:tcPr marL="9525" marR="9525" marT="9525" marB="0" anchor="ctr"/>
                </a:tc>
                <a:extLst>
                  <a:ext uri="{0D108BD9-81ED-4DB2-BD59-A6C34878D82A}">
                    <a16:rowId xmlns:a16="http://schemas.microsoft.com/office/drawing/2014/main" val="10007"/>
                  </a:ext>
                </a:extLst>
              </a:tr>
              <a:tr h="380542">
                <a:tc>
                  <a:txBody>
                    <a:bodyPr/>
                    <a:lstStyle/>
                    <a:p>
                      <a:pPr algn="ctr" fontAlgn="b"/>
                      <a:r>
                        <a:rPr lang="en-US" sz="1600" u="none" strike="noStrike" dirty="0">
                          <a:effectLst/>
                        </a:rPr>
                        <a:t>Occurrence/Circuit/Year</a:t>
                      </a:r>
                      <a:endParaRPr lang="en-US"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0" algn="ctr" defTabSz="914400" rtl="0" eaLnBrk="1" fontAlgn="b" latinLnBrk="0" hangingPunct="1"/>
                      <a:r>
                        <a:rPr lang="en-US" sz="1600" u="none" strike="noStrike" kern="1200" dirty="0">
                          <a:solidFill>
                            <a:schemeClr val="dk1"/>
                          </a:solidFill>
                          <a:effectLst/>
                          <a:latin typeface="+mn-lt"/>
                          <a:ea typeface="+mn-ea"/>
                          <a:cs typeface="+mn-cs"/>
                        </a:rPr>
                        <a:t>0.29</a:t>
                      </a:r>
                    </a:p>
                  </a:txBody>
                  <a:tcPr marL="9525" marR="9525" marT="9525" marB="0" anchor="ctr"/>
                </a:tc>
                <a:tc>
                  <a:txBody>
                    <a:bodyPr/>
                    <a:lstStyle/>
                    <a:p>
                      <a:pPr marL="0" algn="ctr" defTabSz="914400" rtl="0" eaLnBrk="1" fontAlgn="b" latinLnBrk="0" hangingPunct="1"/>
                      <a:r>
                        <a:rPr lang="en-US" sz="1600" u="none" strike="noStrike" kern="1200" dirty="0">
                          <a:solidFill>
                            <a:schemeClr val="dk1"/>
                          </a:solidFill>
                          <a:effectLst/>
                          <a:latin typeface="+mn-lt"/>
                          <a:ea typeface="+mn-ea"/>
                          <a:cs typeface="+mn-cs"/>
                        </a:rPr>
                        <a:t>0.32</a:t>
                      </a:r>
                    </a:p>
                  </a:txBody>
                  <a:tcPr marL="9525" marR="9525" marT="9525" marB="0" anchor="ctr"/>
                </a:tc>
                <a:tc>
                  <a:txBody>
                    <a:bodyPr/>
                    <a:lstStyle/>
                    <a:p>
                      <a:pPr marL="0" algn="ctr" defTabSz="914400" rtl="0" eaLnBrk="1" fontAlgn="b" latinLnBrk="0" hangingPunct="1"/>
                      <a:r>
                        <a:rPr lang="en-US" sz="1600" u="none" strike="noStrike" kern="1200" dirty="0">
                          <a:solidFill>
                            <a:schemeClr val="dk1"/>
                          </a:solidFill>
                          <a:effectLst/>
                          <a:latin typeface="+mn-lt"/>
                          <a:ea typeface="+mn-ea"/>
                          <a:cs typeface="+mn-cs"/>
                        </a:rPr>
                        <a:t>0.18</a:t>
                      </a:r>
                    </a:p>
                  </a:txBody>
                  <a:tcPr marL="9525" marR="9525" marT="9525" marB="0" anchor="ctr"/>
                </a:tc>
                <a:tc>
                  <a:txBody>
                    <a:bodyPr/>
                    <a:lstStyle/>
                    <a:p>
                      <a:pPr marL="0" algn="ctr" defTabSz="914400" rtl="0" eaLnBrk="1" fontAlgn="b" latinLnBrk="0" hangingPunct="1"/>
                      <a:r>
                        <a:rPr lang="en-US" sz="1600" u="none" strike="noStrike" kern="1200" dirty="0">
                          <a:solidFill>
                            <a:schemeClr val="dk1"/>
                          </a:solidFill>
                          <a:effectLst/>
                          <a:latin typeface="+mn-lt"/>
                          <a:ea typeface="+mn-ea"/>
                          <a:cs typeface="+mn-cs"/>
                        </a:rPr>
                        <a:t>0.23</a:t>
                      </a:r>
                    </a:p>
                  </a:txBody>
                  <a:tcPr marL="9525" marR="9525" marT="9525" marB="0" anchor="ctr"/>
                </a:tc>
                <a:tc>
                  <a:txBody>
                    <a:bodyPr/>
                    <a:lstStyle/>
                    <a:p>
                      <a:pPr marL="0" algn="ctr" defTabSz="914400" rtl="0" eaLnBrk="1" fontAlgn="b" latinLnBrk="0" hangingPunct="1"/>
                      <a:r>
                        <a:rPr lang="en-US" sz="1600" u="none" strike="noStrike" kern="1200" dirty="0">
                          <a:solidFill>
                            <a:schemeClr val="dk1"/>
                          </a:solidFill>
                          <a:effectLst/>
                          <a:latin typeface="+mn-lt"/>
                          <a:ea typeface="+mn-ea"/>
                          <a:cs typeface="+mn-cs"/>
                        </a:rPr>
                        <a:t>1.03</a:t>
                      </a:r>
                    </a:p>
                  </a:txBody>
                  <a:tcPr marL="9525" marR="9525" marT="9525" marB="0" anchor="ctr"/>
                </a:tc>
                <a:extLst>
                  <a:ext uri="{0D108BD9-81ED-4DB2-BD59-A6C34878D82A}">
                    <a16:rowId xmlns:a16="http://schemas.microsoft.com/office/drawing/2014/main" val="10008"/>
                  </a:ext>
                </a:extLst>
              </a:tr>
            </a:tbl>
          </a:graphicData>
        </a:graphic>
      </p:graphicFrame>
      <p:sp>
        <p:nvSpPr>
          <p:cNvPr id="7" name="Rectangle 6"/>
          <p:cNvSpPr/>
          <p:nvPr/>
        </p:nvSpPr>
        <p:spPr>
          <a:xfrm>
            <a:off x="2667000" y="4495800"/>
            <a:ext cx="5181600" cy="304800"/>
          </a:xfrm>
          <a:prstGeom prst="rect">
            <a:avLst/>
          </a:prstGeom>
          <a:solidFill>
            <a:schemeClr val="accent3">
              <a:lumMod val="20000"/>
              <a:lumOff val="80000"/>
              <a:alpha val="17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1447800" y="5410200"/>
            <a:ext cx="6759873" cy="830997"/>
          </a:xfrm>
          <a:prstGeom prst="rect">
            <a:avLst/>
          </a:prstGeom>
          <a:noFill/>
        </p:spPr>
        <p:txBody>
          <a:bodyPr wrap="square" rtlCol="0">
            <a:spAutoFit/>
          </a:bodyPr>
          <a:lstStyle/>
          <a:p>
            <a:r>
              <a:rPr lang="en-US" sz="1200" dirty="0"/>
              <a:t>Winter: Dec, Jan, Feb		Summer: Jun, Jul, Aug, Sep</a:t>
            </a:r>
          </a:p>
          <a:p>
            <a:r>
              <a:rPr lang="en-US" sz="1200" dirty="0"/>
              <a:t>Spring: Mar, Apr, May		Fall: Oct, Nov</a:t>
            </a:r>
          </a:p>
          <a:p>
            <a:r>
              <a:rPr lang="en-US" sz="1200" dirty="0"/>
              <a:t>Statistics based on 345-kV line data available in ERCOT OS with a status of Planned (PL, M1, M2, M3, UE, RS)</a:t>
            </a:r>
          </a:p>
        </p:txBody>
      </p:sp>
    </p:spTree>
    <p:extLst>
      <p:ext uri="{BB962C8B-B14F-4D97-AF65-F5344CB8AC3E}">
        <p14:creationId xmlns:p14="http://schemas.microsoft.com/office/powerpoint/2010/main" val="3284009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Methodology (Expanded)</a:t>
            </a:r>
          </a:p>
        </p:txBody>
      </p:sp>
      <p:graphicFrame>
        <p:nvGraphicFramePr>
          <p:cNvPr id="5" name="Content Placeholder 4"/>
          <p:cNvGraphicFramePr>
            <a:graphicFrameLocks noGrp="1"/>
          </p:cNvGraphicFramePr>
          <p:nvPr>
            <p:ph idx="1"/>
            <p:extLst/>
          </p:nvPr>
        </p:nvGraphicFramePr>
        <p:xfrm>
          <a:off x="381000" y="1524000"/>
          <a:ext cx="8458200" cy="35575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sp>
        <p:nvSpPr>
          <p:cNvPr id="6" name="TextBox 5"/>
          <p:cNvSpPr txBox="1"/>
          <p:nvPr/>
        </p:nvSpPr>
        <p:spPr>
          <a:xfrm>
            <a:off x="381000" y="1017350"/>
            <a:ext cx="2800767" cy="369332"/>
          </a:xfrm>
          <a:prstGeom prst="rect">
            <a:avLst/>
          </a:prstGeom>
          <a:noFill/>
        </p:spPr>
        <p:txBody>
          <a:bodyPr wrap="none" rtlCol="0">
            <a:spAutoFit/>
          </a:bodyPr>
          <a:lstStyle/>
          <a:p>
            <a:r>
              <a:rPr lang="en-US" dirty="0"/>
              <a:t>During project evaluation:</a:t>
            </a:r>
          </a:p>
        </p:txBody>
      </p:sp>
    </p:spTree>
    <p:extLst>
      <p:ext uri="{BB962C8B-B14F-4D97-AF65-F5344CB8AC3E}">
        <p14:creationId xmlns:p14="http://schemas.microsoft.com/office/powerpoint/2010/main" val="3516725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ERCOT Nodal Protocols §3.11.2, Planning Criteria, Paragraph (4)</a:t>
            </a:r>
          </a:p>
        </p:txBody>
      </p:sp>
      <p:sp>
        <p:nvSpPr>
          <p:cNvPr id="3" name="Content Placeholder 2"/>
          <p:cNvSpPr>
            <a:spLocks noGrp="1"/>
          </p:cNvSpPr>
          <p:nvPr>
            <p:ph idx="1"/>
          </p:nvPr>
        </p:nvSpPr>
        <p:spPr/>
        <p:txBody>
          <a:bodyPr/>
          <a:lstStyle/>
          <a:p>
            <a:r>
              <a:rPr lang="en-US" dirty="0">
                <a:solidFill>
                  <a:schemeClr val="tx2"/>
                </a:solidFill>
              </a:rPr>
              <a:t>“For economic projects, the net economic benefit of a proposed project, or set of projects, will be assessed over the project’s life based on the net societal benefit that is reasonably expected to accrue from the project.  The project will be recommended if it is reasonably expected to result in positive net societal benefits.”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2860690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Transmission Investment</a:t>
            </a:r>
          </a:p>
        </p:txBody>
      </p:sp>
      <p:sp>
        <p:nvSpPr>
          <p:cNvPr id="3" name="Content Placeholder 2"/>
          <p:cNvSpPr>
            <a:spLocks noGrp="1"/>
          </p:cNvSpPr>
          <p:nvPr>
            <p:ph idx="1"/>
          </p:nvPr>
        </p:nvSpPr>
        <p:spPr>
          <a:xfrm>
            <a:off x="665420" y="5334000"/>
            <a:ext cx="7889359" cy="838200"/>
          </a:xfrm>
        </p:spPr>
        <p:txBody>
          <a:bodyPr/>
          <a:lstStyle/>
          <a:p>
            <a:pPr marL="0" indent="0" fontAlgn="ctr">
              <a:buNone/>
            </a:pPr>
            <a:r>
              <a:rPr lang="en-US" sz="1100" dirty="0"/>
              <a:t>Source: Recommendations for enhancing ERCOT’s Long-term Transmission Planning Process, The Brattle Group</a:t>
            </a:r>
          </a:p>
        </p:txBody>
      </p:sp>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dirty="0"/>
          </a:p>
        </p:txBody>
      </p:sp>
      <p:pic>
        <p:nvPicPr>
          <p:cNvPr id="5" name="Picture 4"/>
          <p:cNvPicPr>
            <a:picLocks noChangeAspect="1"/>
          </p:cNvPicPr>
          <p:nvPr/>
        </p:nvPicPr>
        <p:blipFill>
          <a:blip r:embed="rId2"/>
          <a:stretch>
            <a:fillRect/>
          </a:stretch>
        </p:blipFill>
        <p:spPr>
          <a:xfrm>
            <a:off x="627529" y="1386682"/>
            <a:ext cx="7642830" cy="3862632"/>
          </a:xfrm>
          <a:prstGeom prst="rect">
            <a:avLst/>
          </a:prstGeom>
        </p:spPr>
      </p:pic>
      <p:sp>
        <p:nvSpPr>
          <p:cNvPr id="6" name="Rectangle 5"/>
          <p:cNvSpPr/>
          <p:nvPr/>
        </p:nvSpPr>
        <p:spPr>
          <a:xfrm>
            <a:off x="2971800" y="2819400"/>
            <a:ext cx="5410200" cy="304800"/>
          </a:xfrm>
          <a:prstGeom prst="rect">
            <a:avLst/>
          </a:prstGeom>
          <a:solidFill>
            <a:schemeClr val="accent1">
              <a:alpha val="16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07793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Agenda</a:t>
            </a:r>
            <a:endParaRPr lang="en-US" b="1" dirty="0"/>
          </a:p>
        </p:txBody>
      </p:sp>
      <p:sp>
        <p:nvSpPr>
          <p:cNvPr id="3" name="Content Placeholder 2"/>
          <p:cNvSpPr>
            <a:spLocks noGrp="1"/>
          </p:cNvSpPr>
          <p:nvPr>
            <p:ph idx="1"/>
          </p:nvPr>
        </p:nvSpPr>
        <p:spPr>
          <a:xfrm>
            <a:off x="304800" y="1600201"/>
            <a:ext cx="8534400" cy="2362199"/>
          </a:xfrm>
        </p:spPr>
        <p:txBody>
          <a:bodyPr/>
          <a:lstStyle/>
          <a:p>
            <a:pPr>
              <a:buFont typeface="Wingdings" panose="05000000000000000000" pitchFamily="2" charset="2"/>
              <a:buChar char="q"/>
            </a:pPr>
            <a:r>
              <a:rPr lang="en-US" altLang="en-US" sz="2400" dirty="0">
                <a:solidFill>
                  <a:schemeClr val="tx2"/>
                </a:solidFill>
              </a:rPr>
              <a:t>Background and Motivation</a:t>
            </a:r>
          </a:p>
          <a:p>
            <a:pPr>
              <a:buFont typeface="Wingdings" panose="05000000000000000000" pitchFamily="2" charset="2"/>
              <a:buChar char="q"/>
            </a:pPr>
            <a:r>
              <a:rPr lang="en-US" altLang="en-US" sz="2400" dirty="0">
                <a:solidFill>
                  <a:schemeClr val="tx2"/>
                </a:solidFill>
              </a:rPr>
              <a:t>Proposed Methodology</a:t>
            </a:r>
          </a:p>
          <a:p>
            <a:pPr>
              <a:buFont typeface="Wingdings" panose="05000000000000000000" pitchFamily="2" charset="2"/>
              <a:buChar char="q"/>
            </a:pPr>
            <a:r>
              <a:rPr lang="en-US" altLang="en-US" sz="2400" dirty="0">
                <a:solidFill>
                  <a:schemeClr val="tx2"/>
                </a:solidFill>
              </a:rPr>
              <a:t>Observation and Next steps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Tree>
    <p:extLst>
      <p:ext uri="{BB962C8B-B14F-4D97-AF65-F5344CB8AC3E}">
        <p14:creationId xmlns:p14="http://schemas.microsoft.com/office/powerpoint/2010/main" val="102405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Background and Motivation</a:t>
            </a:r>
            <a:endParaRPr lang="en-US" b="1" dirty="0">
              <a:solidFill>
                <a:schemeClr val="accent1"/>
              </a:solidFill>
            </a:endParaRPr>
          </a:p>
        </p:txBody>
      </p:sp>
      <p:sp>
        <p:nvSpPr>
          <p:cNvPr id="3" name="Content Placeholder 2"/>
          <p:cNvSpPr>
            <a:spLocks noGrp="1"/>
          </p:cNvSpPr>
          <p:nvPr>
            <p:ph idx="1"/>
          </p:nvPr>
        </p:nvSpPr>
        <p:spPr>
          <a:xfrm>
            <a:off x="304800" y="1295400"/>
            <a:ext cx="8534400" cy="4319832"/>
          </a:xfrm>
        </p:spPr>
        <p:txBody>
          <a:bodyPr/>
          <a:lstStyle/>
          <a:p>
            <a:r>
              <a:rPr lang="en-US" sz="2200" dirty="0">
                <a:solidFill>
                  <a:schemeClr val="tx2"/>
                </a:solidFill>
              </a:rPr>
              <a:t>Some of the highest congestion costs in the ERCOT system are driven by Transmission Outages</a:t>
            </a:r>
          </a:p>
          <a:p>
            <a:r>
              <a:rPr lang="en-US" sz="2200" dirty="0">
                <a:solidFill>
                  <a:schemeClr val="tx2"/>
                </a:solidFill>
              </a:rPr>
              <a:t>In 2013, Brattle identified Transmission Outage related savings as one of the “missing” economic benefits of transmission projects</a:t>
            </a:r>
          </a:p>
          <a:p>
            <a:r>
              <a:rPr lang="en-US" sz="2200" dirty="0">
                <a:solidFill>
                  <a:schemeClr val="tx2"/>
                </a:solidFill>
              </a:rPr>
              <a:t>Transmission Outages are a ‘fact-of-life’ in any Electric Transmission System</a:t>
            </a:r>
          </a:p>
          <a:p>
            <a:r>
              <a:rPr lang="en-US" sz="2200" dirty="0">
                <a:solidFill>
                  <a:schemeClr val="tx2"/>
                </a:solidFill>
              </a:rPr>
              <a:t>Current economic transmission planning practices fail to capture ‘all’ the benefits of transmission investment</a:t>
            </a:r>
            <a:endParaRPr lang="en-US" sz="1800" dirty="0">
              <a:solidFill>
                <a:schemeClr val="tx2"/>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dirty="0"/>
          </a:p>
        </p:txBody>
      </p:sp>
    </p:spTree>
    <p:extLst>
      <p:ext uri="{BB962C8B-B14F-4D97-AF65-F5344CB8AC3E}">
        <p14:creationId xmlns:p14="http://schemas.microsoft.com/office/powerpoint/2010/main" val="3920009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 Planning: Minimize Societal Cost</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6" name="Picture 5"/>
          <p:cNvPicPr>
            <a:picLocks noChangeAspect="1"/>
          </p:cNvPicPr>
          <p:nvPr/>
        </p:nvPicPr>
        <p:blipFill>
          <a:blip r:embed="rId3"/>
          <a:stretch>
            <a:fillRect/>
          </a:stretch>
        </p:blipFill>
        <p:spPr>
          <a:xfrm>
            <a:off x="1071247" y="1376743"/>
            <a:ext cx="7077706" cy="4282498"/>
          </a:xfrm>
          <a:prstGeom prst="rect">
            <a:avLst/>
          </a:prstGeom>
        </p:spPr>
      </p:pic>
      <p:sp>
        <p:nvSpPr>
          <p:cNvPr id="3" name="TextBox 2"/>
          <p:cNvSpPr txBox="1"/>
          <p:nvPr/>
        </p:nvSpPr>
        <p:spPr>
          <a:xfrm>
            <a:off x="4191000" y="5659241"/>
            <a:ext cx="2514600" cy="369332"/>
          </a:xfrm>
          <a:prstGeom prst="rect">
            <a:avLst/>
          </a:prstGeom>
          <a:noFill/>
        </p:spPr>
        <p:txBody>
          <a:bodyPr wrap="square" rtlCol="0">
            <a:spAutoFit/>
          </a:bodyPr>
          <a:lstStyle/>
          <a:p>
            <a:r>
              <a:rPr lang="en-US" dirty="0">
                <a:solidFill>
                  <a:schemeClr val="tx2"/>
                </a:solidFill>
              </a:rPr>
              <a:t>Time</a:t>
            </a:r>
          </a:p>
        </p:txBody>
      </p:sp>
      <p:sp>
        <p:nvSpPr>
          <p:cNvPr id="7" name="TextBox 6"/>
          <p:cNvSpPr txBox="1"/>
          <p:nvPr/>
        </p:nvSpPr>
        <p:spPr>
          <a:xfrm rot="16200000">
            <a:off x="-497773" y="2901434"/>
            <a:ext cx="2514600" cy="369332"/>
          </a:xfrm>
          <a:prstGeom prst="rect">
            <a:avLst/>
          </a:prstGeom>
          <a:noFill/>
        </p:spPr>
        <p:txBody>
          <a:bodyPr wrap="square" rtlCol="0">
            <a:spAutoFit/>
          </a:bodyPr>
          <a:lstStyle/>
          <a:p>
            <a:r>
              <a:rPr lang="en-US" dirty="0">
                <a:solidFill>
                  <a:schemeClr val="tx2"/>
                </a:solidFill>
              </a:rPr>
              <a:t>Levelized cost $</a:t>
            </a:r>
          </a:p>
        </p:txBody>
      </p:sp>
    </p:spTree>
    <p:extLst>
      <p:ext uri="{BB962C8B-B14F-4D97-AF65-F5344CB8AC3E}">
        <p14:creationId xmlns:p14="http://schemas.microsoft.com/office/powerpoint/2010/main" val="571426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2016 – Top 15 Constraints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67258342"/>
              </p:ext>
            </p:extLst>
          </p:nvPr>
        </p:nvGraphicFramePr>
        <p:xfrm>
          <a:off x="381000" y="1396614"/>
          <a:ext cx="7155180" cy="4623185"/>
        </p:xfrm>
        <a:graphic>
          <a:graphicData uri="http://schemas.openxmlformats.org/drawingml/2006/table">
            <a:tbl>
              <a:tblPr firstRow="1" firstCol="1" bandRow="1">
                <a:tableStyleId>{5C22544A-7EE6-4342-B048-85BDC9FD1C3A}</a:tableStyleId>
              </a:tblPr>
              <a:tblGrid>
                <a:gridCol w="954921">
                  <a:extLst>
                    <a:ext uri="{9D8B030D-6E8A-4147-A177-3AD203B41FA5}">
                      <a16:colId xmlns:a16="http://schemas.microsoft.com/office/drawing/2014/main" val="20000"/>
                    </a:ext>
                  </a:extLst>
                </a:gridCol>
                <a:gridCol w="4018437">
                  <a:extLst>
                    <a:ext uri="{9D8B030D-6E8A-4147-A177-3AD203B41FA5}">
                      <a16:colId xmlns:a16="http://schemas.microsoft.com/office/drawing/2014/main" val="20001"/>
                    </a:ext>
                  </a:extLst>
                </a:gridCol>
                <a:gridCol w="2181822">
                  <a:extLst>
                    <a:ext uri="{9D8B030D-6E8A-4147-A177-3AD203B41FA5}">
                      <a16:colId xmlns:a16="http://schemas.microsoft.com/office/drawing/2014/main" val="20002"/>
                    </a:ext>
                  </a:extLst>
                </a:gridCol>
              </a:tblGrid>
              <a:tr h="288049">
                <a:tc>
                  <a:txBody>
                    <a:bodyPr/>
                    <a:lstStyle/>
                    <a:p>
                      <a:pPr marL="0" marR="0" algn="ctr">
                        <a:spcBef>
                          <a:spcPts val="0"/>
                        </a:spcBef>
                        <a:spcAft>
                          <a:spcPts val="0"/>
                        </a:spcAft>
                      </a:pPr>
                      <a:r>
                        <a:rPr lang="en-US" sz="1400" dirty="0">
                          <a:effectLst/>
                        </a:rPr>
                        <a:t>Index</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Constraint</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Congestion Rent ($)</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288049">
                <a:tc>
                  <a:txBody>
                    <a:bodyPr/>
                    <a:lstStyle/>
                    <a:p>
                      <a:pPr marL="0" marR="0" algn="ctr">
                        <a:spcBef>
                          <a:spcPts val="0"/>
                        </a:spcBef>
                        <a:spcAft>
                          <a:spcPts val="0"/>
                        </a:spcAft>
                      </a:pPr>
                      <a:r>
                        <a:rPr lang="en-US" sz="1400">
                          <a:effectLst/>
                        </a:rPr>
                        <a:t>1</a:t>
                      </a:r>
                      <a:endParaRPr lang="en-US" sz="200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North to Houston Import</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$64,141,507</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288049">
                <a:tc>
                  <a:txBody>
                    <a:bodyPr/>
                    <a:lstStyle/>
                    <a:p>
                      <a:pPr marL="0" marR="0" algn="ctr">
                        <a:spcBef>
                          <a:spcPts val="0"/>
                        </a:spcBef>
                        <a:spcAft>
                          <a:spcPts val="0"/>
                        </a:spcAft>
                      </a:pPr>
                      <a:r>
                        <a:rPr lang="en-US" sz="1400">
                          <a:effectLst/>
                        </a:rPr>
                        <a:t>2</a:t>
                      </a:r>
                      <a:endParaRPr lang="en-US" sz="200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Meadow 345/138 kV Transformer</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solidFill>
                            <a:srgbClr val="FF0000"/>
                          </a:solidFill>
                          <a:effectLst/>
                        </a:rPr>
                        <a:t>$47,958,057</a:t>
                      </a:r>
                      <a:endPar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288049">
                <a:tc>
                  <a:txBody>
                    <a:bodyPr/>
                    <a:lstStyle/>
                    <a:p>
                      <a:pPr marL="0" marR="0" algn="ctr">
                        <a:spcBef>
                          <a:spcPts val="0"/>
                        </a:spcBef>
                        <a:spcAft>
                          <a:spcPts val="0"/>
                        </a:spcAft>
                      </a:pPr>
                      <a:r>
                        <a:rPr lang="en-US" sz="1400">
                          <a:effectLst/>
                        </a:rPr>
                        <a:t>3</a:t>
                      </a:r>
                      <a:endParaRPr lang="en-US" sz="200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Fort Worth-West Denton 138 kV Line</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solidFill>
                            <a:srgbClr val="FF0000"/>
                          </a:solidFill>
                          <a:effectLst/>
                        </a:rPr>
                        <a:t>$29,740,294</a:t>
                      </a:r>
                      <a:endPar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288049">
                <a:tc>
                  <a:txBody>
                    <a:bodyPr/>
                    <a:lstStyle/>
                    <a:p>
                      <a:pPr marL="0" marR="0" algn="ctr">
                        <a:spcBef>
                          <a:spcPts val="0"/>
                        </a:spcBef>
                        <a:spcAft>
                          <a:spcPts val="0"/>
                        </a:spcAft>
                      </a:pPr>
                      <a:r>
                        <a:rPr lang="en-US" sz="1400">
                          <a:effectLst/>
                        </a:rPr>
                        <a:t>4</a:t>
                      </a:r>
                      <a:endParaRPr lang="en-US" sz="200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Loma Alta-Los Fresnos 138 kV Line</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solidFill>
                            <a:srgbClr val="FF0000"/>
                          </a:solidFill>
                          <a:effectLst/>
                        </a:rPr>
                        <a:t>$26,946,998</a:t>
                      </a:r>
                      <a:endPar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288049">
                <a:tc>
                  <a:txBody>
                    <a:bodyPr/>
                    <a:lstStyle/>
                    <a:p>
                      <a:pPr marL="0" marR="0" algn="ctr">
                        <a:spcBef>
                          <a:spcPts val="0"/>
                        </a:spcBef>
                        <a:spcAft>
                          <a:spcPts val="0"/>
                        </a:spcAft>
                      </a:pPr>
                      <a:r>
                        <a:rPr lang="en-US" sz="1400">
                          <a:effectLst/>
                        </a:rPr>
                        <a:t>5</a:t>
                      </a:r>
                      <a:endParaRPr lang="en-US" sz="200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Lower Rio Grande Valley Import Limit</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$21,736,088</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288049">
                <a:tc>
                  <a:txBody>
                    <a:bodyPr/>
                    <a:lstStyle/>
                    <a:p>
                      <a:pPr marL="0" marR="0" algn="ctr">
                        <a:spcBef>
                          <a:spcPts val="0"/>
                        </a:spcBef>
                        <a:spcAft>
                          <a:spcPts val="0"/>
                        </a:spcAft>
                      </a:pPr>
                      <a:r>
                        <a:rPr lang="en-US" sz="1400">
                          <a:effectLst/>
                        </a:rPr>
                        <a:t>6</a:t>
                      </a:r>
                      <a:endParaRPr lang="en-US" sz="200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Morris Dido-Rosen Heights Tap 138 kV Line</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solidFill>
                            <a:srgbClr val="FF0000"/>
                          </a:solidFill>
                          <a:effectLst/>
                        </a:rPr>
                        <a:t>$15,045,333</a:t>
                      </a:r>
                      <a:endPar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288049">
                <a:tc>
                  <a:txBody>
                    <a:bodyPr/>
                    <a:lstStyle/>
                    <a:p>
                      <a:pPr marL="0" marR="0" algn="ctr">
                        <a:spcBef>
                          <a:spcPts val="0"/>
                        </a:spcBef>
                        <a:spcAft>
                          <a:spcPts val="0"/>
                        </a:spcAft>
                      </a:pPr>
                      <a:r>
                        <a:rPr lang="en-US" sz="1400">
                          <a:effectLst/>
                        </a:rPr>
                        <a:t>7</a:t>
                      </a:r>
                      <a:endParaRPr lang="en-US" sz="200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Panhandle Export Limit</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$12,289,182</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288049">
                <a:tc>
                  <a:txBody>
                    <a:bodyPr/>
                    <a:lstStyle/>
                    <a:p>
                      <a:pPr marL="0" marR="0" algn="ctr">
                        <a:spcBef>
                          <a:spcPts val="0"/>
                        </a:spcBef>
                        <a:spcAft>
                          <a:spcPts val="0"/>
                        </a:spcAft>
                      </a:pPr>
                      <a:r>
                        <a:rPr lang="en-US" sz="1400">
                          <a:effectLst/>
                        </a:rPr>
                        <a:t>8</a:t>
                      </a:r>
                      <a:endParaRPr lang="en-US" sz="200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Morris Dido-Eagle Mountain 138 kV Line</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solidFill>
                            <a:srgbClr val="FF0000"/>
                          </a:solidFill>
                          <a:effectLst/>
                        </a:rPr>
                        <a:t>$10,484,213</a:t>
                      </a:r>
                      <a:endPar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r h="288049">
                <a:tc>
                  <a:txBody>
                    <a:bodyPr/>
                    <a:lstStyle/>
                    <a:p>
                      <a:pPr marL="0" marR="0" algn="ctr">
                        <a:spcBef>
                          <a:spcPts val="0"/>
                        </a:spcBef>
                        <a:spcAft>
                          <a:spcPts val="0"/>
                        </a:spcAft>
                      </a:pPr>
                      <a:r>
                        <a:rPr lang="en-US" sz="1400">
                          <a:effectLst/>
                        </a:rPr>
                        <a:t>9</a:t>
                      </a:r>
                      <a:endParaRPr lang="en-US" sz="200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Carrollton Northwest-</a:t>
                      </a:r>
                      <a:r>
                        <a:rPr lang="en-US" sz="1400" dirty="0" err="1">
                          <a:effectLst/>
                        </a:rPr>
                        <a:t>Lakepointe</a:t>
                      </a:r>
                      <a:r>
                        <a:rPr lang="en-US" sz="1400" dirty="0">
                          <a:effectLst/>
                        </a:rPr>
                        <a:t> 138 kV Line</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solidFill>
                            <a:srgbClr val="FF0000"/>
                          </a:solidFill>
                          <a:effectLst/>
                        </a:rPr>
                        <a:t>$10,437,559</a:t>
                      </a:r>
                      <a:endPar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9"/>
                  </a:ext>
                </a:extLst>
              </a:tr>
              <a:tr h="288049">
                <a:tc>
                  <a:txBody>
                    <a:bodyPr/>
                    <a:lstStyle/>
                    <a:p>
                      <a:pPr marL="0" marR="0" algn="ctr">
                        <a:spcBef>
                          <a:spcPts val="0"/>
                        </a:spcBef>
                        <a:spcAft>
                          <a:spcPts val="0"/>
                        </a:spcAft>
                      </a:pPr>
                      <a:r>
                        <a:rPr lang="en-US" sz="1400">
                          <a:effectLst/>
                        </a:rPr>
                        <a:t>10</a:t>
                      </a:r>
                      <a:endParaRPr lang="en-US" sz="200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Jim Christal-West Denton 138 kV Line</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solidFill>
                            <a:srgbClr val="FF0000"/>
                          </a:solidFill>
                          <a:effectLst/>
                        </a:rPr>
                        <a:t>$10,434,358</a:t>
                      </a:r>
                      <a:endPar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0"/>
                  </a:ext>
                </a:extLst>
              </a:tr>
              <a:tr h="288049">
                <a:tc>
                  <a:txBody>
                    <a:bodyPr/>
                    <a:lstStyle/>
                    <a:p>
                      <a:pPr marL="0" marR="0" algn="ctr">
                        <a:spcBef>
                          <a:spcPts val="0"/>
                        </a:spcBef>
                        <a:spcAft>
                          <a:spcPts val="0"/>
                        </a:spcAft>
                      </a:pPr>
                      <a:r>
                        <a:rPr lang="en-US" sz="1400">
                          <a:effectLst/>
                        </a:rPr>
                        <a:t>11</a:t>
                      </a:r>
                      <a:endParaRPr lang="en-US" sz="200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Eagle Mountain 345/138 kV Transformer</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solidFill>
                            <a:srgbClr val="FF0000"/>
                          </a:solidFill>
                          <a:effectLst/>
                        </a:rPr>
                        <a:t>$10,252,471</a:t>
                      </a:r>
                      <a:endPar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1"/>
                  </a:ext>
                </a:extLst>
              </a:tr>
              <a:tr h="288049">
                <a:tc>
                  <a:txBody>
                    <a:bodyPr/>
                    <a:lstStyle/>
                    <a:p>
                      <a:pPr marL="0" marR="0" algn="ctr">
                        <a:spcBef>
                          <a:spcPts val="0"/>
                        </a:spcBef>
                        <a:spcAft>
                          <a:spcPts val="0"/>
                        </a:spcAft>
                      </a:pPr>
                      <a:r>
                        <a:rPr lang="en-US" sz="1400">
                          <a:effectLst/>
                        </a:rPr>
                        <a:t>12</a:t>
                      </a:r>
                      <a:endParaRPr lang="en-US" sz="200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Javelina-Molina 138 kV Line</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$9,644,364</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2"/>
                  </a:ext>
                </a:extLst>
              </a:tr>
              <a:tr h="288049">
                <a:tc>
                  <a:txBody>
                    <a:bodyPr/>
                    <a:lstStyle/>
                    <a:p>
                      <a:pPr marL="0" marR="0" algn="ctr">
                        <a:spcBef>
                          <a:spcPts val="0"/>
                        </a:spcBef>
                        <a:spcAft>
                          <a:spcPts val="0"/>
                        </a:spcAft>
                      </a:pPr>
                      <a:r>
                        <a:rPr lang="en-US" sz="1400">
                          <a:effectLst/>
                        </a:rPr>
                        <a:t>13</a:t>
                      </a:r>
                      <a:endParaRPr lang="en-US" sz="200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Hockley-</a:t>
                      </a:r>
                      <a:r>
                        <a:rPr lang="en-US" sz="1400" dirty="0" err="1">
                          <a:effectLst/>
                        </a:rPr>
                        <a:t>Betka</a:t>
                      </a:r>
                      <a:r>
                        <a:rPr lang="en-US" sz="1400" dirty="0">
                          <a:effectLst/>
                        </a:rPr>
                        <a:t> 138 kV Line</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solidFill>
                            <a:srgbClr val="FF0000"/>
                          </a:solidFill>
                          <a:effectLst/>
                        </a:rPr>
                        <a:t>$8,004,064</a:t>
                      </a:r>
                      <a:endPar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3"/>
                  </a:ext>
                </a:extLst>
              </a:tr>
              <a:tr h="288049">
                <a:tc>
                  <a:txBody>
                    <a:bodyPr/>
                    <a:lstStyle/>
                    <a:p>
                      <a:pPr marL="0" marR="0" algn="ctr">
                        <a:spcBef>
                          <a:spcPts val="0"/>
                        </a:spcBef>
                        <a:spcAft>
                          <a:spcPts val="0"/>
                        </a:spcAft>
                      </a:pPr>
                      <a:r>
                        <a:rPr lang="en-US" sz="1400">
                          <a:effectLst/>
                        </a:rPr>
                        <a:t>14</a:t>
                      </a:r>
                      <a:endParaRPr lang="en-US" sz="200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La Palma-Villa Cavazos 138 kV Line</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solidFill>
                            <a:srgbClr val="FF0000"/>
                          </a:solidFill>
                          <a:effectLst/>
                        </a:rPr>
                        <a:t>$7,870,782</a:t>
                      </a:r>
                      <a:endPar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4"/>
                  </a:ext>
                </a:extLst>
              </a:tr>
              <a:tr h="302450">
                <a:tc>
                  <a:txBody>
                    <a:bodyPr/>
                    <a:lstStyle/>
                    <a:p>
                      <a:pPr marL="0" marR="0" algn="ctr">
                        <a:spcBef>
                          <a:spcPts val="0"/>
                        </a:spcBef>
                        <a:spcAft>
                          <a:spcPts val="0"/>
                        </a:spcAft>
                      </a:pPr>
                      <a:r>
                        <a:rPr lang="en-US" sz="1400">
                          <a:effectLst/>
                        </a:rPr>
                        <a:t>15</a:t>
                      </a:r>
                      <a:endParaRPr lang="en-US" sz="200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Bellaire-San Felipe 138 kV Line</a:t>
                      </a:r>
                      <a:endParaRPr lang="en-US" sz="20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solidFill>
                            <a:srgbClr val="FF0000"/>
                          </a:solidFill>
                          <a:effectLst/>
                        </a:rPr>
                        <a:t>$7,119,923</a:t>
                      </a:r>
                      <a:endPar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5"/>
                  </a:ext>
                </a:extLst>
              </a:tr>
            </a:tbl>
          </a:graphicData>
        </a:graphic>
      </p:graphicFrame>
      <p:sp>
        <p:nvSpPr>
          <p:cNvPr id="6" name="Right Arrow 5"/>
          <p:cNvSpPr/>
          <p:nvPr/>
        </p:nvSpPr>
        <p:spPr>
          <a:xfrm rot="10800000">
            <a:off x="7569310" y="1981200"/>
            <a:ext cx="838200" cy="304800"/>
          </a:xfrm>
          <a:prstGeom prst="rightArrow">
            <a:avLst>
              <a:gd name="adj1" fmla="val 50000"/>
              <a:gd name="adj2" fmla="val 100000"/>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rot="10800000">
            <a:off x="7569310" y="2286000"/>
            <a:ext cx="838200" cy="304800"/>
          </a:xfrm>
          <a:prstGeom prst="rightArrow">
            <a:avLst>
              <a:gd name="adj1" fmla="val 50000"/>
              <a:gd name="adj2" fmla="val 100000"/>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10800000">
            <a:off x="7569310" y="4267200"/>
            <a:ext cx="838200" cy="304800"/>
          </a:xfrm>
          <a:prstGeom prst="rightArrow">
            <a:avLst>
              <a:gd name="adj1" fmla="val 50000"/>
              <a:gd name="adj2" fmla="val 100000"/>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0800000">
            <a:off x="7569310" y="4601811"/>
            <a:ext cx="838200" cy="304800"/>
          </a:xfrm>
          <a:prstGeom prst="rightArrow">
            <a:avLst>
              <a:gd name="adj1" fmla="val 50000"/>
              <a:gd name="adj2" fmla="val 100000"/>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0800000">
            <a:off x="7568316" y="5708373"/>
            <a:ext cx="838200" cy="304800"/>
          </a:xfrm>
          <a:prstGeom prst="rightArrow">
            <a:avLst>
              <a:gd name="adj1" fmla="val 50000"/>
              <a:gd name="adj2" fmla="val 100000"/>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10800000">
            <a:off x="7568316" y="5426764"/>
            <a:ext cx="838200" cy="304800"/>
          </a:xfrm>
          <a:prstGeom prst="rightArrow">
            <a:avLst>
              <a:gd name="adj1" fmla="val 50000"/>
              <a:gd name="adj2" fmla="val 100000"/>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10800000">
            <a:off x="7567322" y="2587480"/>
            <a:ext cx="838200" cy="304800"/>
          </a:xfrm>
          <a:prstGeom prst="rightArrow">
            <a:avLst>
              <a:gd name="adj1" fmla="val 50000"/>
              <a:gd name="adj2" fmla="val 100000"/>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rot="10800000">
            <a:off x="7566328" y="3125860"/>
            <a:ext cx="838200" cy="304800"/>
          </a:xfrm>
          <a:prstGeom prst="rightArrow">
            <a:avLst>
              <a:gd name="adj1" fmla="val 50000"/>
              <a:gd name="adj2" fmla="val 100000"/>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rot="10800000">
            <a:off x="7566328" y="5084051"/>
            <a:ext cx="838200" cy="304800"/>
          </a:xfrm>
          <a:prstGeom prst="rightArrow">
            <a:avLst>
              <a:gd name="adj1" fmla="val 50000"/>
              <a:gd name="adj2" fmla="val 100000"/>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rot="10800000">
            <a:off x="7572621" y="3702324"/>
            <a:ext cx="838200" cy="304800"/>
          </a:xfrm>
          <a:prstGeom prst="rightArrow">
            <a:avLst>
              <a:gd name="adj1" fmla="val 50000"/>
              <a:gd name="adj2" fmla="val 100000"/>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rot="10800000">
            <a:off x="7566328" y="3999667"/>
            <a:ext cx="838200" cy="304800"/>
          </a:xfrm>
          <a:prstGeom prst="rightArrow">
            <a:avLst>
              <a:gd name="adj1" fmla="val 50000"/>
              <a:gd name="adj2" fmla="val 100000"/>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7407302" y="442608"/>
            <a:ext cx="1736698" cy="923330"/>
          </a:xfrm>
          <a:prstGeom prst="rect">
            <a:avLst/>
          </a:prstGeom>
          <a:noFill/>
        </p:spPr>
        <p:txBody>
          <a:bodyPr wrap="square" rtlCol="0">
            <a:spAutoFit/>
          </a:bodyPr>
          <a:lstStyle/>
          <a:p>
            <a:pPr algn="ctr"/>
            <a:r>
              <a:rPr lang="en-US" b="1" dirty="0">
                <a:solidFill>
                  <a:srgbClr val="FF0000"/>
                </a:solidFill>
              </a:rPr>
              <a:t>Outage-Related Congestion</a:t>
            </a:r>
          </a:p>
        </p:txBody>
      </p:sp>
    </p:spTree>
    <p:extLst>
      <p:ext uri="{BB962C8B-B14F-4D97-AF65-F5344CB8AC3E}">
        <p14:creationId xmlns:p14="http://schemas.microsoft.com/office/powerpoint/2010/main" val="3631637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p>
        </p:txBody>
      </p:sp>
      <p:sp>
        <p:nvSpPr>
          <p:cNvPr id="3" name="Content Placeholder 2"/>
          <p:cNvSpPr>
            <a:spLocks noGrp="1"/>
          </p:cNvSpPr>
          <p:nvPr>
            <p:ph idx="1"/>
          </p:nvPr>
        </p:nvSpPr>
        <p:spPr/>
        <p:txBody>
          <a:bodyPr/>
          <a:lstStyle/>
          <a:p>
            <a:r>
              <a:rPr lang="en-US" sz="2800" dirty="0">
                <a:solidFill>
                  <a:schemeClr val="tx2"/>
                </a:solidFill>
              </a:rPr>
              <a:t>The scope, schedule and duration of the outage is highly uncertain to take a deterministic approach</a:t>
            </a:r>
          </a:p>
          <a:p>
            <a:pPr marL="342900" lvl="1" indent="-342900">
              <a:buFont typeface="Arial" panose="020B0604020202020204" pitchFamily="34" charset="0"/>
              <a:buChar char="•"/>
            </a:pPr>
            <a:r>
              <a:rPr lang="en-US" dirty="0">
                <a:solidFill>
                  <a:schemeClr val="tx2"/>
                </a:solidFill>
              </a:rPr>
              <a:t>Impact and probability of outages are different for each season</a:t>
            </a:r>
          </a:p>
          <a:p>
            <a:pPr marL="342900" lvl="1" indent="-342900">
              <a:buFont typeface="Arial" panose="020B0604020202020204" pitchFamily="34" charset="0"/>
              <a:buChar char="•"/>
            </a:pPr>
            <a:r>
              <a:rPr lang="en-US" sz="2800" dirty="0">
                <a:solidFill>
                  <a:schemeClr val="tx2"/>
                </a:solidFill>
              </a:rPr>
              <a:t>The traditional probabilistic approach of a ‘Monte-Carlo simulation’ is not feasible</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4163736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Methodology (Overview)</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72431834"/>
              </p:ext>
            </p:extLst>
          </p:nvPr>
        </p:nvGraphicFramePr>
        <p:xfrm>
          <a:off x="381000" y="1524000"/>
          <a:ext cx="8458200" cy="35575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3" name="TextBox 2"/>
          <p:cNvSpPr txBox="1"/>
          <p:nvPr/>
        </p:nvSpPr>
        <p:spPr>
          <a:xfrm>
            <a:off x="381000" y="1941791"/>
            <a:ext cx="2800767" cy="369332"/>
          </a:xfrm>
          <a:prstGeom prst="rect">
            <a:avLst/>
          </a:prstGeom>
          <a:noFill/>
        </p:spPr>
        <p:txBody>
          <a:bodyPr wrap="none" rtlCol="0">
            <a:spAutoFit/>
          </a:bodyPr>
          <a:lstStyle/>
          <a:p>
            <a:r>
              <a:rPr lang="en-US" dirty="0"/>
              <a:t>During project evaluation:</a:t>
            </a:r>
          </a:p>
        </p:txBody>
      </p:sp>
    </p:spTree>
    <p:extLst>
      <p:ext uri="{BB962C8B-B14F-4D97-AF65-F5344CB8AC3E}">
        <p14:creationId xmlns:p14="http://schemas.microsoft.com/office/powerpoint/2010/main" val="1059236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Methodology (Expanded)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1143000"/>
                <a:ext cx="8763000" cy="4343400"/>
              </a:xfrm>
            </p:spPr>
            <p:txBody>
              <a:bodyPr/>
              <a:lstStyle/>
              <a:p>
                <a:pPr marL="0" indent="0">
                  <a:buNone/>
                </a:pPr>
                <a14:m>
                  <m:oMathPara xmlns:m="http://schemas.openxmlformats.org/officeDocument/2006/math">
                    <m:oMathParaPr>
                      <m:jc m:val="left"/>
                    </m:oMathParaPr>
                    <m:oMath xmlns:m="http://schemas.openxmlformats.org/officeDocument/2006/math">
                      <m:d>
                        <m:dPr>
                          <m:begChr m:val="["/>
                          <m:endChr m:val="]"/>
                          <m:ctrlPr>
                            <a:rPr lang="en-US" sz="1600" i="1" smtClean="0">
                              <a:solidFill>
                                <a:schemeClr val="tx1"/>
                              </a:solidFill>
                              <a:latin typeface="Cambria Math" panose="02040503050406030204" pitchFamily="18" charset="0"/>
                            </a:rPr>
                          </m:ctrlPr>
                        </m:dPr>
                        <m:e>
                          <m:r>
                            <a:rPr lang="en-US" sz="1600" b="0" i="1" smtClean="0">
                              <a:solidFill>
                                <a:schemeClr val="tx1"/>
                              </a:solidFill>
                              <a:latin typeface="Cambria Math" panose="02040503050406030204" pitchFamily="18" charset="0"/>
                            </a:rPr>
                            <m:t>𝑇𝑜𝑡𝑎𝑙</m:t>
                          </m:r>
                          <m:r>
                            <a:rPr lang="en-US" sz="1600" b="0" i="1" smtClean="0">
                              <a:solidFill>
                                <a:schemeClr val="tx1"/>
                              </a:solidFill>
                              <a:latin typeface="Cambria Math" panose="02040503050406030204" pitchFamily="18" charset="0"/>
                            </a:rPr>
                            <m:t> </m:t>
                          </m:r>
                          <m:r>
                            <a:rPr lang="en-US" sz="1600" b="0" i="1" smtClean="0">
                              <a:solidFill>
                                <a:schemeClr val="tx1"/>
                              </a:solidFill>
                              <a:latin typeface="Cambria Math" panose="02040503050406030204" pitchFamily="18" charset="0"/>
                            </a:rPr>
                            <m:t>𝑃𝐶</m:t>
                          </m:r>
                          <m:r>
                            <a:rPr lang="en-US" sz="1600" b="0" i="1" smtClean="0">
                              <a:solidFill>
                                <a:schemeClr val="tx1"/>
                              </a:solidFill>
                              <a:latin typeface="Cambria Math" panose="02040503050406030204" pitchFamily="18" charset="0"/>
                            </a:rPr>
                            <m:t> </m:t>
                          </m:r>
                          <m:r>
                            <a:rPr lang="en-US" sz="1600" b="0" i="1" smtClean="0">
                              <a:solidFill>
                                <a:schemeClr val="tx1"/>
                              </a:solidFill>
                              <a:latin typeface="Cambria Math" panose="02040503050406030204" pitchFamily="18" charset="0"/>
                            </a:rPr>
                            <m:t>𝑆𝑎𝑣𝑖𝑛𝑔𝑠</m:t>
                          </m:r>
                        </m:e>
                      </m:d>
                      <m:r>
                        <a:rPr lang="en-US" sz="1600">
                          <a:solidFill>
                            <a:schemeClr val="tx1"/>
                          </a:solidFill>
                          <a:latin typeface="Cambria Math" panose="02040503050406030204" pitchFamily="18" charset="0"/>
                        </a:rPr>
                        <m:t>=</m:t>
                      </m:r>
                      <m:d>
                        <m:dPr>
                          <m:begChr m:val="["/>
                          <m:endChr m:val="]"/>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a:solidFill>
                                    <a:schemeClr val="tx1"/>
                                  </a:solidFill>
                                  <a:latin typeface="Cambria Math" panose="02040503050406030204" pitchFamily="18" charset="0"/>
                                </a:rPr>
                                <m:t>𝐴𝑛𝑛𝑢𝑎𝑙</m:t>
                              </m:r>
                              <m:r>
                                <a:rPr lang="en-US" sz="1600" i="1">
                                  <a:solidFill>
                                    <a:schemeClr val="tx1"/>
                                  </a:solidFill>
                                  <a:latin typeface="Cambria Math" panose="02040503050406030204" pitchFamily="18" charset="0"/>
                                </a:rPr>
                                <m:t> </m:t>
                              </m:r>
                              <m:r>
                                <a:rPr lang="en-US" sz="1600">
                                  <a:solidFill>
                                    <a:schemeClr val="tx1"/>
                                  </a:solidFill>
                                  <a:latin typeface="Cambria Math" panose="02040503050406030204" pitchFamily="18" charset="0"/>
                                </a:rPr>
                                <m:t>𝑃𝐶</m:t>
                              </m:r>
                              <m:r>
                                <a:rPr lang="en-US" sz="1600" i="1">
                                  <a:solidFill>
                                    <a:schemeClr val="tx1"/>
                                  </a:solidFill>
                                  <a:latin typeface="Cambria Math" panose="02040503050406030204" pitchFamily="18" charset="0"/>
                                </a:rPr>
                                <m:t> </m:t>
                              </m:r>
                              <m:r>
                                <a:rPr lang="en-US" sz="1600">
                                  <a:solidFill>
                                    <a:schemeClr val="tx1"/>
                                  </a:solidFill>
                                  <a:latin typeface="Cambria Math" panose="02040503050406030204" pitchFamily="18" charset="0"/>
                                </a:rPr>
                                <m:t>𝑆𝑎𝑣𝑖𝑛𝑔𝑠</m:t>
                              </m:r>
                            </m:e>
                            <m:sub>
                              <m:r>
                                <a:rPr lang="en-US" sz="1600">
                                  <a:solidFill>
                                    <a:schemeClr val="tx1"/>
                                  </a:solidFill>
                                  <a:latin typeface="Cambria Math" panose="02040503050406030204" pitchFamily="18" charset="0"/>
                                </a:rPr>
                                <m:t>𝐵𝑎𝑠𝑒𝑐𝑎𝑠𝑒</m:t>
                              </m:r>
                            </m:sub>
                          </m:sSub>
                        </m:e>
                      </m:d>
                      <m:r>
                        <a:rPr lang="en-US" sz="1600">
                          <a:solidFill>
                            <a:schemeClr val="tx1"/>
                          </a:solidFill>
                          <a:latin typeface="Cambria Math" panose="02040503050406030204" pitchFamily="18" charset="0"/>
                        </a:rPr>
                        <m:t>×(1−</m:t>
                      </m:r>
                      <m:r>
                        <m:rPr>
                          <m:sty m:val="p"/>
                        </m:rPr>
                        <a:rPr lang="en-US" sz="1600">
                          <a:solidFill>
                            <a:schemeClr val="tx1"/>
                          </a:solidFill>
                          <a:latin typeface="Cambria Math" panose="02040503050406030204" pitchFamily="18" charset="0"/>
                        </a:rPr>
                        <m:t>Pr</m:t>
                      </m:r>
                      <m:d>
                        <m:dPr>
                          <m:ctrlPr>
                            <a:rPr lang="en-US" sz="1600" i="1">
                              <a:solidFill>
                                <a:schemeClr val="tx1"/>
                              </a:solidFill>
                              <a:latin typeface="Cambria Math" panose="02040503050406030204" pitchFamily="18" charset="0"/>
                            </a:rPr>
                          </m:ctrlPr>
                        </m:dPr>
                        <m:e>
                          <m:r>
                            <a:rPr lang="en-US" sz="1600">
                              <a:solidFill>
                                <a:schemeClr val="tx1"/>
                              </a:solidFill>
                              <a:latin typeface="Cambria Math" panose="02040503050406030204" pitchFamily="18" charset="0"/>
                            </a:rPr>
                            <m:t>𝑜𝑢𝑡</m:t>
                          </m:r>
                        </m:e>
                      </m:d>
                      <m:r>
                        <a:rPr lang="en-US" sz="1600" b="0" i="1" smtClean="0">
                          <a:solidFill>
                            <a:schemeClr val="tx1"/>
                          </a:solidFill>
                          <a:latin typeface="Cambria Math" panose="02040503050406030204" pitchFamily="18" charset="0"/>
                        </a:rPr>
                        <m:t>)</m:t>
                      </m:r>
                      <m:r>
                        <a:rPr lang="en-US" sz="1600" i="1">
                          <a:solidFill>
                            <a:schemeClr val="tx1"/>
                          </a:solidFill>
                          <a:latin typeface="Cambria Math" panose="02040503050406030204" pitchFamily="18" charset="0"/>
                        </a:rPr>
                        <m:t>+ </m:t>
                      </m:r>
                      <m:d>
                        <m:dPr>
                          <m:begChr m:val="["/>
                          <m:endChr m:val="]"/>
                          <m:ctrlPr>
                            <a:rPr lang="en-US" sz="1600" i="1">
                              <a:solidFill>
                                <a:schemeClr val="tx1"/>
                              </a:solidFill>
                              <a:latin typeface="Cambria Math" panose="02040503050406030204" pitchFamily="18" charset="0"/>
                            </a:rPr>
                          </m:ctrlPr>
                        </m:dPr>
                        <m:e>
                          <m:r>
                            <a:rPr lang="en-US" sz="1600" i="1">
                              <a:solidFill>
                                <a:schemeClr val="tx1"/>
                              </a:solidFill>
                              <a:latin typeface="Cambria Math" panose="02040503050406030204" pitchFamily="18" charset="0"/>
                            </a:rPr>
                            <m:t> </m:t>
                          </m:r>
                          <m:r>
                            <a:rPr lang="en-US" sz="1600">
                              <a:solidFill>
                                <a:schemeClr val="tx1"/>
                              </a:solidFill>
                              <a:latin typeface="Cambria Math" panose="02040503050406030204" pitchFamily="18" charset="0"/>
                            </a:rPr>
                            <m:t>𝐴𝑛𝑛𝑢𝑎𝑙</m:t>
                          </m:r>
                          <m:r>
                            <a:rPr lang="en-US" sz="1600" i="1">
                              <a:solidFill>
                                <a:schemeClr val="tx1"/>
                              </a:solidFill>
                              <a:latin typeface="Cambria Math" panose="02040503050406030204" pitchFamily="18" charset="0"/>
                            </a:rPr>
                            <m:t> </m:t>
                          </m:r>
                          <m:r>
                            <a:rPr lang="en-US" sz="1600">
                              <a:solidFill>
                                <a:schemeClr val="tx1"/>
                              </a:solidFill>
                              <a:latin typeface="Cambria Math" panose="02040503050406030204" pitchFamily="18" charset="0"/>
                            </a:rPr>
                            <m:t>𝐸𝑥𝑝𝑒𝑐𝑡𝑒𝑑</m:t>
                          </m:r>
                          <m:r>
                            <a:rPr lang="en-US" sz="1600" i="1">
                              <a:solidFill>
                                <a:schemeClr val="tx1"/>
                              </a:solidFill>
                              <a:latin typeface="Cambria Math" panose="02040503050406030204" pitchFamily="18" charset="0"/>
                            </a:rPr>
                            <m:t> </m:t>
                          </m:r>
                          <m:r>
                            <a:rPr lang="en-US" sz="1600">
                              <a:solidFill>
                                <a:schemeClr val="tx1"/>
                              </a:solidFill>
                              <a:latin typeface="Cambria Math" panose="02040503050406030204" pitchFamily="18" charset="0"/>
                            </a:rPr>
                            <m:t>𝑃𝐶</m:t>
                          </m:r>
                          <m:r>
                            <a:rPr lang="en-US" sz="1600" i="1">
                              <a:solidFill>
                                <a:schemeClr val="tx1"/>
                              </a:solidFill>
                              <a:latin typeface="Cambria Math" panose="02040503050406030204" pitchFamily="18" charset="0"/>
                            </a:rPr>
                            <m:t> </m:t>
                          </m:r>
                          <m:sSub>
                            <m:sSubPr>
                              <m:ctrlPr>
                                <a:rPr lang="en-US" sz="1600" i="1">
                                  <a:solidFill>
                                    <a:schemeClr val="tx1"/>
                                  </a:solidFill>
                                  <a:latin typeface="Cambria Math" panose="02040503050406030204" pitchFamily="18" charset="0"/>
                                </a:rPr>
                              </m:ctrlPr>
                            </m:sSubPr>
                            <m:e>
                              <m:r>
                                <a:rPr lang="en-US" sz="1600">
                                  <a:solidFill>
                                    <a:schemeClr val="tx1"/>
                                  </a:solidFill>
                                  <a:latin typeface="Cambria Math" panose="02040503050406030204" pitchFamily="18" charset="0"/>
                                </a:rPr>
                                <m:t>𝑆𝑎𝑣𝑖𝑛𝑔𝑠</m:t>
                              </m:r>
                            </m:e>
                            <m:sub>
                              <m:r>
                                <a:rPr lang="en-US" sz="1600" b="0" i="1" smtClean="0">
                                  <a:solidFill>
                                    <a:schemeClr val="tx1"/>
                                  </a:solidFill>
                                  <a:latin typeface="Cambria Math" panose="02040503050406030204" pitchFamily="18" charset="0"/>
                                </a:rPr>
                                <m:t>𝑜𝑢𝑡</m:t>
                              </m:r>
                            </m:sub>
                          </m:sSub>
                        </m:e>
                      </m:d>
                    </m:oMath>
                  </m:oMathPara>
                </a14:m>
                <a:endParaRPr lang="en-US" sz="1200" dirty="0">
                  <a:solidFill>
                    <a:schemeClr val="tx1"/>
                  </a:solidFill>
                </a:endParaRPr>
              </a:p>
              <a:p>
                <a:pPr marL="0" indent="0">
                  <a:buNone/>
                </a:pPr>
                <a:endParaRPr lang="en-US" sz="1200" dirty="0">
                  <a:solidFill>
                    <a:schemeClr val="tx1"/>
                  </a:solidFill>
                </a:endParaRPr>
              </a:p>
              <a:p>
                <a:pPr marL="0" indent="0">
                  <a:buNone/>
                </a:pPr>
                <a:r>
                  <a:rPr lang="en-US" sz="1600" dirty="0">
                    <a:solidFill>
                      <a:schemeClr val="tx1"/>
                    </a:solidFill>
                  </a:rPr>
                  <a:t>Where, </a:t>
                </a:r>
              </a:p>
              <a:p>
                <a:pPr marL="0" indent="0">
                  <a:buNone/>
                </a:pPr>
                <a14:m>
                  <m:oMathPara xmlns:m="http://schemas.openxmlformats.org/officeDocument/2006/math">
                    <m:oMathParaPr>
                      <m:jc m:val="left"/>
                    </m:oMathParaPr>
                    <m:oMath xmlns:m="http://schemas.openxmlformats.org/officeDocument/2006/math">
                      <m:r>
                        <a:rPr lang="" sz="1600">
                          <a:solidFill>
                            <a:schemeClr val="tx1"/>
                          </a:solidFill>
                          <a:latin typeface="Cambria Math" panose="02040503050406030204" pitchFamily="18" charset="0"/>
                        </a:rPr>
                        <m:t>𝐴𝑛𝑛𝑢𝑎𝑙</m:t>
                      </m:r>
                      <m:r>
                        <a:rPr lang="" sz="1600" i="1">
                          <a:solidFill>
                            <a:schemeClr val="tx1"/>
                          </a:solidFill>
                          <a:latin typeface="Cambria Math" panose="02040503050406030204" pitchFamily="18" charset="0"/>
                        </a:rPr>
                        <m:t> </m:t>
                      </m:r>
                      <m:r>
                        <a:rPr lang="" sz="1600">
                          <a:solidFill>
                            <a:schemeClr val="tx1"/>
                          </a:solidFill>
                          <a:latin typeface="Cambria Math" panose="02040503050406030204" pitchFamily="18" charset="0"/>
                        </a:rPr>
                        <m:t>𝐸𝑥𝑝𝑒𝑐𝑡𝑒𝑑</m:t>
                      </m:r>
                      <m:r>
                        <a:rPr lang="" sz="1600" i="1">
                          <a:solidFill>
                            <a:schemeClr val="tx1"/>
                          </a:solidFill>
                          <a:latin typeface="Cambria Math" panose="02040503050406030204" pitchFamily="18" charset="0"/>
                        </a:rPr>
                        <m:t> </m:t>
                      </m:r>
                      <m:r>
                        <a:rPr lang="" sz="1600">
                          <a:solidFill>
                            <a:schemeClr val="tx1"/>
                          </a:solidFill>
                          <a:latin typeface="Cambria Math" panose="02040503050406030204" pitchFamily="18" charset="0"/>
                        </a:rPr>
                        <m:t>𝑃𝐶</m:t>
                      </m:r>
                      <m:r>
                        <a:rPr lang="" sz="1600" i="1">
                          <a:solidFill>
                            <a:schemeClr val="tx1"/>
                          </a:solidFill>
                          <a:latin typeface="Cambria Math" panose="02040503050406030204" pitchFamily="18" charset="0"/>
                        </a:rPr>
                        <m:t> </m:t>
                      </m:r>
                      <m:sSub>
                        <m:sSubPr>
                          <m:ctrlPr>
                            <a:rPr lang="" sz="1600" i="1">
                              <a:solidFill>
                                <a:schemeClr val="tx1"/>
                              </a:solidFill>
                              <a:latin typeface="Cambria Math" panose="02040503050406030204" pitchFamily="18" charset="0"/>
                            </a:rPr>
                          </m:ctrlPr>
                        </m:sSubPr>
                        <m:e>
                          <m:r>
                            <a:rPr lang="" sz="1600">
                              <a:solidFill>
                                <a:schemeClr val="tx1"/>
                              </a:solidFill>
                              <a:latin typeface="Cambria Math" panose="02040503050406030204" pitchFamily="18" charset="0"/>
                            </a:rPr>
                            <m:t>𝑆𝑎𝑣𝑖𝑛𝑔𝑠</m:t>
                          </m:r>
                        </m:e>
                        <m:sub>
                          <m:r>
                            <a:rPr lang="" sz="1600">
                              <a:solidFill>
                                <a:schemeClr val="tx1"/>
                              </a:solidFill>
                              <a:latin typeface="Cambria Math" panose="02040503050406030204" pitchFamily="18" charset="0"/>
                            </a:rPr>
                            <m:t>𝑜</m:t>
                          </m:r>
                          <m:r>
                            <m:rPr>
                              <m:sty m:val="p"/>
                            </m:rPr>
                            <a:rPr lang="en-US" sz="1600">
                              <a:solidFill>
                                <a:schemeClr val="tx1"/>
                              </a:solidFill>
                              <a:latin typeface="Cambria Math" panose="02040503050406030204" pitchFamily="18" charset="0"/>
                            </a:rPr>
                            <m:t>ut</m:t>
                          </m:r>
                        </m:sub>
                      </m:sSub>
                    </m:oMath>
                  </m:oMathPara>
                </a14:m>
                <a:endParaRPr lang="en-US" sz="1600" i="1" dirty="0">
                  <a:solidFill>
                    <a:schemeClr val="tx1"/>
                  </a:solidFill>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 sz="1600">
                          <a:solidFill>
                            <a:schemeClr val="tx1"/>
                          </a:solidFill>
                          <a:latin typeface="Cambria Math" panose="02040503050406030204" pitchFamily="18" charset="0"/>
                        </a:rPr>
                        <m:t>=</m:t>
                      </m:r>
                      <m:nary>
                        <m:naryPr>
                          <m:chr m:val="∑"/>
                          <m:ctrlPr>
                            <a:rPr lang="" sz="1600" i="1">
                              <a:solidFill>
                                <a:schemeClr val="tx1"/>
                              </a:solidFill>
                              <a:latin typeface="Cambria Math" panose="02040503050406030204" pitchFamily="18" charset="0"/>
                            </a:rPr>
                          </m:ctrlPr>
                        </m:naryPr>
                        <m:sub>
                          <m:r>
                            <a:rPr lang="" sz="1600">
                              <a:solidFill>
                                <a:schemeClr val="tx1"/>
                              </a:solidFill>
                              <a:latin typeface="Cambria Math" panose="02040503050406030204" pitchFamily="18" charset="0"/>
                            </a:rPr>
                            <m:t>𝑂</m:t>
                          </m:r>
                          <m:r>
                            <a:rPr lang="" sz="1600">
                              <a:solidFill>
                                <a:schemeClr val="tx1"/>
                              </a:solidFill>
                              <a:latin typeface="Cambria Math" panose="02040503050406030204" pitchFamily="18" charset="0"/>
                            </a:rPr>
                            <m:t>=</m:t>
                          </m:r>
                          <m:r>
                            <a:rPr lang="" sz="1600">
                              <a:solidFill>
                                <a:schemeClr val="tx1"/>
                              </a:solidFill>
                              <a:latin typeface="Cambria Math" panose="02040503050406030204" pitchFamily="18" charset="0"/>
                            </a:rPr>
                            <m:t>𝑖</m:t>
                          </m:r>
                        </m:sub>
                        <m:sup>
                          <m:r>
                            <a:rPr lang="" sz="1600">
                              <a:solidFill>
                                <a:schemeClr val="tx1"/>
                              </a:solidFill>
                              <a:latin typeface="Cambria Math" panose="02040503050406030204" pitchFamily="18" charset="0"/>
                            </a:rPr>
                            <m:t>𝑛</m:t>
                          </m:r>
                        </m:sup>
                        <m:e>
                          <m:d>
                            <m:dPr>
                              <m:begChr m:val="["/>
                              <m:endChr m:val="]"/>
                              <m:ctrlPr>
                                <a:rPr lang="" sz="1600" i="1">
                                  <a:solidFill>
                                    <a:schemeClr val="tx1"/>
                                  </a:solidFill>
                                  <a:latin typeface="Cambria Math" panose="02040503050406030204" pitchFamily="18" charset="0"/>
                                </a:rPr>
                              </m:ctrlPr>
                            </m:dPr>
                            <m:e>
                              <m:nary>
                                <m:naryPr>
                                  <m:chr m:val="∑"/>
                                  <m:ctrlPr>
                                    <a:rPr lang="" sz="1600" i="1">
                                      <a:solidFill>
                                        <a:schemeClr val="tx1"/>
                                      </a:solidFill>
                                      <a:latin typeface="Cambria Math" panose="02040503050406030204" pitchFamily="18" charset="0"/>
                                    </a:rPr>
                                  </m:ctrlPr>
                                </m:naryPr>
                                <m:sub>
                                  <m:r>
                                    <a:rPr lang="" sz="1600">
                                      <a:solidFill>
                                        <a:schemeClr val="tx1"/>
                                      </a:solidFill>
                                      <a:latin typeface="Cambria Math" panose="02040503050406030204" pitchFamily="18" charset="0"/>
                                    </a:rPr>
                                    <m:t>𝑆𝑒𝑎𝑠𝑜𝑛</m:t>
                                  </m:r>
                                  <m:r>
                                    <a:rPr lang="" sz="1600">
                                      <a:solidFill>
                                        <a:schemeClr val="tx1"/>
                                      </a:solidFill>
                                      <a:latin typeface="Cambria Math" panose="02040503050406030204" pitchFamily="18" charset="0"/>
                                    </a:rPr>
                                    <m:t>=1</m:t>
                                  </m:r>
                                </m:sub>
                                <m:sup>
                                  <m:r>
                                    <a:rPr lang="" sz="1600">
                                      <a:solidFill>
                                        <a:schemeClr val="tx1"/>
                                      </a:solidFill>
                                      <a:latin typeface="Cambria Math" panose="02040503050406030204" pitchFamily="18" charset="0"/>
                                    </a:rPr>
                                    <m:t>4</m:t>
                                  </m:r>
                                </m:sup>
                                <m:e>
                                  <m:d>
                                    <m:dPr>
                                      <m:begChr m:val="["/>
                                      <m:endChr m:val="]"/>
                                      <m:ctrlPr>
                                        <a:rPr lang="" sz="1600" i="1">
                                          <a:solidFill>
                                            <a:schemeClr val="tx1"/>
                                          </a:solidFill>
                                          <a:latin typeface="Cambria Math" panose="02040503050406030204" pitchFamily="18" charset="0"/>
                                        </a:rPr>
                                      </m:ctrlPr>
                                    </m:dPr>
                                    <m:e>
                                      <m:sSub>
                                        <m:sSubPr>
                                          <m:ctrlPr>
                                            <a:rPr lang="" sz="1600" i="1">
                                              <a:solidFill>
                                                <a:schemeClr val="tx1"/>
                                              </a:solidFill>
                                              <a:latin typeface="Cambria Math" panose="02040503050406030204" pitchFamily="18" charset="0"/>
                                            </a:rPr>
                                          </m:ctrlPr>
                                        </m:sSubPr>
                                        <m:e>
                                          <m:r>
                                            <a:rPr lang="" sz="1600">
                                              <a:solidFill>
                                                <a:schemeClr val="tx1"/>
                                              </a:solidFill>
                                              <a:latin typeface="Cambria Math" panose="02040503050406030204" pitchFamily="18" charset="0"/>
                                            </a:rPr>
                                            <m:t>𝑆𝑎𝑣𝑖𝑛𝑔𝑠</m:t>
                                          </m:r>
                                        </m:e>
                                        <m:sub>
                                          <m:r>
                                            <a:rPr lang="" sz="1600" i="1">
                                              <a:solidFill>
                                                <a:schemeClr val="tx1"/>
                                              </a:solidFill>
                                              <a:latin typeface="Cambria Math" panose="02040503050406030204" pitchFamily="18" charset="0"/>
                                            </a:rPr>
                                            <m:t> </m:t>
                                          </m:r>
                                          <m:r>
                                            <a:rPr lang="" sz="1600">
                                              <a:solidFill>
                                                <a:schemeClr val="tx1"/>
                                              </a:solidFill>
                                              <a:latin typeface="Cambria Math" panose="02040503050406030204" pitchFamily="18" charset="0"/>
                                            </a:rPr>
                                            <m:t>𝑠𝑒𝑎𝑠𝑜𝑛𝑎𝑙</m:t>
                                          </m:r>
                                          <m:r>
                                            <a:rPr lang="" sz="1600" i="1">
                                              <a:solidFill>
                                                <a:schemeClr val="tx1"/>
                                              </a:solidFill>
                                              <a:latin typeface="Cambria Math" panose="02040503050406030204" pitchFamily="18" charset="0"/>
                                            </a:rPr>
                                            <m:t> </m:t>
                                          </m:r>
                                          <m:r>
                                            <a:rPr lang="" sz="1600">
                                              <a:solidFill>
                                                <a:schemeClr val="tx1"/>
                                              </a:solidFill>
                                              <a:latin typeface="Cambria Math" panose="02040503050406030204" pitchFamily="18" charset="0"/>
                                            </a:rPr>
                                            <m:t>𝑜𝑢𝑡</m:t>
                                          </m:r>
                                        </m:sub>
                                      </m:sSub>
                                    </m:e>
                                  </m:d>
                                  <m:r>
                                    <a:rPr lang="" sz="1600">
                                      <a:solidFill>
                                        <a:schemeClr val="tx1"/>
                                      </a:solidFill>
                                      <a:latin typeface="Cambria Math" panose="02040503050406030204" pitchFamily="18" charset="0"/>
                                    </a:rPr>
                                    <m:t>×</m:t>
                                  </m:r>
                                  <m:f>
                                    <m:fPr>
                                      <m:ctrlPr>
                                        <a:rPr lang="" sz="1600" i="1">
                                          <a:solidFill>
                                            <a:schemeClr val="tx1"/>
                                          </a:solidFill>
                                          <a:latin typeface="Cambria Math" panose="02040503050406030204" pitchFamily="18" charset="0"/>
                                        </a:rPr>
                                      </m:ctrlPr>
                                    </m:fPr>
                                    <m:num>
                                      <m:r>
                                        <a:rPr lang="" sz="1600">
                                          <a:solidFill>
                                            <a:schemeClr val="tx1"/>
                                          </a:solidFill>
                                          <a:latin typeface="Cambria Math" panose="02040503050406030204" pitchFamily="18" charset="0"/>
                                        </a:rPr>
                                        <m:t>𝐴𝑣</m:t>
                                      </m:r>
                                      <m:r>
                                        <a:rPr lang="en-US" sz="1600" b="0" i="1" smtClean="0">
                                          <a:solidFill>
                                            <a:schemeClr val="tx1"/>
                                          </a:solidFill>
                                          <a:latin typeface="Cambria Math" panose="02040503050406030204" pitchFamily="18" charset="0"/>
                                        </a:rPr>
                                        <m:t>𝑔</m:t>
                                      </m:r>
                                      <m:r>
                                        <a:rPr lang="" sz="1600" i="1">
                                          <a:solidFill>
                                            <a:schemeClr val="tx1"/>
                                          </a:solidFill>
                                          <a:latin typeface="Cambria Math" panose="02040503050406030204" pitchFamily="18" charset="0"/>
                                        </a:rPr>
                                        <m:t> </m:t>
                                      </m:r>
                                      <m:r>
                                        <a:rPr lang="" sz="1600">
                                          <a:solidFill>
                                            <a:schemeClr val="tx1"/>
                                          </a:solidFill>
                                          <a:latin typeface="Cambria Math" panose="02040503050406030204" pitchFamily="18" charset="0"/>
                                        </a:rPr>
                                        <m:t>𝑜𝑢𝑡𝑎𝑔𝑒</m:t>
                                      </m:r>
                                      <m:r>
                                        <a:rPr lang="" sz="1600" i="1">
                                          <a:solidFill>
                                            <a:schemeClr val="tx1"/>
                                          </a:solidFill>
                                          <a:latin typeface="Cambria Math" panose="02040503050406030204" pitchFamily="18" charset="0"/>
                                        </a:rPr>
                                        <m:t> </m:t>
                                      </m:r>
                                      <m:r>
                                        <a:rPr lang="" sz="1600">
                                          <a:solidFill>
                                            <a:schemeClr val="tx1"/>
                                          </a:solidFill>
                                          <a:latin typeface="Cambria Math" panose="02040503050406030204" pitchFamily="18" charset="0"/>
                                        </a:rPr>
                                        <m:t>𝑑𝑢𝑟𝑎𝑡𝑖𝑜</m:t>
                                      </m:r>
                                      <m:r>
                                        <m:rPr>
                                          <m:sty m:val="p"/>
                                        </m:rPr>
                                        <a:rPr lang="en-US" sz="1600">
                                          <a:solidFill>
                                            <a:schemeClr val="tx1"/>
                                          </a:solidFill>
                                          <a:latin typeface="Cambria Math" panose="02040503050406030204" pitchFamily="18" charset="0"/>
                                        </a:rPr>
                                        <m:t>n</m:t>
                                      </m:r>
                                    </m:num>
                                    <m:den>
                                      <m:r>
                                        <a:rPr lang="" sz="1600">
                                          <a:solidFill>
                                            <a:schemeClr val="tx1"/>
                                          </a:solidFill>
                                          <a:latin typeface="Cambria Math" panose="02040503050406030204" pitchFamily="18" charset="0"/>
                                        </a:rPr>
                                        <m:t>𝑇𝑜𝑡</m:t>
                                      </m:r>
                                      <m:r>
                                        <a:rPr lang="en-US" sz="1600" b="0" i="1" smtClean="0">
                                          <a:solidFill>
                                            <a:schemeClr val="tx1"/>
                                          </a:solidFill>
                                          <a:latin typeface="Cambria Math" panose="02040503050406030204" pitchFamily="18" charset="0"/>
                                        </a:rPr>
                                        <m:t>𝑎𝑙</m:t>
                                      </m:r>
                                      <m:r>
                                        <a:rPr lang="en-US" sz="1600" b="0" i="1" smtClean="0">
                                          <a:solidFill>
                                            <a:schemeClr val="tx1"/>
                                          </a:solidFill>
                                          <a:latin typeface="Cambria Math" panose="02040503050406030204" pitchFamily="18" charset="0"/>
                                        </a:rPr>
                                        <m:t> # </m:t>
                                      </m:r>
                                      <m:r>
                                        <a:rPr lang="" sz="1600">
                                          <a:solidFill>
                                            <a:schemeClr val="tx1"/>
                                          </a:solidFill>
                                          <a:latin typeface="Cambria Math" panose="02040503050406030204" pitchFamily="18" charset="0"/>
                                        </a:rPr>
                                        <m:t>𝑜𝑓</m:t>
                                      </m:r>
                                      <m:r>
                                        <a:rPr lang="" sz="1600" i="1">
                                          <a:solidFill>
                                            <a:schemeClr val="tx1"/>
                                          </a:solidFill>
                                          <a:latin typeface="Cambria Math" panose="02040503050406030204" pitchFamily="18" charset="0"/>
                                        </a:rPr>
                                        <m:t> </m:t>
                                      </m:r>
                                      <m:r>
                                        <a:rPr lang="" sz="1600" i="1">
                                          <a:solidFill>
                                            <a:schemeClr val="tx1"/>
                                          </a:solidFill>
                                          <a:latin typeface="Cambria Math" panose="02040503050406030204" pitchFamily="18" charset="0"/>
                                        </a:rPr>
                                        <m:t>h</m:t>
                                      </m:r>
                                      <m:r>
                                        <a:rPr lang="" sz="1600">
                                          <a:solidFill>
                                            <a:schemeClr val="tx1"/>
                                          </a:solidFill>
                                          <a:latin typeface="Cambria Math" panose="02040503050406030204" pitchFamily="18" charset="0"/>
                                        </a:rPr>
                                        <m:t>𝑟𝑠</m:t>
                                      </m:r>
                                      <m:r>
                                        <a:rPr lang="" sz="1600" i="1">
                                          <a:solidFill>
                                            <a:schemeClr val="tx1"/>
                                          </a:solidFill>
                                          <a:latin typeface="Cambria Math" panose="02040503050406030204" pitchFamily="18" charset="0"/>
                                        </a:rPr>
                                        <m:t> </m:t>
                                      </m:r>
                                      <m:r>
                                        <a:rPr lang="" sz="1600">
                                          <a:solidFill>
                                            <a:schemeClr val="tx1"/>
                                          </a:solidFill>
                                          <a:latin typeface="Cambria Math" panose="02040503050406030204" pitchFamily="18" charset="0"/>
                                        </a:rPr>
                                        <m:t>𝑖𝑛</m:t>
                                      </m:r>
                                      <m:r>
                                        <a:rPr lang="" sz="1600" i="1">
                                          <a:solidFill>
                                            <a:schemeClr val="tx1"/>
                                          </a:solidFill>
                                          <a:latin typeface="Cambria Math" panose="02040503050406030204" pitchFamily="18" charset="0"/>
                                        </a:rPr>
                                        <m:t> </m:t>
                                      </m:r>
                                      <m:r>
                                        <a:rPr lang="" sz="1600">
                                          <a:solidFill>
                                            <a:schemeClr val="tx1"/>
                                          </a:solidFill>
                                          <a:latin typeface="Cambria Math" panose="02040503050406030204" pitchFamily="18" charset="0"/>
                                        </a:rPr>
                                        <m:t>𝑠𝑒𝑎𝑠𝑜𝑛</m:t>
                                      </m:r>
                                      <m:r>
                                        <a:rPr lang="" sz="1600" i="1">
                                          <a:solidFill>
                                            <a:schemeClr val="tx1"/>
                                          </a:solidFill>
                                          <a:latin typeface="Cambria Math" panose="02040503050406030204" pitchFamily="18" charset="0"/>
                                        </a:rPr>
                                        <m:t> </m:t>
                                      </m:r>
                                    </m:den>
                                  </m:f>
                                  <m:r>
                                    <a:rPr lang="" sz="1600">
                                      <a:solidFill>
                                        <a:schemeClr val="tx1"/>
                                      </a:solidFill>
                                      <a:latin typeface="Cambria Math" panose="02040503050406030204" pitchFamily="18" charset="0"/>
                                    </a:rPr>
                                    <m:t>×(</m:t>
                                  </m:r>
                                  <m:r>
                                    <a:rPr lang="en-US" sz="1600" b="0" i="1" smtClean="0">
                                      <a:solidFill>
                                        <a:schemeClr val="tx1"/>
                                      </a:solidFill>
                                      <a:latin typeface="Cambria Math" panose="02040503050406030204" pitchFamily="18" charset="0"/>
                                    </a:rPr>
                                    <m:t># </m:t>
                                  </m:r>
                                  <m:r>
                                    <a:rPr lang="en-US" sz="1600" b="0" i="1" smtClean="0">
                                      <a:solidFill>
                                        <a:schemeClr val="tx1"/>
                                      </a:solidFill>
                                      <a:latin typeface="Cambria Math" panose="02040503050406030204" pitchFamily="18" charset="0"/>
                                    </a:rPr>
                                    <m:t>𝑜𝑓</m:t>
                                  </m:r>
                                  <m:r>
                                    <a:rPr lang="" sz="1600" i="1">
                                      <a:solidFill>
                                        <a:schemeClr val="tx1"/>
                                      </a:solidFill>
                                      <a:latin typeface="Cambria Math" panose="02040503050406030204" pitchFamily="18" charset="0"/>
                                    </a:rPr>
                                    <m:t> </m:t>
                                  </m:r>
                                  <m:r>
                                    <a:rPr lang="" sz="1600">
                                      <a:solidFill>
                                        <a:schemeClr val="tx1"/>
                                      </a:solidFill>
                                      <a:latin typeface="Cambria Math" panose="02040503050406030204" pitchFamily="18" charset="0"/>
                                    </a:rPr>
                                    <m:t>𝑜𝑐𝑐𝑢</m:t>
                                  </m:r>
                                  <m:r>
                                    <a:rPr lang="en-US" sz="1600" b="0" i="1" smtClean="0">
                                      <a:solidFill>
                                        <a:schemeClr val="tx1"/>
                                      </a:solidFill>
                                      <a:latin typeface="Cambria Math" panose="02040503050406030204" pitchFamily="18" charset="0"/>
                                    </a:rPr>
                                    <m:t>𝑟</m:t>
                                  </m:r>
                                  <m:r>
                                    <a:rPr lang="" sz="1600">
                                      <a:solidFill>
                                        <a:schemeClr val="tx1"/>
                                      </a:solidFill>
                                      <a:latin typeface="Cambria Math" panose="02040503050406030204" pitchFamily="18" charset="0"/>
                                    </a:rPr>
                                    <m:t>𝑟𝑒𝑛𝑐𝑒</m:t>
                                  </m:r>
                                  <m:r>
                                    <m:rPr>
                                      <m:sty m:val="p"/>
                                    </m:rPr>
                                    <a:rPr lang="en-US" sz="1600" b="0" i="0" smtClean="0">
                                      <a:solidFill>
                                        <a:schemeClr val="tx1"/>
                                      </a:solidFill>
                                      <a:latin typeface="Cambria Math" panose="02040503050406030204" pitchFamily="18" charset="0"/>
                                    </a:rPr>
                                    <m:t>s</m:t>
                                  </m:r>
                                  <m:r>
                                    <a:rPr lang="en-US" sz="1600" b="0" i="0" smtClean="0">
                                      <a:solidFill>
                                        <a:schemeClr val="tx1"/>
                                      </a:solidFill>
                                      <a:latin typeface="Cambria Math" panose="02040503050406030204" pitchFamily="18" charset="0"/>
                                    </a:rPr>
                                    <m:t>/</m:t>
                                  </m:r>
                                  <m:r>
                                    <a:rPr lang="" sz="1600">
                                      <a:solidFill>
                                        <a:schemeClr val="tx1"/>
                                      </a:solidFill>
                                      <a:latin typeface="Cambria Math" panose="02040503050406030204" pitchFamily="18" charset="0"/>
                                    </a:rPr>
                                    <m:t>𝑠𝑒𝑎𝑠𝑜𝑛</m:t>
                                  </m:r>
                                  <m:r>
                                    <a:rPr lang="" sz="1600">
                                      <a:solidFill>
                                        <a:schemeClr val="tx1"/>
                                      </a:solidFill>
                                      <a:latin typeface="Cambria Math" panose="02040503050406030204" pitchFamily="18" charset="0"/>
                                    </a:rPr>
                                    <m:t>)</m:t>
                                  </m:r>
                                </m:e>
                              </m:nary>
                            </m:e>
                          </m:d>
                        </m:e>
                      </m:nary>
                    </m:oMath>
                  </m:oMathPara>
                </a14:m>
                <a:endParaRPr lang="en-US" sz="1200" dirty="0">
                  <a:solidFill>
                    <a:schemeClr val="tx1"/>
                  </a:solidFill>
                </a:endParaRPr>
              </a:p>
              <a:p>
                <a:pPr marL="0" indent="0">
                  <a:buNone/>
                </a:pPr>
                <a:endParaRPr lang="en-US" sz="1200" dirty="0">
                  <a:solidFill>
                    <a:schemeClr val="tx1"/>
                  </a:solidFill>
                </a:endParaRPr>
              </a:p>
              <a:p>
                <a:pPr marL="0" indent="0">
                  <a:buNone/>
                </a:pPr>
                <a:endParaRPr lang="en-US" sz="1200" dirty="0">
                  <a:solidFill>
                    <a:schemeClr val="tx1"/>
                  </a:solidFill>
                </a:endParaRPr>
              </a:p>
              <a:p>
                <a:pPr marL="0" indent="0">
                  <a:buNone/>
                </a:pPr>
                <a:r>
                  <a:rPr lang="en-US" sz="1600" i="1" dirty="0">
                    <a:solidFill>
                      <a:schemeClr val="tx1"/>
                    </a:solidFill>
                  </a:rPr>
                  <a:t># of occurrences/season</a:t>
                </a:r>
                <a:r>
                  <a:rPr lang="en-US" sz="1600" dirty="0">
                    <a:solidFill>
                      <a:schemeClr val="tx1"/>
                    </a:solidFill>
                  </a:rPr>
                  <a:t>= </a:t>
                </a:r>
                <a14:m>
                  <m:oMath xmlns:m="http://schemas.openxmlformats.org/officeDocument/2006/math">
                    <m:f>
                      <m:fPr>
                        <m:ctrlPr>
                          <a:rPr lang="en-US" sz="1600" i="1" smtClean="0">
                            <a:solidFill>
                              <a:schemeClr val="tx1"/>
                            </a:solidFill>
                            <a:latin typeface="Cambria Math" panose="02040503050406030204" pitchFamily="18" charset="0"/>
                          </a:rPr>
                        </m:ctrlPr>
                      </m:fPr>
                      <m:num>
                        <m:r>
                          <a:rPr lang="en-US" sz="1600" b="0" i="1" smtClean="0">
                            <a:solidFill>
                              <a:schemeClr val="tx1"/>
                            </a:solidFill>
                            <a:latin typeface="Cambria Math" panose="02040503050406030204" pitchFamily="18" charset="0"/>
                          </a:rPr>
                          <m:t># </m:t>
                        </m:r>
                        <m:r>
                          <a:rPr lang="en-US" sz="1600" b="0" i="1" smtClean="0">
                            <a:solidFill>
                              <a:schemeClr val="tx1"/>
                            </a:solidFill>
                            <a:latin typeface="Cambria Math" panose="02040503050406030204" pitchFamily="18" charset="0"/>
                          </a:rPr>
                          <m:t>𝑜𝑓</m:t>
                        </m:r>
                        <m:r>
                          <a:rPr lang="en-US" sz="1600" b="0" i="1" smtClean="0">
                            <a:solidFill>
                              <a:schemeClr val="tx1"/>
                            </a:solidFill>
                            <a:latin typeface="Cambria Math" panose="02040503050406030204" pitchFamily="18" charset="0"/>
                          </a:rPr>
                          <m:t> </m:t>
                        </m:r>
                        <m:r>
                          <a:rPr lang="en-US" sz="1600" b="0" i="1" smtClean="0">
                            <a:solidFill>
                              <a:schemeClr val="tx1"/>
                            </a:solidFill>
                            <a:latin typeface="Cambria Math" panose="02040503050406030204" pitchFamily="18" charset="0"/>
                          </a:rPr>
                          <m:t>𝑜𝑢𝑡𝑎𝑔𝑒𝑠</m:t>
                        </m:r>
                        <m:r>
                          <a:rPr lang="en-US" sz="1600" b="0" i="1" smtClean="0">
                            <a:solidFill>
                              <a:schemeClr val="tx1"/>
                            </a:solidFill>
                            <a:latin typeface="Cambria Math" panose="02040503050406030204" pitchFamily="18" charset="0"/>
                          </a:rPr>
                          <m:t> </m:t>
                        </m:r>
                        <m:r>
                          <a:rPr lang="en-US" sz="1600" b="0" i="1" smtClean="0">
                            <a:solidFill>
                              <a:schemeClr val="tx1"/>
                            </a:solidFill>
                            <a:latin typeface="Cambria Math" panose="02040503050406030204" pitchFamily="18" charset="0"/>
                          </a:rPr>
                          <m:t>𝑜𝑐𝑐𝑢𝑟𝑟𝑒𝑛𝑐𝑒𝑠</m:t>
                        </m:r>
                        <m:r>
                          <a:rPr lang="en-US" sz="1600" b="0" i="1" smtClean="0">
                            <a:solidFill>
                              <a:schemeClr val="tx1"/>
                            </a:solidFill>
                            <a:latin typeface="Cambria Math" panose="02040503050406030204" pitchFamily="18" charset="0"/>
                          </a:rPr>
                          <m:t> </m:t>
                        </m:r>
                        <m:r>
                          <a:rPr lang="en-US" sz="1600" b="0" i="1" smtClean="0">
                            <a:solidFill>
                              <a:schemeClr val="tx1"/>
                            </a:solidFill>
                            <a:latin typeface="Cambria Math" panose="02040503050406030204" pitchFamily="18" charset="0"/>
                          </a:rPr>
                          <m:t>𝑖𝑛</m:t>
                        </m:r>
                        <m:r>
                          <a:rPr lang="en-US" sz="1600" b="0" i="1" smtClean="0">
                            <a:solidFill>
                              <a:schemeClr val="tx1"/>
                            </a:solidFill>
                            <a:latin typeface="Cambria Math" panose="02040503050406030204" pitchFamily="18" charset="0"/>
                          </a:rPr>
                          <m:t> </m:t>
                        </m:r>
                        <m:r>
                          <a:rPr lang="en-US" sz="1600" b="0" i="1" smtClean="0">
                            <a:solidFill>
                              <a:schemeClr val="tx1"/>
                            </a:solidFill>
                            <a:latin typeface="Cambria Math" panose="02040503050406030204" pitchFamily="18" charset="0"/>
                          </a:rPr>
                          <m:t>𝑎</m:t>
                        </m:r>
                        <m:r>
                          <a:rPr lang="en-US" sz="1600" b="0" i="1" smtClean="0">
                            <a:solidFill>
                              <a:schemeClr val="tx1"/>
                            </a:solidFill>
                            <a:latin typeface="Cambria Math" panose="02040503050406030204" pitchFamily="18" charset="0"/>
                          </a:rPr>
                          <m:t> </m:t>
                        </m:r>
                        <m:r>
                          <a:rPr lang="en-US" sz="1600" b="0" i="1" smtClean="0">
                            <a:solidFill>
                              <a:schemeClr val="tx1"/>
                            </a:solidFill>
                            <a:latin typeface="Cambria Math" panose="02040503050406030204" pitchFamily="18" charset="0"/>
                          </a:rPr>
                          <m:t>𝑠𝑒𝑎𝑠𝑜𝑛</m:t>
                        </m:r>
                      </m:num>
                      <m:den>
                        <m:r>
                          <a:rPr lang="en-US" sz="1600" b="0" i="1" smtClean="0">
                            <a:solidFill>
                              <a:schemeClr val="tx1"/>
                            </a:solidFill>
                            <a:latin typeface="Cambria Math" panose="02040503050406030204" pitchFamily="18" charset="0"/>
                          </a:rPr>
                          <m:t># </m:t>
                        </m:r>
                        <m:r>
                          <a:rPr lang="en-US" sz="1600" b="0" i="1" smtClean="0">
                            <a:solidFill>
                              <a:schemeClr val="tx1"/>
                            </a:solidFill>
                            <a:latin typeface="Cambria Math" panose="02040503050406030204" pitchFamily="18" charset="0"/>
                          </a:rPr>
                          <m:t>𝑜𝑓</m:t>
                        </m:r>
                        <m:r>
                          <a:rPr lang="en-US" sz="1600" b="0" i="1" smtClean="0">
                            <a:solidFill>
                              <a:schemeClr val="tx1"/>
                            </a:solidFill>
                            <a:latin typeface="Cambria Math" panose="02040503050406030204" pitchFamily="18" charset="0"/>
                          </a:rPr>
                          <m:t> </m:t>
                        </m:r>
                        <m:r>
                          <a:rPr lang="en-US" sz="1600" b="0" i="1" smtClean="0">
                            <a:solidFill>
                              <a:schemeClr val="tx1"/>
                            </a:solidFill>
                            <a:latin typeface="Cambria Math" panose="02040503050406030204" pitchFamily="18" charset="0"/>
                          </a:rPr>
                          <m:t>𝑐𝑖𝑟𝑐𝑢𝑖𝑡𝑠</m:t>
                        </m:r>
                      </m:den>
                    </m:f>
                  </m:oMath>
                </a14:m>
                <a:endParaRPr lang="en-US" sz="1600" dirty="0">
                  <a:solidFill>
                    <a:schemeClr val="tx1"/>
                  </a:solidFill>
                </a:endParaRPr>
              </a:p>
              <a:p>
                <a:pPr marL="0" indent="0">
                  <a:buNone/>
                </a:pPr>
                <a:endParaRPr lang="en-US" sz="1600" dirty="0">
                  <a:solidFill>
                    <a:schemeClr val="tx1"/>
                  </a:solidFill>
                </a:endParaRPr>
              </a:p>
              <a:p>
                <a:pPr marL="0" indent="0">
                  <a:buNone/>
                </a:pPr>
                <a14:m>
                  <m:oMath xmlns:m="http://schemas.openxmlformats.org/officeDocument/2006/math">
                    <m:r>
                      <m:rPr>
                        <m:sty m:val="p"/>
                      </m:rPr>
                      <a:rPr lang="en-US" sz="1600">
                        <a:latin typeface="Cambria Math" panose="02040503050406030204" pitchFamily="18" charset="0"/>
                      </a:rPr>
                      <m:t>Pr</m:t>
                    </m:r>
                    <m:d>
                      <m:dPr>
                        <m:ctrlPr>
                          <a:rPr lang="en-US" sz="1600" i="1">
                            <a:latin typeface="Cambria Math" panose="02040503050406030204" pitchFamily="18" charset="0"/>
                          </a:rPr>
                        </m:ctrlPr>
                      </m:dPr>
                      <m:e>
                        <m:r>
                          <a:rPr lang="en-US" sz="1600">
                            <a:latin typeface="Cambria Math" panose="02040503050406030204" pitchFamily="18" charset="0"/>
                          </a:rPr>
                          <m:t>𝑜𝑢𝑡</m:t>
                        </m:r>
                      </m:e>
                    </m:d>
                  </m:oMath>
                </a14:m>
                <a:r>
                  <a:rPr lang="en-US" sz="1600" dirty="0">
                    <a:solidFill>
                      <a:schemeClr val="tx1"/>
                    </a:solidFill>
                  </a:rPr>
                  <a:t> =</a:t>
                </a:r>
                <a14:m>
                  <m:oMath xmlns:m="http://schemas.openxmlformats.org/officeDocument/2006/math">
                    <m:f>
                      <m:fPr>
                        <m:ctrlPr>
                          <a:rPr lang="en-US" sz="1600" i="1" dirty="0" smtClean="0">
                            <a:solidFill>
                              <a:schemeClr val="tx1"/>
                            </a:solidFill>
                            <a:latin typeface="Cambria Math" panose="02040503050406030204" pitchFamily="18" charset="0"/>
                          </a:rPr>
                        </m:ctrlPr>
                      </m:fPr>
                      <m:num>
                        <m:r>
                          <a:rPr lang="en-US" sz="1600" b="0" i="1" dirty="0" smtClean="0">
                            <a:solidFill>
                              <a:schemeClr val="tx1"/>
                            </a:solidFill>
                            <a:latin typeface="Cambria Math" panose="02040503050406030204" pitchFamily="18" charset="0"/>
                          </a:rPr>
                          <m:t># </m:t>
                        </m:r>
                        <m:r>
                          <a:rPr lang="en-US" sz="1600" b="0" i="1" dirty="0" smtClean="0">
                            <a:solidFill>
                              <a:schemeClr val="tx1"/>
                            </a:solidFill>
                            <a:latin typeface="Cambria Math" panose="02040503050406030204" pitchFamily="18" charset="0"/>
                          </a:rPr>
                          <m:t>𝑜𝑓</m:t>
                        </m:r>
                        <m:r>
                          <a:rPr lang="en-US" sz="1600" b="0" i="1" dirty="0" smtClean="0">
                            <a:solidFill>
                              <a:schemeClr val="tx1"/>
                            </a:solidFill>
                            <a:latin typeface="Cambria Math" panose="02040503050406030204" pitchFamily="18" charset="0"/>
                          </a:rPr>
                          <m:t> </m:t>
                        </m:r>
                        <m:r>
                          <a:rPr lang="en-US" sz="1600" b="0" i="1" dirty="0" smtClean="0">
                            <a:solidFill>
                              <a:schemeClr val="tx1"/>
                            </a:solidFill>
                            <a:latin typeface="Cambria Math" panose="02040503050406030204" pitchFamily="18" charset="0"/>
                          </a:rPr>
                          <m:t>𝑜𝑢𝑡𝑎𝑔𝑒</m:t>
                        </m:r>
                        <m:r>
                          <a:rPr lang="en-US" sz="1600" b="0" i="1" dirty="0" smtClean="0">
                            <a:solidFill>
                              <a:schemeClr val="tx1"/>
                            </a:solidFill>
                            <a:latin typeface="Cambria Math" panose="02040503050406030204" pitchFamily="18" charset="0"/>
                          </a:rPr>
                          <m:t> </m:t>
                        </m:r>
                        <m:r>
                          <a:rPr lang="en-US" sz="1600" b="0" i="1" dirty="0" smtClean="0">
                            <a:solidFill>
                              <a:schemeClr val="tx1"/>
                            </a:solidFill>
                            <a:latin typeface="Cambria Math" panose="02040503050406030204" pitchFamily="18" charset="0"/>
                          </a:rPr>
                          <m:t>𝑜𝑐𝑐𝑢𝑟𝑟𝑒𝑛𝑐𝑒𝑠</m:t>
                        </m:r>
                        <m:r>
                          <a:rPr lang="en-US" sz="1600" b="0" i="1" dirty="0" smtClean="0">
                            <a:solidFill>
                              <a:schemeClr val="tx1"/>
                            </a:solidFill>
                            <a:latin typeface="Cambria Math" panose="02040503050406030204" pitchFamily="18" charset="0"/>
                          </a:rPr>
                          <m:t> </m:t>
                        </m:r>
                        <m:r>
                          <a:rPr lang="en-US" sz="1600" b="0" i="1" dirty="0" smtClean="0">
                            <a:solidFill>
                              <a:schemeClr val="tx1"/>
                            </a:solidFill>
                            <a:latin typeface="Cambria Math" panose="02040503050406030204" pitchFamily="18" charset="0"/>
                          </a:rPr>
                          <m:t>𝑝𝑒𝑟</m:t>
                        </m:r>
                        <m:r>
                          <a:rPr lang="en-US" sz="1600" b="0" i="1" dirty="0" smtClean="0">
                            <a:solidFill>
                              <a:schemeClr val="tx1"/>
                            </a:solidFill>
                            <a:latin typeface="Cambria Math" panose="02040503050406030204" pitchFamily="18" charset="0"/>
                          </a:rPr>
                          <m:t> </m:t>
                        </m:r>
                        <m:r>
                          <a:rPr lang="en-US" sz="1600" b="0" i="1" dirty="0" smtClean="0">
                            <a:solidFill>
                              <a:schemeClr val="tx1"/>
                            </a:solidFill>
                            <a:latin typeface="Cambria Math" panose="02040503050406030204" pitchFamily="18" charset="0"/>
                          </a:rPr>
                          <m:t>𝑦𝑒𝑎𝑟</m:t>
                        </m:r>
                      </m:num>
                      <m:den>
                        <m:r>
                          <a:rPr lang="en-US" sz="1600" b="0" i="1" dirty="0" smtClean="0">
                            <a:solidFill>
                              <a:schemeClr val="tx1"/>
                            </a:solidFill>
                            <a:latin typeface="Cambria Math" panose="02040503050406030204" pitchFamily="18" charset="0"/>
                          </a:rPr>
                          <m:t># </m:t>
                        </m:r>
                        <m:r>
                          <a:rPr lang="en-US" sz="1600" b="0" i="1" dirty="0" smtClean="0">
                            <a:solidFill>
                              <a:schemeClr val="tx1"/>
                            </a:solidFill>
                            <a:latin typeface="Cambria Math" panose="02040503050406030204" pitchFamily="18" charset="0"/>
                          </a:rPr>
                          <m:t>𝑜𝑓</m:t>
                        </m:r>
                        <m:r>
                          <a:rPr lang="en-US" sz="1600" b="0" i="1" dirty="0" smtClean="0">
                            <a:solidFill>
                              <a:schemeClr val="tx1"/>
                            </a:solidFill>
                            <a:latin typeface="Cambria Math" panose="02040503050406030204" pitchFamily="18" charset="0"/>
                          </a:rPr>
                          <m:t> </m:t>
                        </m:r>
                        <m:r>
                          <a:rPr lang="en-US" sz="1600" b="0" i="1" dirty="0" smtClean="0">
                            <a:solidFill>
                              <a:schemeClr val="tx1"/>
                            </a:solidFill>
                            <a:latin typeface="Cambria Math" panose="02040503050406030204" pitchFamily="18" charset="0"/>
                          </a:rPr>
                          <m:t>𝑐𝑖𝑟𝑐𝑢𝑖𝑡𝑠</m:t>
                        </m:r>
                      </m:den>
                    </m:f>
                    <m:r>
                      <a:rPr lang="en-US" sz="1600" dirty="0">
                        <a:latin typeface="Cambria Math" panose="02040503050406030204" pitchFamily="18" charset="0"/>
                        <a:ea typeface="Cambria Math" panose="02040503050406030204" pitchFamily="18" charset="0"/>
                      </a:rPr>
                      <m:t>×</m:t>
                    </m:r>
                    <m:r>
                      <a:rPr lang="en-US" sz="1600" b="0" i="0" dirty="0" smtClean="0">
                        <a:latin typeface="Cambria Math" panose="02040503050406030204" pitchFamily="18" charset="0"/>
                        <a:ea typeface="Cambria Math" panose="02040503050406030204" pitchFamily="18" charset="0"/>
                      </a:rPr>
                      <m:t># </m:t>
                    </m:r>
                    <m:r>
                      <m:rPr>
                        <m:sty m:val="p"/>
                      </m:rPr>
                      <a:rPr lang="en-US" sz="1600" b="0" i="0" dirty="0" smtClean="0">
                        <a:latin typeface="Cambria Math" panose="02040503050406030204" pitchFamily="18" charset="0"/>
                        <a:ea typeface="Cambria Math" panose="02040503050406030204" pitchFamily="18" charset="0"/>
                      </a:rPr>
                      <m:t>of</m:t>
                    </m:r>
                    <m:r>
                      <a:rPr lang="en-US" sz="1600" b="0" i="0" dirty="0" smtClean="0">
                        <a:latin typeface="Cambria Math" panose="02040503050406030204" pitchFamily="18" charset="0"/>
                        <a:ea typeface="Cambria Math" panose="02040503050406030204" pitchFamily="18" charset="0"/>
                      </a:rPr>
                      <m:t> </m:t>
                    </m:r>
                    <m:r>
                      <m:rPr>
                        <m:sty m:val="p"/>
                      </m:rPr>
                      <a:rPr lang="en-US" sz="1600" b="0" i="0" dirty="0" smtClean="0">
                        <a:latin typeface="Cambria Math" panose="02040503050406030204" pitchFamily="18" charset="0"/>
                        <a:ea typeface="Cambria Math" panose="02040503050406030204" pitchFamily="18" charset="0"/>
                      </a:rPr>
                      <m:t>outages</m:t>
                    </m:r>
                    <m:r>
                      <a:rPr lang="en-US" sz="1600" b="0" i="0" dirty="0" smtClean="0">
                        <a:latin typeface="Cambria Math" panose="02040503050406030204" pitchFamily="18" charset="0"/>
                        <a:ea typeface="Cambria Math" panose="02040503050406030204" pitchFamily="18" charset="0"/>
                      </a:rPr>
                      <m:t> </m:t>
                    </m:r>
                    <m:r>
                      <m:rPr>
                        <m:sty m:val="p"/>
                      </m:rPr>
                      <a:rPr lang="en-US" sz="1600" b="0" i="0" dirty="0" smtClean="0">
                        <a:latin typeface="Cambria Math" panose="02040503050406030204" pitchFamily="18" charset="0"/>
                        <a:ea typeface="Cambria Math" panose="02040503050406030204" pitchFamily="18" charset="0"/>
                      </a:rPr>
                      <m:t>simulated</m:t>
                    </m:r>
                    <m:r>
                      <a:rPr lang="en-US" sz="1600" b="0" i="1" dirty="0" smtClean="0">
                        <a:latin typeface="Cambria Math" panose="02040503050406030204" pitchFamily="18" charset="0"/>
                        <a:ea typeface="Cambria Math" panose="02040503050406030204" pitchFamily="18" charset="0"/>
                      </a:rPr>
                      <m:t>×</m:t>
                    </m:r>
                    <m:f>
                      <m:fPr>
                        <m:ctrlPr>
                          <a:rPr lang="en-US" sz="1600" b="0" i="1" dirty="0" smtClean="0">
                            <a:latin typeface="Cambria Math" panose="02040503050406030204" pitchFamily="18" charset="0"/>
                            <a:ea typeface="Cambria Math" panose="02040503050406030204" pitchFamily="18" charset="0"/>
                          </a:rPr>
                        </m:ctrlPr>
                      </m:fPr>
                      <m:num>
                        <m:r>
                          <a:rPr lang="en-US" sz="1600" b="0" i="1" dirty="0" smtClean="0">
                            <a:latin typeface="Cambria Math" panose="02040503050406030204" pitchFamily="18" charset="0"/>
                            <a:ea typeface="Cambria Math" panose="02040503050406030204" pitchFamily="18" charset="0"/>
                          </a:rPr>
                          <m:t>𝐴𝑣𝑔</m:t>
                        </m:r>
                        <m:r>
                          <a:rPr lang="en-US" sz="1600" b="0" i="1" dirty="0" smtClean="0">
                            <a:latin typeface="Cambria Math" panose="02040503050406030204" pitchFamily="18" charset="0"/>
                            <a:ea typeface="Cambria Math" panose="02040503050406030204" pitchFamily="18" charset="0"/>
                          </a:rPr>
                          <m:t>. </m:t>
                        </m:r>
                        <m:r>
                          <a:rPr lang="en-US" sz="1600" b="0" i="1" dirty="0" smtClean="0">
                            <a:latin typeface="Cambria Math" panose="02040503050406030204" pitchFamily="18" charset="0"/>
                            <a:ea typeface="Cambria Math" panose="02040503050406030204" pitchFamily="18" charset="0"/>
                          </a:rPr>
                          <m:t>𝑜𝑢𝑡𝑎𝑔𝑒</m:t>
                        </m:r>
                        <m:r>
                          <a:rPr lang="en-US" sz="1600" b="0" i="1" dirty="0" smtClean="0">
                            <a:latin typeface="Cambria Math" panose="02040503050406030204" pitchFamily="18" charset="0"/>
                            <a:ea typeface="Cambria Math" panose="02040503050406030204" pitchFamily="18" charset="0"/>
                          </a:rPr>
                          <m:t> </m:t>
                        </m:r>
                        <m:r>
                          <a:rPr lang="en-US" sz="1600" b="0" i="1" dirty="0" smtClean="0">
                            <a:latin typeface="Cambria Math" panose="02040503050406030204" pitchFamily="18" charset="0"/>
                            <a:ea typeface="Cambria Math" panose="02040503050406030204" pitchFamily="18" charset="0"/>
                          </a:rPr>
                          <m:t>𝑑𝑢𝑟𝑎𝑡𝑖𝑜𝑛</m:t>
                        </m:r>
                        <m:r>
                          <a:rPr lang="en-US" sz="1600" b="0" i="1" dirty="0" smtClean="0">
                            <a:latin typeface="Cambria Math" panose="02040503050406030204" pitchFamily="18" charset="0"/>
                            <a:ea typeface="Cambria Math" panose="02040503050406030204" pitchFamily="18" charset="0"/>
                          </a:rPr>
                          <m:t> </m:t>
                        </m:r>
                        <m:r>
                          <a:rPr lang="en-US" sz="1600" b="0" i="1" dirty="0" smtClean="0">
                            <a:latin typeface="Cambria Math" panose="02040503050406030204" pitchFamily="18" charset="0"/>
                            <a:ea typeface="Cambria Math" panose="02040503050406030204" pitchFamily="18" charset="0"/>
                          </a:rPr>
                          <m:t>𝑝𝑒𝑟</m:t>
                        </m:r>
                        <m:r>
                          <a:rPr lang="en-US" sz="1600" b="0" i="1" dirty="0" smtClean="0">
                            <a:latin typeface="Cambria Math" panose="02040503050406030204" pitchFamily="18" charset="0"/>
                            <a:ea typeface="Cambria Math" panose="02040503050406030204" pitchFamily="18" charset="0"/>
                          </a:rPr>
                          <m:t> </m:t>
                        </m:r>
                        <m:r>
                          <a:rPr lang="en-US" sz="1600" b="0" i="1" dirty="0" smtClean="0">
                            <a:latin typeface="Cambria Math" panose="02040503050406030204" pitchFamily="18" charset="0"/>
                            <a:ea typeface="Cambria Math" panose="02040503050406030204" pitchFamily="18" charset="0"/>
                          </a:rPr>
                          <m:t>𝑦𝑒𝑎𝑟</m:t>
                        </m:r>
                        <m:r>
                          <a:rPr lang="en-US" sz="1600" b="0" i="1" dirty="0" smtClean="0">
                            <a:latin typeface="Cambria Math" panose="02040503050406030204" pitchFamily="18" charset="0"/>
                            <a:ea typeface="Cambria Math" panose="02040503050406030204" pitchFamily="18" charset="0"/>
                          </a:rPr>
                          <m:t> (</m:t>
                        </m:r>
                        <m:r>
                          <a:rPr lang="en-US" sz="1600" b="0" i="1" dirty="0" smtClean="0">
                            <a:latin typeface="Cambria Math" panose="02040503050406030204" pitchFamily="18" charset="0"/>
                            <a:ea typeface="Cambria Math" panose="02040503050406030204" pitchFamily="18" charset="0"/>
                          </a:rPr>
                          <m:t>h𝑜𝑢𝑟𝑠</m:t>
                        </m:r>
                        <m:r>
                          <a:rPr lang="en-US" sz="1600" b="0" i="1" dirty="0" smtClean="0">
                            <a:latin typeface="Cambria Math" panose="02040503050406030204" pitchFamily="18" charset="0"/>
                            <a:ea typeface="Cambria Math" panose="02040503050406030204" pitchFamily="18" charset="0"/>
                          </a:rPr>
                          <m:t>)</m:t>
                        </m:r>
                      </m:num>
                      <m:den>
                        <m:r>
                          <a:rPr lang="en-US" sz="1600" b="0" i="1" dirty="0" smtClean="0">
                            <a:latin typeface="Cambria Math" panose="02040503050406030204" pitchFamily="18" charset="0"/>
                            <a:ea typeface="Cambria Math" panose="02040503050406030204" pitchFamily="18" charset="0"/>
                          </a:rPr>
                          <m:t>8760</m:t>
                        </m:r>
                      </m:den>
                    </m:f>
                  </m:oMath>
                </a14:m>
                <a:endParaRPr lang="en-US" sz="1600" dirty="0">
                  <a:solidFill>
                    <a:schemeClr val="tx1"/>
                  </a:solidFill>
                </a:endParaRPr>
              </a:p>
              <a:p>
                <a:pPr marL="0" indent="0">
                  <a:buNone/>
                </a:pPr>
                <a:endParaRPr lang="en-US" sz="1600" dirty="0">
                  <a:solidFill>
                    <a:schemeClr val="tx1"/>
                  </a:solidFill>
                </a:endParaRPr>
              </a:p>
              <a:p>
                <a:pPr marL="0" indent="0">
                  <a:buNone/>
                </a:pPr>
                <a:r>
                  <a:rPr lang="en-US" sz="1600" dirty="0" err="1">
                    <a:solidFill>
                      <a:schemeClr val="tx1"/>
                    </a:solidFill>
                  </a:rPr>
                  <a:t>Avg</a:t>
                </a:r>
                <a:r>
                  <a:rPr lang="en-US" sz="1600" dirty="0">
                    <a:solidFill>
                      <a:schemeClr val="tx1"/>
                    </a:solidFill>
                  </a:rPr>
                  <a:t> outage duration = 7 days or 168 hours</a:t>
                </a:r>
              </a:p>
              <a:p>
                <a:pPr marL="0" indent="0">
                  <a:buNone/>
                </a:pPr>
                <a:r>
                  <a:rPr lang="en-US" sz="1200" i="1" dirty="0"/>
                  <a:t>Average duration is approximate to be replaced by numbers derived from analysis of historical outage data.</a:t>
                </a:r>
                <a:endParaRPr lang="en-US" sz="1200" i="1" dirty="0">
                  <a:solidFill>
                    <a:schemeClr val="tx1"/>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1143000"/>
                <a:ext cx="8763000" cy="4343400"/>
              </a:xfrm>
              <a:blipFill>
                <a:blip r:embed="rId3"/>
                <a:stretch>
                  <a:fillRect l="-348" b="-5899"/>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265434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Methodology (Expanded)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grpSp>
        <p:nvGrpSpPr>
          <p:cNvPr id="32" name="Group 31"/>
          <p:cNvGrpSpPr/>
          <p:nvPr/>
        </p:nvGrpSpPr>
        <p:grpSpPr>
          <a:xfrm>
            <a:off x="2510147" y="4565973"/>
            <a:ext cx="713483" cy="1626310"/>
            <a:chOff x="4114800" y="1143000"/>
            <a:chExt cx="1524000" cy="4953000"/>
          </a:xfrm>
        </p:grpSpPr>
        <p:sp>
          <p:nvSpPr>
            <p:cNvPr id="23" name="Rounded Rectangle 22"/>
            <p:cNvSpPr/>
            <p:nvPr/>
          </p:nvSpPr>
          <p:spPr>
            <a:xfrm>
              <a:off x="4114800" y="1143000"/>
              <a:ext cx="1524000" cy="495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4263342" y="5000394"/>
              <a:ext cx="1219200" cy="943206"/>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p:nvSpPr>
          <p:spPr>
            <a:xfrm>
              <a:off x="4263342" y="3831482"/>
              <a:ext cx="1219200" cy="101651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4263342" y="2818632"/>
              <a:ext cx="1219200" cy="96179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p:cNvSpPr/>
            <p:nvPr/>
          </p:nvSpPr>
          <p:spPr>
            <a:xfrm>
              <a:off x="4263342" y="1437738"/>
              <a:ext cx="1219200" cy="129180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4263342" y="5334000"/>
              <a:ext cx="1219200" cy="152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4263342" y="4141039"/>
              <a:ext cx="1219200" cy="152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4263342" y="3071039"/>
              <a:ext cx="1219200" cy="152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4263342" y="1804609"/>
              <a:ext cx="1219200" cy="152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p:cNvGrpSpPr/>
          <p:nvPr/>
        </p:nvGrpSpPr>
        <p:grpSpPr>
          <a:xfrm>
            <a:off x="2505631" y="2826161"/>
            <a:ext cx="713483" cy="1626310"/>
            <a:chOff x="4114800" y="1143000"/>
            <a:chExt cx="1524000" cy="4953000"/>
          </a:xfrm>
        </p:grpSpPr>
        <p:sp>
          <p:nvSpPr>
            <p:cNvPr id="34" name="Rounded Rectangle 33"/>
            <p:cNvSpPr/>
            <p:nvPr/>
          </p:nvSpPr>
          <p:spPr>
            <a:xfrm>
              <a:off x="4114800" y="1143000"/>
              <a:ext cx="1524000" cy="495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p:cNvSpPr/>
            <p:nvPr/>
          </p:nvSpPr>
          <p:spPr>
            <a:xfrm>
              <a:off x="4263342" y="5000394"/>
              <a:ext cx="1219200" cy="943206"/>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a:off x="4263342" y="3831482"/>
              <a:ext cx="1219200" cy="101651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p:cNvSpPr/>
            <p:nvPr/>
          </p:nvSpPr>
          <p:spPr>
            <a:xfrm>
              <a:off x="4263342" y="2818632"/>
              <a:ext cx="1219200" cy="96179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p:cNvSpPr/>
            <p:nvPr/>
          </p:nvSpPr>
          <p:spPr>
            <a:xfrm>
              <a:off x="4263342" y="1437738"/>
              <a:ext cx="1219200" cy="129180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4263342" y="5334000"/>
              <a:ext cx="1219200" cy="1524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4263342" y="4141039"/>
              <a:ext cx="1219200" cy="1524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4263342" y="3071039"/>
              <a:ext cx="1219200" cy="1524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4263342" y="1804609"/>
              <a:ext cx="1219200" cy="1524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3" name="Group 42"/>
          <p:cNvGrpSpPr/>
          <p:nvPr/>
        </p:nvGrpSpPr>
        <p:grpSpPr>
          <a:xfrm>
            <a:off x="2510147" y="1066800"/>
            <a:ext cx="713483" cy="1626310"/>
            <a:chOff x="4114800" y="1143000"/>
            <a:chExt cx="1524000" cy="4953000"/>
          </a:xfrm>
        </p:grpSpPr>
        <p:sp>
          <p:nvSpPr>
            <p:cNvPr id="44" name="Rounded Rectangle 43"/>
            <p:cNvSpPr/>
            <p:nvPr/>
          </p:nvSpPr>
          <p:spPr>
            <a:xfrm>
              <a:off x="4114800" y="1143000"/>
              <a:ext cx="1524000" cy="495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p:cNvSpPr/>
            <p:nvPr/>
          </p:nvSpPr>
          <p:spPr>
            <a:xfrm>
              <a:off x="4263342" y="5000394"/>
              <a:ext cx="1219200" cy="943206"/>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ounded Rectangle 45"/>
            <p:cNvSpPr/>
            <p:nvPr/>
          </p:nvSpPr>
          <p:spPr>
            <a:xfrm>
              <a:off x="4263342" y="3831482"/>
              <a:ext cx="1219200" cy="101651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46"/>
            <p:cNvSpPr/>
            <p:nvPr/>
          </p:nvSpPr>
          <p:spPr>
            <a:xfrm>
              <a:off x="4263342" y="2818632"/>
              <a:ext cx="1219200" cy="96179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ounded Rectangle 47"/>
            <p:cNvSpPr/>
            <p:nvPr/>
          </p:nvSpPr>
          <p:spPr>
            <a:xfrm>
              <a:off x="4263342" y="1437738"/>
              <a:ext cx="1219200" cy="129180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4263342" y="5334000"/>
              <a:ext cx="1219200" cy="1524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4263342" y="4141039"/>
              <a:ext cx="1219200" cy="1524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4263342" y="3071039"/>
              <a:ext cx="1219200" cy="1524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4263342" y="1804609"/>
              <a:ext cx="1219200" cy="1524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Rounded Rectangle 53"/>
          <p:cNvSpPr/>
          <p:nvPr/>
        </p:nvSpPr>
        <p:spPr>
          <a:xfrm>
            <a:off x="5486400" y="1283527"/>
            <a:ext cx="1141573" cy="46835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5597668" y="2025946"/>
            <a:ext cx="913258" cy="22707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5597668" y="1696309"/>
            <a:ext cx="913258" cy="23648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5597668" y="1388667"/>
            <a:ext cx="913258" cy="228323"/>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5597668" y="2323818"/>
            <a:ext cx="913258" cy="350872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Arrow Connector 65"/>
          <p:cNvCxnSpPr>
            <a:stCxn id="52" idx="3"/>
          </p:cNvCxnSpPr>
          <p:nvPr/>
        </p:nvCxnSpPr>
        <p:spPr>
          <a:xfrm>
            <a:off x="3150475" y="1309058"/>
            <a:ext cx="2447193" cy="179267"/>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69" name="Straight Arrow Connector 68"/>
          <p:cNvCxnSpPr>
            <a:stCxn id="51" idx="3"/>
            <a:endCxn id="62" idx="1"/>
          </p:cNvCxnSpPr>
          <p:nvPr/>
        </p:nvCxnSpPr>
        <p:spPr>
          <a:xfrm flipV="1">
            <a:off x="3150475" y="1502829"/>
            <a:ext cx="2447193" cy="22206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73" name="Straight Arrow Connector 72"/>
          <p:cNvCxnSpPr>
            <a:stCxn id="50" idx="3"/>
          </p:cNvCxnSpPr>
          <p:nvPr/>
        </p:nvCxnSpPr>
        <p:spPr>
          <a:xfrm flipV="1">
            <a:off x="3150475" y="1506181"/>
            <a:ext cx="2447193" cy="570041"/>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76" name="Straight Arrow Connector 75"/>
          <p:cNvCxnSpPr>
            <a:endCxn id="62" idx="1"/>
          </p:cNvCxnSpPr>
          <p:nvPr/>
        </p:nvCxnSpPr>
        <p:spPr>
          <a:xfrm flipV="1">
            <a:off x="3121710" y="1502829"/>
            <a:ext cx="2475958" cy="988534"/>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80" name="Straight Arrow Connector 79"/>
          <p:cNvCxnSpPr>
            <a:stCxn id="31" idx="3"/>
            <a:endCxn id="60" idx="1"/>
          </p:cNvCxnSpPr>
          <p:nvPr/>
        </p:nvCxnSpPr>
        <p:spPr>
          <a:xfrm flipV="1">
            <a:off x="3150475" y="2139486"/>
            <a:ext cx="2447193" cy="2668745"/>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84" name="Straight Arrow Connector 83"/>
          <p:cNvCxnSpPr>
            <a:stCxn id="28" idx="3"/>
            <a:endCxn id="60" idx="1"/>
          </p:cNvCxnSpPr>
          <p:nvPr/>
        </p:nvCxnSpPr>
        <p:spPr>
          <a:xfrm flipV="1">
            <a:off x="3150475" y="2139486"/>
            <a:ext cx="2447193" cy="3827615"/>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97" name="Straight Arrow Connector 96"/>
          <p:cNvCxnSpPr>
            <a:stCxn id="29" idx="3"/>
            <a:endCxn id="60" idx="1"/>
          </p:cNvCxnSpPr>
          <p:nvPr/>
        </p:nvCxnSpPr>
        <p:spPr>
          <a:xfrm flipV="1">
            <a:off x="3150475" y="2139486"/>
            <a:ext cx="2447193" cy="3435909"/>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100" name="Straight Arrow Connector 99"/>
          <p:cNvCxnSpPr>
            <a:stCxn id="30" idx="3"/>
            <a:endCxn id="60" idx="1"/>
          </p:cNvCxnSpPr>
          <p:nvPr/>
        </p:nvCxnSpPr>
        <p:spPr>
          <a:xfrm flipV="1">
            <a:off x="3150475" y="2139486"/>
            <a:ext cx="2447193" cy="3084576"/>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sp>
        <p:nvSpPr>
          <p:cNvPr id="111" name="Rectangle 110"/>
          <p:cNvSpPr/>
          <p:nvPr/>
        </p:nvSpPr>
        <p:spPr>
          <a:xfrm>
            <a:off x="185404" y="1063675"/>
            <a:ext cx="1679969" cy="170224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PC savings from a project with outages simulated for each season</a:t>
            </a:r>
          </a:p>
        </p:txBody>
      </p:sp>
      <p:sp>
        <p:nvSpPr>
          <p:cNvPr id="118" name="Rectangle 117"/>
          <p:cNvSpPr/>
          <p:nvPr/>
        </p:nvSpPr>
        <p:spPr>
          <a:xfrm>
            <a:off x="3505200" y="2186103"/>
            <a:ext cx="1679969" cy="2379870"/>
          </a:xfrm>
          <a:prstGeom prst="rect">
            <a:avLst/>
          </a:prstGeom>
          <a:ln w="25400"/>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Expected PC savings calculated based on probability of occurrence and average duration</a:t>
            </a:r>
          </a:p>
        </p:txBody>
      </p:sp>
      <p:sp>
        <p:nvSpPr>
          <p:cNvPr id="119" name="Rectangle 118"/>
          <p:cNvSpPr/>
          <p:nvPr/>
        </p:nvSpPr>
        <p:spPr>
          <a:xfrm>
            <a:off x="7020453" y="1386681"/>
            <a:ext cx="1679969" cy="8966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Expected PC savings under outages</a:t>
            </a:r>
          </a:p>
        </p:txBody>
      </p:sp>
      <p:sp>
        <p:nvSpPr>
          <p:cNvPr id="120" name="Rectangle 119"/>
          <p:cNvSpPr/>
          <p:nvPr/>
        </p:nvSpPr>
        <p:spPr>
          <a:xfrm>
            <a:off x="7009843" y="2731744"/>
            <a:ext cx="1679969" cy="131094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err="1"/>
              <a:t>basecase</a:t>
            </a:r>
            <a:r>
              <a:rPr lang="en-US" dirty="0"/>
              <a:t> PC savings (de-weighted for outages)</a:t>
            </a:r>
          </a:p>
        </p:txBody>
      </p:sp>
      <p:sp>
        <p:nvSpPr>
          <p:cNvPr id="121" name="Rectangle 120"/>
          <p:cNvSpPr/>
          <p:nvPr/>
        </p:nvSpPr>
        <p:spPr>
          <a:xfrm>
            <a:off x="7020453" y="4491106"/>
            <a:ext cx="1679969" cy="131094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Total PC savings from the project</a:t>
            </a:r>
          </a:p>
        </p:txBody>
      </p:sp>
      <p:sp>
        <p:nvSpPr>
          <p:cNvPr id="122" name="TextBox 121"/>
          <p:cNvSpPr txBox="1"/>
          <p:nvPr/>
        </p:nvSpPr>
        <p:spPr>
          <a:xfrm>
            <a:off x="7700660" y="2327350"/>
            <a:ext cx="77427" cy="369332"/>
          </a:xfrm>
          <a:prstGeom prst="rect">
            <a:avLst/>
          </a:prstGeom>
          <a:noFill/>
        </p:spPr>
        <p:txBody>
          <a:bodyPr wrap="square" rtlCol="0">
            <a:spAutoFit/>
          </a:bodyPr>
          <a:lstStyle/>
          <a:p>
            <a:r>
              <a:rPr lang="en-US" dirty="0"/>
              <a:t>+</a:t>
            </a:r>
          </a:p>
        </p:txBody>
      </p:sp>
      <p:sp>
        <p:nvSpPr>
          <p:cNvPr id="123" name="TextBox 122"/>
          <p:cNvSpPr txBox="1"/>
          <p:nvPr/>
        </p:nvSpPr>
        <p:spPr>
          <a:xfrm>
            <a:off x="7696200" y="4042623"/>
            <a:ext cx="457200" cy="369332"/>
          </a:xfrm>
          <a:prstGeom prst="rect">
            <a:avLst/>
          </a:prstGeom>
          <a:noFill/>
        </p:spPr>
        <p:txBody>
          <a:bodyPr wrap="square" rtlCol="0">
            <a:spAutoFit/>
          </a:bodyPr>
          <a:lstStyle/>
          <a:p>
            <a:r>
              <a:rPr lang="en-US" dirty="0"/>
              <a:t>=</a:t>
            </a:r>
          </a:p>
        </p:txBody>
      </p:sp>
      <p:sp>
        <p:nvSpPr>
          <p:cNvPr id="124" name="Rounded Rectangle 123"/>
          <p:cNvSpPr/>
          <p:nvPr/>
        </p:nvSpPr>
        <p:spPr>
          <a:xfrm>
            <a:off x="152400" y="3232394"/>
            <a:ext cx="570786" cy="42416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 name="Rectangle 124"/>
          <p:cNvSpPr/>
          <p:nvPr/>
        </p:nvSpPr>
        <p:spPr>
          <a:xfrm>
            <a:off x="260057" y="4857839"/>
            <a:ext cx="570786" cy="5004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Box 126"/>
          <p:cNvSpPr txBox="1"/>
          <p:nvPr/>
        </p:nvSpPr>
        <p:spPr>
          <a:xfrm>
            <a:off x="926321" y="2971800"/>
            <a:ext cx="1232958" cy="1077218"/>
          </a:xfrm>
          <a:prstGeom prst="rect">
            <a:avLst/>
          </a:prstGeom>
          <a:solidFill>
            <a:schemeClr val="bg1"/>
          </a:solidFill>
          <a:ln>
            <a:solidFill>
              <a:schemeClr val="accent1">
                <a:lumMod val="60000"/>
                <a:lumOff val="40000"/>
              </a:schemeClr>
            </a:solidFill>
          </a:ln>
        </p:spPr>
        <p:txBody>
          <a:bodyPr wrap="square" rtlCol="0">
            <a:spAutoFit/>
          </a:bodyPr>
          <a:lstStyle/>
          <a:p>
            <a:r>
              <a:rPr lang="en-US" sz="1600" dirty="0"/>
              <a:t>PC savings for a Seasonal outage</a:t>
            </a:r>
          </a:p>
        </p:txBody>
      </p:sp>
      <p:sp>
        <p:nvSpPr>
          <p:cNvPr id="128" name="TextBox 127"/>
          <p:cNvSpPr txBox="1"/>
          <p:nvPr/>
        </p:nvSpPr>
        <p:spPr>
          <a:xfrm>
            <a:off x="886477" y="4220952"/>
            <a:ext cx="1267728" cy="1569660"/>
          </a:xfrm>
          <a:prstGeom prst="rect">
            <a:avLst/>
          </a:prstGeom>
          <a:noFill/>
          <a:ln>
            <a:solidFill>
              <a:schemeClr val="accent1">
                <a:lumMod val="60000"/>
                <a:lumOff val="40000"/>
              </a:schemeClr>
            </a:solidFill>
          </a:ln>
        </p:spPr>
        <p:txBody>
          <a:bodyPr wrap="square" rtlCol="0">
            <a:spAutoFit/>
          </a:bodyPr>
          <a:lstStyle/>
          <a:p>
            <a:r>
              <a:rPr lang="en-US" sz="1600" dirty="0"/>
              <a:t>Expected PC savings from an outage in a given season</a:t>
            </a:r>
          </a:p>
        </p:txBody>
      </p:sp>
      <p:sp>
        <p:nvSpPr>
          <p:cNvPr id="129" name="Right Brace 128"/>
          <p:cNvSpPr/>
          <p:nvPr/>
        </p:nvSpPr>
        <p:spPr>
          <a:xfrm>
            <a:off x="6705600" y="1488325"/>
            <a:ext cx="197806" cy="697778"/>
          </a:xfrm>
          <a:prstGeom prst="rightBrac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32" name="Straight Arrow Connector 131"/>
          <p:cNvCxnSpPr/>
          <p:nvPr/>
        </p:nvCxnSpPr>
        <p:spPr>
          <a:xfrm>
            <a:off x="6627973" y="3093439"/>
            <a:ext cx="381870" cy="0"/>
          </a:xfrm>
          <a:prstGeom prst="straightConnector1">
            <a:avLst/>
          </a:prstGeom>
          <a:ln w="19050">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4" name="TextBox 133"/>
          <p:cNvSpPr txBox="1"/>
          <p:nvPr/>
        </p:nvSpPr>
        <p:spPr>
          <a:xfrm>
            <a:off x="1889874" y="720036"/>
            <a:ext cx="762000" cy="261610"/>
          </a:xfrm>
          <a:prstGeom prst="rect">
            <a:avLst/>
          </a:prstGeom>
          <a:solidFill>
            <a:schemeClr val="bg1"/>
          </a:solidFill>
          <a:ln>
            <a:solidFill>
              <a:schemeClr val="accent1">
                <a:lumMod val="60000"/>
                <a:lumOff val="40000"/>
              </a:schemeClr>
            </a:solidFill>
          </a:ln>
        </p:spPr>
        <p:txBody>
          <a:bodyPr wrap="square" rtlCol="0">
            <a:spAutoFit/>
          </a:bodyPr>
          <a:lstStyle/>
          <a:p>
            <a:r>
              <a:rPr lang="en-US" sz="1100" dirty="0"/>
              <a:t>Outage 1</a:t>
            </a:r>
          </a:p>
        </p:txBody>
      </p:sp>
      <p:sp>
        <p:nvSpPr>
          <p:cNvPr id="135" name="TextBox 134"/>
          <p:cNvSpPr txBox="1"/>
          <p:nvPr/>
        </p:nvSpPr>
        <p:spPr>
          <a:xfrm>
            <a:off x="1627503" y="5811276"/>
            <a:ext cx="762000" cy="261610"/>
          </a:xfrm>
          <a:prstGeom prst="rect">
            <a:avLst/>
          </a:prstGeom>
          <a:solidFill>
            <a:schemeClr val="bg1"/>
          </a:solidFill>
          <a:ln>
            <a:solidFill>
              <a:schemeClr val="accent1">
                <a:lumMod val="60000"/>
                <a:lumOff val="40000"/>
              </a:schemeClr>
            </a:solidFill>
          </a:ln>
        </p:spPr>
        <p:txBody>
          <a:bodyPr wrap="square" rtlCol="0">
            <a:spAutoFit/>
          </a:bodyPr>
          <a:lstStyle/>
          <a:p>
            <a:r>
              <a:rPr lang="en-US" sz="1100" dirty="0"/>
              <a:t>Outage 3</a:t>
            </a:r>
          </a:p>
        </p:txBody>
      </p:sp>
    </p:spTree>
    <p:extLst>
      <p:ext uri="{BB962C8B-B14F-4D97-AF65-F5344CB8AC3E}">
        <p14:creationId xmlns:p14="http://schemas.microsoft.com/office/powerpoint/2010/main" val="1967593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9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0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1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2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2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23"/>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21"/>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32"/>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60" grpId="0" animBg="1"/>
      <p:bldP spid="61" grpId="0" animBg="1"/>
      <p:bldP spid="62" grpId="0" animBg="1"/>
      <p:bldP spid="63" grpId="0" animBg="1"/>
      <p:bldP spid="111" grpId="0" animBg="1"/>
      <p:bldP spid="118" grpId="0" animBg="1"/>
      <p:bldP spid="119" grpId="0" animBg="1"/>
      <p:bldP spid="120" grpId="0" animBg="1"/>
      <p:bldP spid="121" grpId="0" animBg="1"/>
      <p:bldP spid="122" grpId="0"/>
      <p:bldP spid="123" grpId="0"/>
      <p:bldP spid="124" grpId="0" animBg="1"/>
      <p:bldP spid="125" grpId="0" animBg="1"/>
      <p:bldP spid="127" grpId="0" animBg="1"/>
      <p:bldP spid="128" grpId="0" animBg="1"/>
      <p:bldP spid="129" grpId="0" animBg="1"/>
      <p:bldP spid="134" grpId="0" animBg="1"/>
      <p:bldP spid="135" grpId="0" animBg="1"/>
    </p:bld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17515</TotalTime>
  <Words>1164</Words>
  <Application>Microsoft Office PowerPoint</Application>
  <PresentationFormat>On-screen Show (4:3)</PresentationFormat>
  <Paragraphs>231</Paragraphs>
  <Slides>18</Slides>
  <Notes>11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18</vt:i4>
      </vt:variant>
    </vt:vector>
  </HeadingPairs>
  <TitlesOfParts>
    <vt:vector size="26" baseType="lpstr">
      <vt:lpstr>Arial</vt:lpstr>
      <vt:lpstr>Calibri</vt:lpstr>
      <vt:lpstr>Cambria Math</vt:lpstr>
      <vt:lpstr>Times New Roman</vt:lpstr>
      <vt:lpstr>Wingdings</vt:lpstr>
      <vt:lpstr>1_Custom Design</vt:lpstr>
      <vt:lpstr>Office Theme</vt:lpstr>
      <vt:lpstr>Custom Design</vt:lpstr>
      <vt:lpstr>PowerPoint Presentation</vt:lpstr>
      <vt:lpstr>Agenda</vt:lpstr>
      <vt:lpstr>Background and Motivation</vt:lpstr>
      <vt:lpstr>Economic Planning: Minimize Societal Cost</vt:lpstr>
      <vt:lpstr>2016 – Top 15 Constraints</vt:lpstr>
      <vt:lpstr>Challenges</vt:lpstr>
      <vt:lpstr>Proposed Methodology (Overview)</vt:lpstr>
      <vt:lpstr>Proposed Methodology (Expanded)</vt:lpstr>
      <vt:lpstr>Proposed Methodology (Expanded)</vt:lpstr>
      <vt:lpstr>PC Savings calculation for a sample project</vt:lpstr>
      <vt:lpstr>Observations</vt:lpstr>
      <vt:lpstr>Next Steps</vt:lpstr>
      <vt:lpstr>Questions</vt:lpstr>
      <vt:lpstr>ERCOT Nodal Protocols §3.11.2, Planning Criteria, Paragraph (5) </vt:lpstr>
      <vt:lpstr>Probability of Occurrence of Line Outages</vt:lpstr>
      <vt:lpstr>Proposed Methodology (Expanded)</vt:lpstr>
      <vt:lpstr>ERCOT Nodal Protocols §3.11.2, Planning Criteria, Paragraph (4)</vt:lpstr>
      <vt:lpstr>Benefits of Transmission Investment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sandeep borkar</cp:lastModifiedBy>
  <cp:revision>222</cp:revision>
  <cp:lastPrinted>2016-11-14T19:26:45Z</cp:lastPrinted>
  <dcterms:created xsi:type="dcterms:W3CDTF">2016-01-21T15:20:31Z</dcterms:created>
  <dcterms:modified xsi:type="dcterms:W3CDTF">2017-03-17T18:14:26Z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