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8" r:id="rId8"/>
    <p:sldId id="263" r:id="rId9"/>
    <p:sldId id="264" r:id="rId10"/>
    <p:sldId id="269" r:id="rId11"/>
    <p:sldId id="271" r:id="rId12"/>
    <p:sldId id="270" r:id="rId13"/>
    <p:sldId id="272" r:id="rId14"/>
    <p:sldId id="273" r:id="rId15"/>
    <p:sldId id="274" r:id="rId16"/>
    <p:sldId id="266" r:id="rId17"/>
    <p:sldId id="268" r:id="rId18"/>
    <p:sldId id="27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31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08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604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87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28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5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53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31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00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29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Black Start Study Report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ERCOT Staff</a:t>
            </a:r>
          </a:p>
          <a:p>
            <a:endParaRPr lang="en-US" dirty="0"/>
          </a:p>
          <a:p>
            <a:r>
              <a:rPr lang="en-US" dirty="0" smtClean="0"/>
              <a:t>ROS</a:t>
            </a:r>
          </a:p>
          <a:p>
            <a:r>
              <a:rPr lang="en-US" dirty="0" smtClean="0"/>
              <a:t>03/02/2017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Study Results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54102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Constraints on bus voltage, and active/reactive power balancing applied as part of the OPF formulation</a:t>
            </a:r>
          </a:p>
          <a:p>
            <a:pPr lvl="1"/>
            <a:r>
              <a:rPr lang="en-US" sz="2000" dirty="0" smtClean="0"/>
              <a:t>Bus </a:t>
            </a:r>
            <a:r>
              <a:rPr lang="en-US" sz="2000" dirty="0"/>
              <a:t>voltage constraints of 0.9 – 1.1 per unit </a:t>
            </a:r>
            <a:r>
              <a:rPr lang="en-US" sz="2000" dirty="0" smtClean="0"/>
              <a:t>used </a:t>
            </a:r>
            <a:r>
              <a:rPr lang="en-US" sz="2000" dirty="0"/>
              <a:t>as standard for the study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When OPF was unsolved, </a:t>
            </a:r>
            <a:r>
              <a:rPr lang="en-US" sz="2000" dirty="0" smtClean="0"/>
              <a:t>constraints relaxed </a:t>
            </a:r>
            <a:r>
              <a:rPr lang="en-US" sz="2000" dirty="0"/>
              <a:t>to 0.8 – 1.2 per unit to check whether </a:t>
            </a:r>
            <a:r>
              <a:rPr lang="en-US" sz="2000" dirty="0" smtClean="0"/>
              <a:t>issue </a:t>
            </a:r>
            <a:r>
              <a:rPr lang="en-US" sz="2000" dirty="0"/>
              <a:t>was sustainability of </a:t>
            </a:r>
            <a:r>
              <a:rPr lang="en-US" sz="2000" dirty="0" smtClean="0"/>
              <a:t>voltage.</a:t>
            </a:r>
          </a:p>
          <a:p>
            <a:pPr lvl="1"/>
            <a:r>
              <a:rPr lang="en-US" sz="2000" dirty="0" smtClean="0"/>
              <a:t>Scenario deemed unsolved </a:t>
            </a:r>
            <a:r>
              <a:rPr lang="en-US" sz="2000" dirty="0"/>
              <a:t>if convergence failed for both standard and relaxed voltage constraints</a:t>
            </a:r>
            <a:endParaRPr lang="en-US" sz="20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Load pick-up </a:t>
            </a:r>
            <a:r>
              <a:rPr lang="en-US" sz="2400" dirty="0" smtClean="0"/>
              <a:t>simulated using OPF to </a:t>
            </a:r>
            <a:r>
              <a:rPr lang="en-US" sz="2400" dirty="0"/>
              <a:t>allow constraints to be met.</a:t>
            </a:r>
          </a:p>
          <a:p>
            <a:pPr marL="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4319832"/>
          </a:xfrm>
        </p:spPr>
        <p:txBody>
          <a:bodyPr/>
          <a:lstStyle/>
          <a:p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719636"/>
              </p:ext>
            </p:extLst>
          </p:nvPr>
        </p:nvGraphicFramePr>
        <p:xfrm>
          <a:off x="381000" y="1011836"/>
          <a:ext cx="8382000" cy="442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819400"/>
                <a:gridCol w="1295400"/>
              </a:tblGrid>
              <a:tr h="294640">
                <a:tc>
                  <a:txBody>
                    <a:bodyPr/>
                    <a:lstStyle/>
                    <a:p>
                      <a:r>
                        <a:rPr lang="en-US" dirty="0" smtClean="0"/>
                        <a:t>Islands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 Islands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Units tested for BSS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Solved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DFW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DFW West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DFW East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Central Texas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Austin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√</a:t>
                      </a:r>
                      <a:endParaRPr lang="en-US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San</a:t>
                      </a:r>
                      <a:r>
                        <a:rPr lang="en-US" baseline="0" dirty="0" smtClean="0"/>
                        <a:t> Antonio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Houston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North/Central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South</a:t>
                      </a:r>
                      <a:r>
                        <a:rPr lang="en-US" baseline="0" dirty="0" smtClean="0"/>
                        <a:t> (&amp; STP)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Corpus Christi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Valley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Laredo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West Texas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Far West Texas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√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Study Results - Summary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2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4495800"/>
          </a:xfrm>
        </p:spPr>
        <p:txBody>
          <a:bodyPr/>
          <a:lstStyle/>
          <a:p>
            <a:r>
              <a:rPr lang="en-US" sz="2400" dirty="0" smtClean="0"/>
              <a:t>Redefined study approach with load centers as pre-defined targets for stable island formation.  </a:t>
            </a:r>
          </a:p>
          <a:p>
            <a:r>
              <a:rPr lang="en-US" sz="2400" dirty="0" smtClean="0"/>
              <a:t>Multiple </a:t>
            </a:r>
            <a:r>
              <a:rPr lang="en-US" sz="2400" dirty="0"/>
              <a:t>new units </a:t>
            </a:r>
            <a:r>
              <a:rPr lang="en-US" sz="2400" dirty="0" smtClean="0"/>
              <a:t>identified with potential to </a:t>
            </a:r>
            <a:r>
              <a:rPr lang="en-US" sz="2400" dirty="0"/>
              <a:t>be useful during a black start </a:t>
            </a:r>
            <a:r>
              <a:rPr lang="en-US" sz="2400" dirty="0" smtClean="0"/>
              <a:t>restoration</a:t>
            </a:r>
            <a:endParaRPr lang="en-US" sz="2400" dirty="0"/>
          </a:p>
          <a:p>
            <a:pPr lvl="1"/>
            <a:r>
              <a:rPr lang="en-US" sz="2000" dirty="0" smtClean="0"/>
              <a:t>Most of these units </a:t>
            </a:r>
            <a:r>
              <a:rPr lang="en-US" sz="2000" dirty="0"/>
              <a:t>have not historically participated in black start </a:t>
            </a:r>
            <a:r>
              <a:rPr lang="en-US" sz="2000" dirty="0" smtClean="0"/>
              <a:t>service.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9295" y="2743200"/>
            <a:ext cx="3993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rgbClr val="5B6770"/>
                  </a:solidFill>
                  <a:prstDash val="solid"/>
                </a:ln>
                <a:solidFill>
                  <a:srgbClr val="5B6770">
                    <a:lumMod val="40000"/>
                    <a:lumOff val="60000"/>
                  </a:srgbClr>
                </a:solidFill>
              </a:rPr>
              <a:t>Questions?</a:t>
            </a:r>
            <a:endParaRPr lang="en-US" sz="5400" b="1" dirty="0">
              <a:ln w="22225">
                <a:solidFill>
                  <a:srgbClr val="5B6770"/>
                </a:solidFill>
                <a:prstDash val="solid"/>
              </a:ln>
              <a:solidFill>
                <a:srgbClr val="5B6770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03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0" y="914400"/>
            <a:ext cx="7010400" cy="319056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Outline</a:t>
            </a:r>
          </a:p>
          <a:p>
            <a:r>
              <a:rPr lang="en-US" sz="2400" dirty="0" smtClean="0"/>
              <a:t>Review of ERCOT’s Black-start Procurement process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EPRI’s Optimal Black-Start Capability (OBC) tool</a:t>
            </a:r>
          </a:p>
          <a:p>
            <a:r>
              <a:rPr lang="en-US" sz="2400" dirty="0" smtClean="0"/>
              <a:t>Island Definitions</a:t>
            </a:r>
          </a:p>
          <a:p>
            <a:r>
              <a:rPr lang="en-US" sz="2400" dirty="0" smtClean="0"/>
              <a:t>Study Process and Results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5334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Review of ERCOT Black Start Procurement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839429"/>
            <a:ext cx="8534400" cy="5180371"/>
          </a:xfrm>
        </p:spPr>
        <p:txBody>
          <a:bodyPr/>
          <a:lstStyle/>
          <a:p>
            <a:r>
              <a:rPr lang="en-US" sz="2400" dirty="0" smtClean="0"/>
              <a:t>Bi-annual RFP requesting offers for black start service</a:t>
            </a:r>
          </a:p>
          <a:p>
            <a:r>
              <a:rPr lang="en-US" sz="2400" dirty="0" smtClean="0"/>
              <a:t>Analysis of offers by ERCOT</a:t>
            </a:r>
          </a:p>
          <a:p>
            <a:pPr lvl="1"/>
            <a:r>
              <a:rPr lang="en-US" sz="2000" dirty="0" smtClean="0"/>
              <a:t>Currently using in-house tool; a heuristic Matlab program.</a:t>
            </a:r>
          </a:p>
          <a:p>
            <a:pPr lvl="1"/>
            <a:r>
              <a:rPr lang="en-US" sz="2000" dirty="0" smtClean="0"/>
              <a:t>No optimization and no power flow solution of system state.</a:t>
            </a:r>
          </a:p>
          <a:p>
            <a:r>
              <a:rPr lang="en-US" sz="2400" dirty="0" smtClean="0"/>
              <a:t>Services to be procured determined based on analysis results</a:t>
            </a:r>
          </a:p>
          <a:p>
            <a:pPr lvl="1"/>
            <a:r>
              <a:rPr lang="en-US" sz="2000" dirty="0" smtClean="0"/>
              <a:t>TOs develop black start plans around these units.</a:t>
            </a:r>
          </a:p>
          <a:p>
            <a:r>
              <a:rPr lang="en-US" sz="2400" dirty="0" smtClean="0"/>
              <a:t>A standard set of performance tests performed by each unit as determined by the Nodal Operating Guides  </a:t>
            </a:r>
          </a:p>
          <a:p>
            <a:pPr lvl="1"/>
            <a:r>
              <a:rPr lang="en-US" sz="2000" dirty="0" smtClean="0"/>
              <a:t>Basic black start test, line energization, remote load pick-up; etc.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Contracts and issuance of certificates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8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EPRI Optimal Black-start Capability (OBC) Tool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84670"/>
            <a:ext cx="8458200" cy="5387529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Optimization seeks </a:t>
            </a:r>
            <a:r>
              <a:rPr lang="en-US" sz="2400" dirty="0" smtClean="0"/>
              <a:t>to maximize </a:t>
            </a:r>
            <a:r>
              <a:rPr lang="en-US" sz="2400" dirty="0" err="1" smtClean="0"/>
              <a:t>MWHr</a:t>
            </a:r>
            <a:r>
              <a:rPr lang="en-US" sz="2400" dirty="0" smtClean="0"/>
              <a:t>, using load MW to keep voltages within limits.</a:t>
            </a:r>
            <a:endParaRPr lang="en-US" sz="2400" dirty="0">
              <a:solidFill>
                <a:schemeClr val="accent3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Uses </a:t>
            </a:r>
            <a:r>
              <a:rPr lang="en-US" sz="2400" dirty="0"/>
              <a:t>mixed-integer programming (CPLEX) to optimize </a:t>
            </a:r>
            <a:r>
              <a:rPr lang="en-US" sz="2400" dirty="0" smtClean="0"/>
              <a:t>generator </a:t>
            </a:r>
            <a:r>
              <a:rPr lang="en-US" sz="2400" dirty="0"/>
              <a:t>start-up sequencing </a:t>
            </a:r>
            <a:r>
              <a:rPr lang="en-US" sz="2400" dirty="0" smtClean="0"/>
              <a:t>and </a:t>
            </a:r>
            <a:r>
              <a:rPr lang="en-US" sz="2400" dirty="0"/>
              <a:t>optimal power flow (OPF) to generate a </a:t>
            </a:r>
            <a:r>
              <a:rPr lang="en-US" sz="2400" i="1" dirty="0"/>
              <a:t>solvable</a:t>
            </a:r>
            <a:r>
              <a:rPr lang="en-US" sz="2400" dirty="0"/>
              <a:t> power </a:t>
            </a:r>
            <a:r>
              <a:rPr lang="en-US" sz="2400" dirty="0" smtClean="0"/>
              <a:t>flow for every step of the calculated sequence.</a:t>
            </a:r>
          </a:p>
          <a:p>
            <a:pPr lvl="1"/>
            <a:r>
              <a:rPr lang="en-US" sz="2000" dirty="0"/>
              <a:t>Accounts for Ferranti rise effect.</a:t>
            </a:r>
            <a:endParaRPr lang="en-US" sz="1800" dirty="0"/>
          </a:p>
          <a:p>
            <a:pPr lvl="1"/>
            <a:r>
              <a:rPr lang="en-US" sz="2000" dirty="0"/>
              <a:t>Simulates load pick-up.</a:t>
            </a:r>
          </a:p>
          <a:p>
            <a:r>
              <a:rPr lang="en-US" sz="2400" dirty="0" smtClean="0"/>
              <a:t>Requires </a:t>
            </a:r>
            <a:r>
              <a:rPr lang="en-US" sz="2400" dirty="0"/>
              <a:t>the following information: </a:t>
            </a:r>
          </a:p>
          <a:p>
            <a:pPr lvl="1"/>
            <a:r>
              <a:rPr lang="en-US" sz="2000" dirty="0" smtClean="0"/>
              <a:t>Potential black </a:t>
            </a:r>
            <a:r>
              <a:rPr lang="en-US" sz="2000" dirty="0"/>
              <a:t>start </a:t>
            </a:r>
            <a:r>
              <a:rPr lang="en-US" sz="2000" dirty="0" smtClean="0"/>
              <a:t>unit(s) (have to be identified by the user).</a:t>
            </a:r>
          </a:p>
          <a:p>
            <a:pPr lvl="1"/>
            <a:r>
              <a:rPr lang="en-US" sz="2000" dirty="0" smtClean="0"/>
              <a:t>Representative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smtClean="0"/>
              <a:t>element switching </a:t>
            </a:r>
            <a:r>
              <a:rPr lang="en-US" sz="2000" dirty="0"/>
              <a:t>times, Generator </a:t>
            </a:r>
            <a:r>
              <a:rPr lang="en-US" sz="2000" dirty="0" smtClean="0"/>
              <a:t>Characteristics (start-up times, ramp rates etc.), Voltage </a:t>
            </a:r>
            <a:r>
              <a:rPr lang="en-US" sz="2000" dirty="0"/>
              <a:t>constraints, Simulation time, Load parameters, Line parameters.</a:t>
            </a:r>
          </a:p>
          <a:p>
            <a:pPr lvl="1"/>
            <a:r>
              <a:rPr lang="en-US" sz="2000" dirty="0"/>
              <a:t>Accepts data in PSS®E RAW file (v30) format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EPRI Optimal Black-start Capability (OBC) Tool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4953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Complexity of the optimization problem limits the size of the island.</a:t>
            </a:r>
          </a:p>
          <a:p>
            <a:pPr lvl="1"/>
            <a:r>
              <a:rPr lang="en-US" sz="2000" dirty="0" smtClean="0"/>
              <a:t>Require </a:t>
            </a:r>
            <a:r>
              <a:rPr lang="en-US" sz="2000" dirty="0"/>
              <a:t>solutions in reasonable </a:t>
            </a:r>
            <a:r>
              <a:rPr lang="en-US" sz="2000" dirty="0" smtClean="0"/>
              <a:t>time.</a:t>
            </a:r>
          </a:p>
          <a:p>
            <a:pPr lvl="1"/>
            <a:r>
              <a:rPr lang="en-US" sz="2000" dirty="0" smtClean="0"/>
              <a:t>Avoid unsolvable </a:t>
            </a:r>
            <a:r>
              <a:rPr lang="en-US" sz="2000" dirty="0"/>
              <a:t>formulations </a:t>
            </a:r>
            <a:r>
              <a:rPr lang="en-US" sz="2000" dirty="0" smtClean="0"/>
              <a:t>of objective </a:t>
            </a:r>
            <a:r>
              <a:rPr lang="en-US" sz="2000" dirty="0"/>
              <a:t>function </a:t>
            </a:r>
            <a:r>
              <a:rPr lang="en-US" sz="2000" dirty="0" smtClean="0"/>
              <a:t>and constraints.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Define islands that can be analyzed individually</a:t>
            </a:r>
          </a:p>
          <a:p>
            <a:pPr lvl="1"/>
            <a:r>
              <a:rPr lang="en-US" sz="2000" dirty="0" smtClean="0"/>
              <a:t>Reduces the complexity and size of the optimization problem.</a:t>
            </a:r>
            <a:endParaRPr lang="en-US" sz="2000" dirty="0"/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Meets the proposal from NEXANT on having well-defined islands as part of the analysis</a:t>
            </a:r>
            <a:endParaRPr lang="en-US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1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Island Definitions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4953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Base the islands around load centers as good locations for black start units rather than around bid-in black start units.</a:t>
            </a:r>
          </a:p>
          <a:p>
            <a:pPr lvl="1"/>
            <a:r>
              <a:rPr lang="en-US" sz="1800" dirty="0" smtClean="0"/>
              <a:t>High opportunity for rapid load-pick up.</a:t>
            </a:r>
          </a:p>
          <a:p>
            <a:pPr lvl="1"/>
            <a:r>
              <a:rPr lang="en-US" sz="1800" dirty="0" smtClean="0"/>
              <a:t>Can reach stable island frequency quickly.</a:t>
            </a:r>
          </a:p>
          <a:p>
            <a:pPr lvl="1"/>
            <a:r>
              <a:rPr lang="en-US" sz="1800" dirty="0" smtClean="0"/>
              <a:t>Shorter crew travel times due to load proximity minimizes error in study caused by assumptions made on element switching times.</a:t>
            </a:r>
            <a:endParaRPr lang="en-US" sz="1800" dirty="0" smtClean="0">
              <a:solidFill>
                <a:prstClr val="black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Restoration of off-site power to nuclear generation sites, a critical constraint.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Island Definitions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334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Eight islands defined across ERCOT reflects major </a:t>
            </a:r>
            <a:r>
              <a:rPr lang="en-US" sz="2400" dirty="0"/>
              <a:t>load centers </a:t>
            </a: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1800" dirty="0"/>
              <a:t>Dallas/Fort Worth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Central </a:t>
            </a:r>
            <a:r>
              <a:rPr lang="en-US" sz="1800" dirty="0" smtClean="0"/>
              <a:t>Texas</a:t>
            </a:r>
            <a:endParaRPr lang="en-US" sz="1800" dirty="0"/>
          </a:p>
          <a:p>
            <a:pPr lvl="1">
              <a:spcBef>
                <a:spcPts val="0"/>
              </a:spcBef>
            </a:pPr>
            <a:r>
              <a:rPr lang="en-US" sz="1800" dirty="0"/>
              <a:t>Houston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Corpus Christi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Valley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Laredo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West Texas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Far West Texas</a:t>
            </a:r>
          </a:p>
          <a:p>
            <a:pPr lvl="0"/>
            <a:r>
              <a:rPr lang="en-US" sz="2400" dirty="0"/>
              <a:t>Some </a:t>
            </a:r>
            <a:r>
              <a:rPr lang="en-US" sz="2400" dirty="0" smtClean="0"/>
              <a:t>islands split </a:t>
            </a:r>
            <a:r>
              <a:rPr lang="en-US" sz="2400" dirty="0"/>
              <a:t>up into two or more sub-islands to meet set constraints.</a:t>
            </a:r>
          </a:p>
          <a:p>
            <a:pPr lvl="0"/>
            <a:r>
              <a:rPr lang="en-US" sz="2400" dirty="0" smtClean="0"/>
              <a:t>If BSS </a:t>
            </a:r>
            <a:r>
              <a:rPr lang="en-US" sz="2400" dirty="0"/>
              <a:t>candidates </a:t>
            </a:r>
            <a:r>
              <a:rPr lang="en-US" sz="2400" dirty="0" smtClean="0"/>
              <a:t>found </a:t>
            </a:r>
            <a:r>
              <a:rPr lang="en-US" sz="2400" dirty="0"/>
              <a:t>outside the physical </a:t>
            </a:r>
            <a:r>
              <a:rPr lang="en-US" sz="2400" dirty="0" smtClean="0"/>
              <a:t>island, island </a:t>
            </a:r>
            <a:r>
              <a:rPr lang="en-US" sz="2400" dirty="0"/>
              <a:t>definition </a:t>
            </a:r>
            <a:r>
              <a:rPr lang="en-US" sz="2400" dirty="0" smtClean="0"/>
              <a:t>extended </a:t>
            </a:r>
            <a:r>
              <a:rPr lang="en-US" sz="2400" dirty="0"/>
              <a:t>to </a:t>
            </a:r>
            <a:r>
              <a:rPr lang="en-US" sz="2400" dirty="0" smtClean="0"/>
              <a:t>study external candidate as BSU for that island.</a:t>
            </a:r>
            <a:endParaRPr lang="en-US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Study Process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54102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Determine optimal </a:t>
            </a:r>
            <a:r>
              <a:rPr lang="en-US" sz="2400" dirty="0"/>
              <a:t>cranking sequence for any generator </a:t>
            </a:r>
            <a:r>
              <a:rPr lang="en-US" sz="2400" dirty="0" smtClean="0"/>
              <a:t>when used </a:t>
            </a:r>
            <a:r>
              <a:rPr lang="en-US" sz="2400" dirty="0"/>
              <a:t>as a black start </a:t>
            </a:r>
            <a:r>
              <a:rPr lang="en-US" sz="2400" dirty="0" smtClean="0"/>
              <a:t>resource (CPLEX) </a:t>
            </a:r>
            <a:r>
              <a:rPr lang="en-US" sz="2400" dirty="0"/>
              <a:t>and </a:t>
            </a:r>
            <a:r>
              <a:rPr lang="en-US" sz="2400" dirty="0" smtClean="0"/>
              <a:t>simulate </a:t>
            </a:r>
            <a:r>
              <a:rPr lang="en-US" sz="2400" dirty="0"/>
              <a:t>the energizing of the transmission grid and load pick-up</a:t>
            </a:r>
            <a:r>
              <a:rPr lang="en-US" sz="2400" dirty="0" smtClean="0"/>
              <a:t> (OPF)</a:t>
            </a:r>
          </a:p>
          <a:p>
            <a:pPr lvl="0"/>
            <a:r>
              <a:rPr lang="en-US" sz="2400" dirty="0" smtClean="0"/>
              <a:t>Assumptions regarding the system and resources – </a:t>
            </a:r>
          </a:p>
          <a:p>
            <a:pPr lvl="1"/>
            <a:r>
              <a:rPr lang="en-US" sz="2000" dirty="0" smtClean="0"/>
              <a:t>All </a:t>
            </a:r>
            <a:r>
              <a:rPr lang="en-US" sz="2000" dirty="0"/>
              <a:t>facilities </a:t>
            </a:r>
            <a:r>
              <a:rPr lang="en-US" sz="2000" dirty="0" smtClean="0"/>
              <a:t>assumed </a:t>
            </a:r>
            <a:r>
              <a:rPr lang="en-US" sz="2000" dirty="0"/>
              <a:t>to be available for </a:t>
            </a:r>
            <a:r>
              <a:rPr lang="en-US" sz="2000" dirty="0" smtClean="0"/>
              <a:t>determination </a:t>
            </a:r>
            <a:r>
              <a:rPr lang="en-US" sz="2000" dirty="0"/>
              <a:t>of optimal sequencing and simulation of restoration </a:t>
            </a:r>
            <a:r>
              <a:rPr lang="en-US" sz="2000" dirty="0" smtClean="0"/>
              <a:t>actions</a:t>
            </a:r>
          </a:p>
          <a:p>
            <a:pPr lvl="1"/>
            <a:r>
              <a:rPr lang="en-US" sz="2000" dirty="0"/>
              <a:t>Resources using coal, nuclear, wind and solar power </a:t>
            </a:r>
            <a:r>
              <a:rPr lang="en-US" sz="2000" dirty="0" smtClean="0"/>
              <a:t>not </a:t>
            </a:r>
            <a:r>
              <a:rPr lang="en-US" sz="2000" dirty="0"/>
              <a:t>analyzed in this study for suitability to black start </a:t>
            </a:r>
            <a:r>
              <a:rPr lang="en-US" sz="2000" dirty="0" smtClean="0"/>
              <a:t>service</a:t>
            </a:r>
          </a:p>
          <a:p>
            <a:pPr lvl="1"/>
            <a:r>
              <a:rPr lang="en-US" sz="2000" dirty="0"/>
              <a:t>Resources inside Private Use Networks and asynchronous ties (DC, VFT etc.) to neighboring systems </a:t>
            </a:r>
            <a:r>
              <a:rPr lang="en-US" sz="2000" dirty="0" smtClean="0"/>
              <a:t>also </a:t>
            </a:r>
            <a:r>
              <a:rPr lang="en-US" sz="2000" dirty="0"/>
              <a:t>not included in the analysis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1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Study Process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51816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Determine </a:t>
            </a:r>
            <a:r>
              <a:rPr lang="en-US" sz="2400" dirty="0"/>
              <a:t>suitability of existing generation resources to black start service from a network restoration </a:t>
            </a:r>
            <a:r>
              <a:rPr lang="en-US" sz="2400" dirty="0" smtClean="0"/>
              <a:t>perspective.</a:t>
            </a:r>
            <a:endParaRPr lang="en-US" sz="2000" dirty="0" smtClean="0"/>
          </a:p>
          <a:p>
            <a:pPr lvl="1"/>
            <a:r>
              <a:rPr lang="en-US" sz="2000" dirty="0" smtClean="0"/>
              <a:t>No assumptions made about the black start capability of resources.</a:t>
            </a:r>
          </a:p>
          <a:p>
            <a:pPr lvl="1"/>
            <a:r>
              <a:rPr lang="en-US" sz="2000" dirty="0" smtClean="0"/>
              <a:t>Assume </a:t>
            </a:r>
            <a:r>
              <a:rPr lang="en-US" sz="2000" dirty="0"/>
              <a:t>for purposes of this </a:t>
            </a:r>
            <a:r>
              <a:rPr lang="en-US" sz="2000" dirty="0" smtClean="0"/>
              <a:t>study, all resources </a:t>
            </a:r>
            <a:r>
              <a:rPr lang="en-US" sz="2000" dirty="0"/>
              <a:t>being tested </a:t>
            </a:r>
            <a:r>
              <a:rPr lang="en-US" sz="2000" dirty="0" smtClean="0"/>
              <a:t>could be made black </a:t>
            </a:r>
            <a:r>
              <a:rPr lang="en-US" sz="2000" dirty="0"/>
              <a:t>start </a:t>
            </a:r>
            <a:r>
              <a:rPr lang="en-US" sz="2000" dirty="0" smtClean="0"/>
              <a:t>capable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Two metrics </a:t>
            </a:r>
            <a:r>
              <a:rPr lang="en-US" sz="2400" dirty="0" smtClean="0"/>
              <a:t>used </a:t>
            </a:r>
            <a:r>
              <a:rPr lang="en-US" sz="2400" dirty="0"/>
              <a:t>to evaluate a resource for suitability to black start </a:t>
            </a:r>
            <a:r>
              <a:rPr lang="en-US" sz="2400" dirty="0" smtClean="0"/>
              <a:t>service</a:t>
            </a:r>
          </a:p>
          <a:p>
            <a:pPr lvl="1"/>
            <a:r>
              <a:rPr lang="en-US" sz="2000" dirty="0" smtClean="0"/>
              <a:t>Maximum </a:t>
            </a:r>
            <a:r>
              <a:rPr lang="en-US" sz="2000" dirty="0"/>
              <a:t>energy that can be restored in the island, using the calculated sequence of actions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 smtClean="0"/>
              <a:t>Time </a:t>
            </a:r>
            <a:r>
              <a:rPr lang="en-US" sz="2000" dirty="0"/>
              <a:t>taken </a:t>
            </a:r>
            <a:r>
              <a:rPr lang="en-US" sz="2000" dirty="0" smtClean="0"/>
              <a:t>to develop a stable island that can be the basis for further load restoration.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0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dcmitype/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1381</TotalTime>
  <Words>843</Words>
  <Application>Microsoft Office PowerPoint</Application>
  <PresentationFormat>On-screen Show (4:3)</PresentationFormat>
  <Paragraphs>143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Review of ERCOT Black Start Procurement</vt:lpstr>
      <vt:lpstr>EPRI Optimal Black-start Capability (OBC) Tool</vt:lpstr>
      <vt:lpstr>EPRI Optimal Black-start Capability (OBC) Tool</vt:lpstr>
      <vt:lpstr>Island Definitions</vt:lpstr>
      <vt:lpstr>Island Definitions</vt:lpstr>
      <vt:lpstr>Study Process</vt:lpstr>
      <vt:lpstr>Study Process</vt:lpstr>
      <vt:lpstr>Study Results</vt:lpstr>
      <vt:lpstr>Study Results - Summary</vt:lpstr>
      <vt:lpstr>Conclusions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Rajagopalan, Sidharth</cp:lastModifiedBy>
  <cp:revision>60</cp:revision>
  <cp:lastPrinted>2016-01-21T20:53:15Z</cp:lastPrinted>
  <dcterms:created xsi:type="dcterms:W3CDTF">2016-01-21T15:20:31Z</dcterms:created>
  <dcterms:modified xsi:type="dcterms:W3CDTF">2017-02-23T22:01:52Z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