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15"/>
  </p:notesMasterIdLst>
  <p:sldIdLst>
    <p:sldId id="256" r:id="rId5"/>
    <p:sldId id="273" r:id="rId6"/>
    <p:sldId id="272" r:id="rId7"/>
    <p:sldId id="274" r:id="rId8"/>
    <p:sldId id="276" r:id="rId9"/>
    <p:sldId id="275" r:id="rId10"/>
    <p:sldId id="265" r:id="rId11"/>
    <p:sldId id="271" r:id="rId12"/>
    <p:sldId id="269" r:id="rId13"/>
    <p:sldId id="264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FCDE3"/>
    <a:srgbClr val="5D85A9"/>
    <a:srgbClr val="204C81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26" autoAdjust="0"/>
  </p:normalViewPr>
  <p:slideViewPr>
    <p:cSldViewPr>
      <p:cViewPr varScale="1">
        <p:scale>
          <a:sx n="78" d="100"/>
          <a:sy n="78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7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8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PRC-024-2 standard must be used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set protective devices by Bulk Electric System (BES) PV plants for existing and future (BES) PV interconnections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9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PPT_cover_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ACCOUNTABILITY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8" r:id="rId4"/>
    <p:sldLayoutId id="2147483652" r:id="rId5"/>
    <p:sldLayoutId id="2147483653" r:id="rId6"/>
    <p:sldLayoutId id="2147483659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2528" y="2133600"/>
            <a:ext cx="8291512" cy="7239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000" b="1" i="0" kern="0" dirty="0">
                <a:latin typeface="Tahoma" pitchFamily="84" charset="0"/>
              </a:rPr>
              <a:t>Inverter Disconnects During Transmission Disturbances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</a:rPr>
              <a:t>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528" y="3505200"/>
            <a:ext cx="88392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James Merlo, Vice President, Reliability Risk Management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smtClean="0">
                <a:latin typeface="Tahoma" pitchFamily="84" charset="0"/>
              </a:rPr>
              <a:t>Member </a:t>
            </a:r>
            <a:r>
              <a:rPr lang="en-US" sz="2000" i="0" kern="0" smtClean="0">
                <a:latin typeface="Tahoma" pitchFamily="84" charset="0"/>
              </a:rPr>
              <a:t>Representatives </a:t>
            </a:r>
            <a:r>
              <a:rPr lang="en-US" sz="2000" i="0" kern="0" dirty="0" smtClean="0">
                <a:latin typeface="Tahoma" pitchFamily="84" charset="0"/>
              </a:rPr>
              <a:t>Committee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February 8, 2017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adine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7100" y="1609725"/>
            <a:ext cx="67945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8150" y="34925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Blue Cut Fire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</p:spPr>
        <p:txBody>
          <a:bodyPr/>
          <a:lstStyle/>
          <a:p>
            <a:r>
              <a:rPr lang="en-US" dirty="0"/>
              <a:t>On August 16, 2016, the Blue Cut Fire caused thirteen 500 kV line faults and two 287 kV line </a:t>
            </a:r>
            <a:r>
              <a:rPr lang="en-US" dirty="0" smtClean="0"/>
              <a:t>faults</a:t>
            </a:r>
          </a:p>
          <a:p>
            <a:r>
              <a:rPr lang="en-US" dirty="0" smtClean="0"/>
              <a:t>All </a:t>
            </a:r>
            <a:r>
              <a:rPr lang="en-US" dirty="0"/>
              <a:t>of these faults cleared normally, with roughly the same fault clearing time </a:t>
            </a:r>
            <a:r>
              <a:rPr lang="en-US" dirty="0" smtClean="0"/>
              <a:t>and magnitude </a:t>
            </a:r>
          </a:p>
          <a:p>
            <a:r>
              <a:rPr lang="en-US" dirty="0" smtClean="0"/>
              <a:t>Four of the faults caused </a:t>
            </a:r>
            <a:r>
              <a:rPr lang="en-US" dirty="0"/>
              <a:t>a loss of </a:t>
            </a:r>
            <a:r>
              <a:rPr lang="en-US" dirty="0" smtClean="0"/>
              <a:t>photovoltaic (PV) generation</a:t>
            </a:r>
          </a:p>
          <a:p>
            <a:r>
              <a:rPr lang="en-US" dirty="0" smtClean="0"/>
              <a:t>No qualified events but Entities volunteered to work with the ERO to understand the occurrences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54403" cy="381000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352800" y="228600"/>
            <a:ext cx="7696199" cy="655638"/>
          </a:xfrm>
        </p:spPr>
        <p:txBody>
          <a:bodyPr/>
          <a:lstStyle/>
          <a:p>
            <a:r>
              <a:rPr lang="en-US" dirty="0" smtClean="0"/>
              <a:t>Blue Cut Fire Event #1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81" y="5029200"/>
            <a:ext cx="9171684" cy="14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Properties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</p:spPr>
        <p:txBody>
          <a:bodyPr/>
          <a:lstStyle/>
          <a:p>
            <a:r>
              <a:rPr lang="en-US" dirty="0" smtClean="0"/>
              <a:t>Widespread inverter reduction in power output as inverters </a:t>
            </a:r>
            <a:r>
              <a:rPr lang="en-US" u="sng" dirty="0" smtClean="0"/>
              <a:t>perceived</a:t>
            </a:r>
            <a:r>
              <a:rPr lang="en-US" dirty="0" smtClean="0"/>
              <a:t> frequency outside acceptable bounds </a:t>
            </a:r>
          </a:p>
          <a:p>
            <a:r>
              <a:rPr lang="en-US" dirty="0" smtClean="0"/>
              <a:t>Inverters </a:t>
            </a:r>
            <a:r>
              <a:rPr lang="en-US" dirty="0"/>
              <a:t>that </a:t>
            </a:r>
            <a:r>
              <a:rPr lang="en-US" dirty="0" smtClean="0"/>
              <a:t>use the </a:t>
            </a:r>
            <a:r>
              <a:rPr lang="en-US" dirty="0"/>
              <a:t>zero crossing of a voltage signal as a reference to calculate frequency are susceptible to significant error if a </a:t>
            </a:r>
            <a:r>
              <a:rPr lang="en-US" dirty="0" smtClean="0"/>
              <a:t>phase </a:t>
            </a:r>
            <a:r>
              <a:rPr lang="en-US" dirty="0"/>
              <a:t>shift is introduced </a:t>
            </a:r>
            <a:r>
              <a:rPr lang="en-US" dirty="0" smtClean="0"/>
              <a:t>(</a:t>
            </a:r>
            <a:r>
              <a:rPr lang="en-US" dirty="0"/>
              <a:t>as may happen when a fault occurs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Zero crossing </a:t>
            </a:r>
            <a:r>
              <a:rPr lang="en-US" dirty="0"/>
              <a:t>time of the voltage waveform </a:t>
            </a:r>
            <a:r>
              <a:rPr lang="en-US" dirty="0" smtClean="0"/>
              <a:t>shifted significantly </a:t>
            </a:r>
            <a:r>
              <a:rPr lang="en-US" dirty="0"/>
              <a:t>during the </a:t>
            </a:r>
            <a:r>
              <a:rPr lang="en-US" dirty="0" smtClean="0"/>
              <a:t>event.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Properties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</p:spPr>
        <p:txBody>
          <a:bodyPr/>
          <a:lstStyle/>
          <a:p>
            <a:r>
              <a:rPr lang="en-US" dirty="0"/>
              <a:t>The calculated frequency exceeded 62 Hertz (Hz) at some locations 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fell below 57 Hz at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/>
              <a:t>This results in instantaneous reduction in power output from the </a:t>
            </a:r>
            <a:r>
              <a:rPr lang="en-US" dirty="0" smtClean="0"/>
              <a:t>inverters</a:t>
            </a:r>
            <a:endParaRPr lang="en-US" dirty="0"/>
          </a:p>
          <a:p>
            <a:r>
              <a:rPr lang="en-US" dirty="0"/>
              <a:t>NERC </a:t>
            </a:r>
            <a:r>
              <a:rPr lang="en-US" dirty="0" smtClean="0"/>
              <a:t>Standards allow asynchronous </a:t>
            </a:r>
            <a:r>
              <a:rPr lang="en-US" dirty="0"/>
              <a:t>generating </a:t>
            </a:r>
            <a:r>
              <a:rPr lang="en-US" dirty="0" smtClean="0"/>
              <a:t>units to trip </a:t>
            </a:r>
            <a:r>
              <a:rPr lang="en-US" dirty="0"/>
              <a:t>due to instability in power conversion control equipment </a:t>
            </a:r>
            <a:endParaRPr lang="en-US" dirty="0" smtClean="0"/>
          </a:p>
          <a:p>
            <a:r>
              <a:rPr lang="en-US" dirty="0" smtClean="0"/>
              <a:t>NERC does not provide guidance on how to calculate frequency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NOMINAL FREQUENCY CAPABILITY CURVE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9" y="1219200"/>
            <a:ext cx="9028161" cy="52166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8200" y="3429000"/>
            <a:ext cx="1600200" cy="838200"/>
            <a:chOff x="838200" y="3429000"/>
            <a:chExt cx="1600200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838200" y="3505200"/>
              <a:ext cx="1600200" cy="7620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3429000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No Trip Zone</a:t>
              </a:r>
              <a:endParaRPr lang="en-US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0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Solar Production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1433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Planned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0"/>
          </p:nvPr>
        </p:nvSpPr>
        <p:spPr>
          <a:xfrm>
            <a:off x="381000" y="914400"/>
            <a:ext cx="8416926" cy="4846638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NERC task force </a:t>
            </a:r>
            <a:r>
              <a:rPr lang="en-US" dirty="0"/>
              <a:t>to further investigate potential causes and solutions to the loss of PV generation as a result of power system </a:t>
            </a:r>
            <a:r>
              <a:rPr lang="en-US" dirty="0" smtClean="0"/>
              <a:t>faults </a:t>
            </a:r>
          </a:p>
          <a:p>
            <a:r>
              <a:rPr lang="en-US" dirty="0" smtClean="0"/>
              <a:t>Engage inverter manufacturers to share challenges associated with some of the existing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frequency and voltage measurement techniques </a:t>
            </a:r>
            <a:endParaRPr lang="en-US" dirty="0"/>
          </a:p>
          <a:p>
            <a:r>
              <a:rPr lang="en-US" dirty="0" smtClean="0"/>
              <a:t>Develop guidance as information and solutions become available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 PowerPoint">
  <a:themeElements>
    <a:clrScheme name="NERC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04C81"/>
      </a:accent1>
      <a:accent2>
        <a:srgbClr val="5D85A9"/>
      </a:accent2>
      <a:accent3>
        <a:srgbClr val="AFCDE3"/>
      </a:accent3>
      <a:accent4>
        <a:srgbClr val="D5D5D5"/>
      </a:accent4>
      <a:accent5>
        <a:srgbClr val="000000"/>
      </a:accent5>
      <a:accent6>
        <a:srgbClr val="000000"/>
      </a:accent6>
      <a:hlink>
        <a:srgbClr val="0000FF"/>
      </a:hlink>
      <a:folHlink>
        <a:srgbClr val="7030A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ard Agenda Item - State of Reliability Report Presentation" id="{411AD7A4-346E-4596-A50F-A146688A1FD5}" vid="{ACAA48E7-4D3A-4DD1-9635-ECACC91696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0CC5A7B510143A9FFE79D6C3D4694" ma:contentTypeVersion="0" ma:contentTypeDescription="Create a new document." ma:contentTypeScope="" ma:versionID="2c40337a166ffd2f7fbe5c040e4974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FAF5A-C407-4945-8CB3-424A34805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EF14B-9FC4-4933-9DF9-300B895476B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1FD7DA-F2BE-48D0-A299-8FD51BA12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 Agenda Item - State of Reliability Report Presentation</Template>
  <TotalTime>0</TotalTime>
  <Words>321</Words>
  <Application>Microsoft Office PowerPoint</Application>
  <PresentationFormat>On-screen Show (4:3)</PresentationFormat>
  <Paragraphs>36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 PowerPoint</vt:lpstr>
      <vt:lpstr>PowerPoint Presentation</vt:lpstr>
      <vt:lpstr>Case Study: Blue Cut Fire</vt:lpstr>
      <vt:lpstr>Blue Cut Fire Event #1</vt:lpstr>
      <vt:lpstr>Inverter Properties</vt:lpstr>
      <vt:lpstr>Inverter Properties</vt:lpstr>
      <vt:lpstr>OFF NOMINAL FREQUENCY CAPABILITY CURVE</vt:lpstr>
      <vt:lpstr>Current Solar Production</vt:lpstr>
      <vt:lpstr>Current and Planned Production</vt:lpstr>
      <vt:lpstr>Way Forward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2014-04-18T17:11:52Z</dcterms:created>
  <dcterms:modified xsi:type="dcterms:W3CDTF">2017-02-01T20:37:17Z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0x01010080C0CC5A7B510143A9FFE79D6C3D4694</vt:lpwstr>
  </property>
</Properties>
</file>