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5"/>
  </p:notesMasterIdLst>
  <p:sldIdLst>
    <p:sldId id="260" r:id="rId4"/>
    <p:sldId id="287" r:id="rId5"/>
    <p:sldId id="289" r:id="rId6"/>
    <p:sldId id="291" r:id="rId7"/>
    <p:sldId id="290" r:id="rId8"/>
    <p:sldId id="292" r:id="rId9"/>
    <p:sldId id="293" r:id="rId10"/>
    <p:sldId id="294" r:id="rId11"/>
    <p:sldId id="295" r:id="rId12"/>
    <p:sldId id="288" r:id="rId13"/>
    <p:sldId id="267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550870-0929-47C1-B758-C4CF34D5BC96}">
          <p14:sldIdLst>
            <p14:sldId id="260"/>
            <p14:sldId id="287"/>
            <p14:sldId id="289"/>
            <p14:sldId id="291"/>
            <p14:sldId id="290"/>
            <p14:sldId id="292"/>
            <p14:sldId id="293"/>
            <p14:sldId id="294"/>
            <p14:sldId id="295"/>
            <p14:sldId id="288"/>
            <p14:sldId id="267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80" autoAdjust="0"/>
    <p:restoredTop sz="94660"/>
  </p:normalViewPr>
  <p:slideViewPr>
    <p:cSldViewPr snapToGrid="0">
      <p:cViewPr>
        <p:scale>
          <a:sx n="105" d="100"/>
          <a:sy n="105" d="100"/>
        </p:scale>
        <p:origin x="-936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7/3/27/117510-CSWG" TargetMode="Externa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change.puc.state.tx.us/WebApp/Interchange/Documents/46604_68_930252.PDF" TargetMode="External"/><Relationship Id="rId2" Type="http://schemas.openxmlformats.org/officeDocument/2006/relationships/hyperlink" Target="http://interchange.puc.state.tx.us/WebApp/Interchange/Documents/46604_71_931106.PDF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05400" y="1981201"/>
            <a:ext cx="56460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Communications and Settlement Working Group</a:t>
            </a:r>
          </a:p>
          <a:p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defTabSz="457200"/>
            <a:r>
              <a:rPr lang="en-US" b="1" dirty="0" smtClean="0">
                <a:solidFill>
                  <a:srgbClr val="000000"/>
                </a:solidFill>
              </a:rPr>
              <a:t>March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CSWG Meeting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144570"/>
              </p:ext>
            </p:extLst>
          </p:nvPr>
        </p:nvGraphicFramePr>
        <p:xfrm>
          <a:off x="760491" y="1003624"/>
          <a:ext cx="10605665" cy="4586471"/>
        </p:xfrm>
        <a:graphic>
          <a:graphicData uri="http://schemas.openxmlformats.org/drawingml/2006/table">
            <a:tbl>
              <a:tblPr/>
              <a:tblGrid>
                <a:gridCol w="10605665"/>
              </a:tblGrid>
              <a:tr h="4221158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March 27, </a:t>
                      </a:r>
                      <a:r>
                        <a:rPr lang="en-US" sz="4000" b="1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2017</a:t>
                      </a:r>
                      <a:r>
                        <a:rPr lang="en-US" sz="4000" b="1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at </a:t>
                      </a:r>
                      <a:r>
                        <a:rPr lang="en-US" sz="4000" b="1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1:00 </a:t>
                      </a:r>
                      <a:r>
                        <a:rPr lang="en-US" sz="4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PM</a:t>
                      </a:r>
                      <a:r>
                        <a:rPr lang="en-US" sz="4000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400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/>
                      <a:endParaRPr lang="en-US" sz="2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WEBEX Only</a:t>
                      </a:r>
                      <a:endParaRPr lang="en-US" sz="2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2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See meeting page for details:</a:t>
                      </a:r>
                    </a:p>
                    <a:p>
                      <a:pPr algn="ctr"/>
                      <a:endParaRPr lang="en-US" sz="24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latin typeface="Bookman Old Style" panose="02050604050505020204" pitchFamily="18" charset="0"/>
                          <a:hlinkClick r:id="rId2"/>
                        </a:rPr>
                        <a:t>http://www.ercot.com/calendar/2017/3/27/117510-CSWG</a:t>
                      </a:r>
                      <a:endParaRPr lang="en-US" sz="2400" dirty="0" smtClean="0"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2800" dirty="0" smtClean="0"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2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3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82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question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01" y="1209922"/>
            <a:ext cx="4425478" cy="432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2 % Rule (RTM) January 2016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030347"/>
          </a:xfrm>
        </p:spPr>
        <p:txBody>
          <a:bodyPr/>
          <a:lstStyle/>
          <a:p>
            <a:r>
              <a:rPr lang="en-US" altLang="en-US" sz="2000" dirty="0"/>
              <a:t>Section </a:t>
            </a:r>
            <a:r>
              <a:rPr lang="en-US" altLang="en-US" sz="2000" dirty="0" smtClean="0"/>
              <a:t>9.2.5 </a:t>
            </a:r>
            <a:r>
              <a:rPr lang="en-US" altLang="en-US" sz="2000" dirty="0"/>
              <a:t>(2</a:t>
            </a:r>
            <a:r>
              <a:rPr lang="en-US" altLang="en-US" sz="2000" dirty="0" smtClean="0"/>
              <a:t>)</a:t>
            </a:r>
          </a:p>
          <a:p>
            <a:pPr marL="400050" lvl="1" indent="0">
              <a:buNone/>
            </a:pPr>
            <a:r>
              <a:rPr lang="en-US" sz="1600" i="1" dirty="0" smtClean="0"/>
              <a:t>“ERCOT </a:t>
            </a:r>
            <a:r>
              <a:rPr lang="en-US" sz="1600" i="1" dirty="0"/>
              <a:t>shall issue a DAM Resettlement Statement for a given DAM due to error in data other than prices when the total of all errors in data other than prices results in an impact greater than </a:t>
            </a:r>
            <a:r>
              <a:rPr lang="en-US" sz="1600" b="1" i="1" dirty="0"/>
              <a:t>2% of the total payments due to ERCOT for the DAM, excluding bilateral transactions</a:t>
            </a:r>
            <a:r>
              <a:rPr lang="en-US" sz="1600" i="1" dirty="0"/>
              <a:t>.  ERCOT shall issue DAM Resettlement Statements as soon as possible to correct the errors.  ERCOT shall review this percentage on an annual basis.  Upon the review, ERCOT may make a recommendation to revise this percentage under Section 21, Revision Request Process</a:t>
            </a:r>
            <a:r>
              <a:rPr lang="en-US" sz="1600" dirty="0" smtClean="0"/>
              <a:t>.”</a:t>
            </a:r>
            <a:endParaRPr lang="en-US" sz="16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en-US" sz="2000" dirty="0"/>
              <a:t>Size of 2016 DAM Make-Whole issue relative to DAM charges</a:t>
            </a:r>
          </a:p>
          <a:p>
            <a:r>
              <a:rPr lang="en-US" sz="2000" dirty="0"/>
              <a:t>Issue was in the system for 146 days, of which 57 had a data </a:t>
            </a:r>
            <a:r>
              <a:rPr lang="en-US" sz="2000" dirty="0" smtClean="0"/>
              <a:t>error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958" y="3786247"/>
            <a:ext cx="3048000" cy="187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47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61334"/>
          </a:xfrm>
        </p:spPr>
        <p:txBody>
          <a:bodyPr/>
          <a:lstStyle/>
          <a:p>
            <a:r>
              <a:rPr lang="en-US" dirty="0" smtClean="0"/>
              <a:t>2% Rule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178010"/>
            <a:ext cx="11379200" cy="4942703"/>
          </a:xfrm>
        </p:spPr>
        <p:txBody>
          <a:bodyPr/>
          <a:lstStyle/>
          <a:p>
            <a:r>
              <a:rPr lang="en-US" sz="2400" dirty="0" smtClean="0"/>
              <a:t>ERCOT drafted </a:t>
            </a:r>
            <a:r>
              <a:rPr lang="en-US" sz="2400" dirty="0"/>
              <a:t>an NPRR that removes the “data error” classification; </a:t>
            </a:r>
            <a:r>
              <a:rPr lang="en-US" sz="2400" i="1" dirty="0"/>
              <a:t>ie</a:t>
            </a:r>
            <a:r>
              <a:rPr lang="en-US" sz="2400" dirty="0"/>
              <a:t> errors would be categorized as either due to prices or all other errors.  </a:t>
            </a:r>
            <a:endParaRPr lang="en-US" sz="2400" dirty="0" smtClean="0"/>
          </a:p>
          <a:p>
            <a:r>
              <a:rPr lang="en-US" sz="2400" dirty="0" smtClean="0"/>
              <a:t>ERCOT </a:t>
            </a:r>
            <a:r>
              <a:rPr lang="en-US" sz="2400" dirty="0"/>
              <a:t>believes that a DAM threshold based on aggregate market activity is </a:t>
            </a:r>
            <a:r>
              <a:rPr lang="en-US" sz="2400" dirty="0" smtClean="0"/>
              <a:t>appropriate</a:t>
            </a:r>
          </a:p>
          <a:p>
            <a:r>
              <a:rPr lang="en-US" sz="2400" dirty="0" smtClean="0"/>
              <a:t>Market Questioned the 2% in Dam</a:t>
            </a:r>
          </a:p>
          <a:p>
            <a:pPr lvl="1"/>
            <a:r>
              <a:rPr lang="en-US" sz="2400" dirty="0" smtClean="0"/>
              <a:t>DAM does not have the Resettlement process that RTM </a:t>
            </a:r>
          </a:p>
          <a:p>
            <a:pPr lvl="1"/>
            <a:r>
              <a:rPr lang="en-US" sz="2400" dirty="0" smtClean="0"/>
              <a:t>Is the 2 % rule too high and what should it be?</a:t>
            </a:r>
          </a:p>
          <a:p>
            <a:pPr lvl="1"/>
            <a:r>
              <a:rPr lang="en-US" sz="2400" dirty="0" smtClean="0"/>
              <a:t>Market was asked to take to discuss the issues with their shops</a:t>
            </a:r>
          </a:p>
          <a:p>
            <a:pPr lvl="2"/>
            <a:r>
              <a:rPr lang="en-US" dirty="0" smtClean="0"/>
              <a:t>Should there be a New </a:t>
            </a:r>
            <a:r>
              <a:rPr lang="en-US" dirty="0" smtClean="0"/>
              <a:t>Percentage</a:t>
            </a:r>
          </a:p>
          <a:p>
            <a:pPr lvl="2"/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31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2 % Rule </a:t>
            </a:r>
            <a:r>
              <a:rPr lang="en-US" dirty="0" smtClean="0"/>
              <a:t>(DAM)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386682"/>
            <a:ext cx="11379200" cy="4533351"/>
          </a:xfrm>
        </p:spPr>
        <p:txBody>
          <a:bodyPr/>
          <a:lstStyle/>
          <a:p>
            <a:r>
              <a:rPr lang="en-US" sz="2000" dirty="0" smtClean="0"/>
              <a:t>February Meeting</a:t>
            </a:r>
          </a:p>
          <a:p>
            <a:pPr lvl="1"/>
            <a:r>
              <a:rPr lang="en-US" sz="2000" dirty="0" smtClean="0"/>
              <a:t>Tenaska proposed solution</a:t>
            </a:r>
          </a:p>
          <a:p>
            <a:pPr lvl="2"/>
            <a:r>
              <a:rPr lang="en-US" sz="2000" dirty="0" smtClean="0"/>
              <a:t>Single Day 2% remain but include Multi Day  through Cumulative Average Total at 2%</a:t>
            </a:r>
          </a:p>
          <a:p>
            <a:pPr lvl="3"/>
            <a:r>
              <a:rPr lang="en-US" dirty="0" smtClean="0"/>
              <a:t>2% is an arbitrary number when implemented</a:t>
            </a:r>
          </a:p>
          <a:p>
            <a:pPr lvl="3"/>
            <a:r>
              <a:rPr lang="en-US" dirty="0" smtClean="0"/>
              <a:t>This would apply to any error within ERCOT System</a:t>
            </a:r>
          </a:p>
          <a:p>
            <a:pPr lvl="4"/>
            <a:r>
              <a:rPr lang="en-US" dirty="0" smtClean="0"/>
              <a:t>Does it go all the way back to the origination of the error</a:t>
            </a:r>
          </a:p>
          <a:p>
            <a:pPr lvl="4"/>
            <a:r>
              <a:rPr lang="en-US" dirty="0" smtClean="0"/>
              <a:t>Does the market need to limit how far back the issue can be resettled?</a:t>
            </a:r>
          </a:p>
          <a:p>
            <a:pPr lvl="5"/>
            <a:r>
              <a:rPr lang="en-US" dirty="0" smtClean="0"/>
              <a:t>No time limit</a:t>
            </a:r>
          </a:p>
          <a:p>
            <a:pPr lvl="5"/>
            <a:r>
              <a:rPr lang="en-US" dirty="0" smtClean="0"/>
              <a:t>180 Days like RT</a:t>
            </a:r>
          </a:p>
          <a:p>
            <a:pPr lvl="6"/>
            <a:r>
              <a:rPr lang="en-US" dirty="0" smtClean="0"/>
              <a:t>Dam does not have the ability to resettle without 2% or a dispute</a:t>
            </a:r>
          </a:p>
          <a:p>
            <a:pPr lvl="6"/>
            <a:r>
              <a:rPr lang="en-US" dirty="0" smtClean="0"/>
              <a:t>Errors or data can not be caught in a resettlement.</a:t>
            </a:r>
          </a:p>
          <a:p>
            <a:pPr lvl="1"/>
            <a:r>
              <a:rPr lang="en-US" sz="2000" dirty="0" smtClean="0"/>
              <a:t>ERCOT is going to run some scenarios and bring back to CSWG in March.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1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COPMRGG046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2000" dirty="0" smtClean="0"/>
          </a:p>
          <a:p>
            <a:pPr lvl="1"/>
            <a:r>
              <a:rPr lang="en-US" sz="2800" dirty="0" smtClean="0"/>
              <a:t>Change in Revision Request Process</a:t>
            </a:r>
          </a:p>
          <a:p>
            <a:pPr lvl="2"/>
            <a:r>
              <a:rPr lang="en-US" sz="2800" dirty="0" smtClean="0"/>
              <a:t>Voting would move start from CSWG to COPS</a:t>
            </a:r>
          </a:p>
          <a:p>
            <a:pPr lvl="2"/>
            <a:r>
              <a:rPr lang="en-US" sz="2800" dirty="0" smtClean="0"/>
              <a:t>COPMGRR will require ERCOT Board Approval</a:t>
            </a:r>
          </a:p>
          <a:p>
            <a:pPr lvl="3"/>
            <a:r>
              <a:rPr lang="en-US" sz="2800" dirty="0" smtClean="0"/>
              <a:t>COPMRGG requires ERCOT Project Implementation</a:t>
            </a:r>
          </a:p>
          <a:p>
            <a:pPr lvl="3"/>
            <a:r>
              <a:rPr lang="en-US" sz="2800" i="1" dirty="0" smtClean="0">
                <a:solidFill>
                  <a:srgbClr val="FF0000"/>
                </a:solidFill>
              </a:rPr>
              <a:t>Related to Revision Request</a:t>
            </a:r>
          </a:p>
          <a:p>
            <a:pPr marL="1371600" lvl="3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94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ChangeArrowheads="1"/>
          </p:cNvSpPr>
          <p:nvPr/>
        </p:nvSpPr>
        <p:spPr bwMode="auto">
          <a:xfrm>
            <a:off x="1467853" y="231006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467853" y="633664"/>
            <a:ext cx="9074150" cy="2981325"/>
            <a:chOff x="411" y="3211"/>
            <a:chExt cx="15053" cy="4950"/>
          </a:xfrm>
        </p:grpSpPr>
        <p:sp>
          <p:nvSpPr>
            <p:cNvPr id="6" name="AutoShape 28"/>
            <p:cNvSpPr>
              <a:spLocks noChangeAspect="1" noChangeArrowheads="1" noTextEdit="1"/>
            </p:cNvSpPr>
            <p:nvPr/>
          </p:nvSpPr>
          <p:spPr bwMode="auto">
            <a:xfrm>
              <a:off x="411" y="3211"/>
              <a:ext cx="15053" cy="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AutoShape 27"/>
            <p:cNvSpPr>
              <a:spLocks noChangeArrowheads="1"/>
            </p:cNvSpPr>
            <p:nvPr/>
          </p:nvSpPr>
          <p:spPr bwMode="auto">
            <a:xfrm>
              <a:off x="2546" y="4319"/>
              <a:ext cx="1799" cy="1440"/>
            </a:xfrm>
            <a:prstGeom prst="flowChartDecision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auto">
            <a:xfrm>
              <a:off x="2726" y="4859"/>
              <a:ext cx="1440" cy="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Market Rules Processing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2778" y="5940"/>
              <a:ext cx="1260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5 Business Days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3414" y="3584"/>
              <a:ext cx="1260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14 Day Comment Period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AutoShape 23"/>
            <p:cNvSpPr>
              <a:spLocks noChangeArrowheads="1"/>
            </p:cNvSpPr>
            <p:nvPr/>
          </p:nvSpPr>
          <p:spPr bwMode="auto">
            <a:xfrm>
              <a:off x="4805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Text Box 22"/>
            <p:cNvSpPr txBox="1">
              <a:spLocks noChangeArrowheads="1"/>
            </p:cNvSpPr>
            <p:nvPr/>
          </p:nvSpPr>
          <p:spPr bwMode="auto">
            <a:xfrm>
              <a:off x="4850" y="4498"/>
              <a:ext cx="1533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CSWG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Language Consideration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AutoShape 21"/>
            <p:cNvSpPr>
              <a:spLocks noChangeArrowheads="1"/>
            </p:cNvSpPr>
            <p:nvPr/>
          </p:nvSpPr>
          <p:spPr bwMode="auto">
            <a:xfrm>
              <a:off x="11169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AutoShape 20"/>
            <p:cNvSpPr>
              <a:spLocks noChangeArrowheads="1"/>
            </p:cNvSpPr>
            <p:nvPr/>
          </p:nvSpPr>
          <p:spPr bwMode="auto">
            <a:xfrm>
              <a:off x="6884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AutoShape 19"/>
            <p:cNvSpPr>
              <a:spLocks noChangeArrowheads="1"/>
            </p:cNvSpPr>
            <p:nvPr/>
          </p:nvSpPr>
          <p:spPr bwMode="auto">
            <a:xfrm>
              <a:off x="13290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6884" y="4499"/>
              <a:ext cx="1620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CSWG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Impact Analysis Review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11202" y="4874"/>
              <a:ext cx="1261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TAC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3469" y="4688"/>
              <a:ext cx="1261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of Directors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3727" y="4318"/>
              <a:ext cx="1078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992" y="5938"/>
              <a:ext cx="899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AutoShape 13"/>
            <p:cNvSpPr>
              <a:spLocks noChangeArrowheads="1"/>
            </p:cNvSpPr>
            <p:nvPr/>
          </p:nvSpPr>
          <p:spPr bwMode="auto">
            <a:xfrm>
              <a:off x="419" y="3607"/>
              <a:ext cx="1628" cy="3060"/>
            </a:xfrm>
            <a:prstGeom prst="flowChartAlternateProcess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>
              <a:off x="2047" y="5042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514" y="4328"/>
              <a:ext cx="1441" cy="1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Commercial Operations Market Guide Revision Request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12952" y="3437"/>
              <a:ext cx="2496" cy="4549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13000" y="6772"/>
              <a:ext cx="2322" cy="1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8697" tIns="44348" rIns="88697" bIns="443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approval is required on COPMGRRs that require a project for implementation.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AutoShape 8"/>
            <p:cNvSpPr>
              <a:spLocks noChangeArrowheads="1"/>
            </p:cNvSpPr>
            <p:nvPr/>
          </p:nvSpPr>
          <p:spPr bwMode="auto">
            <a:xfrm>
              <a:off x="9049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666666"/>
                </a:gs>
                <a:gs pos="50000">
                  <a:srgbClr val="CCCCCC"/>
                </a:gs>
                <a:gs pos="100000">
                  <a:srgbClr val="666666"/>
                </a:gs>
              </a:gsLst>
              <a:lin ang="18900000" scaled="1"/>
            </a:gradFill>
            <a:ln w="12700">
              <a:solidFill>
                <a:srgbClr val="66666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Text Box 7"/>
            <p:cNvSpPr txBox="1">
              <a:spLocks noChangeArrowheads="1"/>
            </p:cNvSpPr>
            <p:nvPr/>
          </p:nvSpPr>
          <p:spPr bwMode="auto">
            <a:xfrm>
              <a:off x="9228" y="4866"/>
              <a:ext cx="1261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COPS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305" y="5039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Line 5"/>
            <p:cNvSpPr>
              <a:spLocks noChangeShapeType="1"/>
            </p:cNvSpPr>
            <p:nvPr/>
          </p:nvSpPr>
          <p:spPr bwMode="auto">
            <a:xfrm>
              <a:off x="6383" y="5043"/>
              <a:ext cx="501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Line 4"/>
            <p:cNvSpPr>
              <a:spLocks noChangeShapeType="1"/>
            </p:cNvSpPr>
            <p:nvPr/>
          </p:nvSpPr>
          <p:spPr bwMode="auto">
            <a:xfrm>
              <a:off x="8504" y="5044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1" name="Line 3"/>
            <p:cNvSpPr>
              <a:spLocks noChangeShapeType="1"/>
            </p:cNvSpPr>
            <p:nvPr/>
          </p:nvSpPr>
          <p:spPr bwMode="auto">
            <a:xfrm>
              <a:off x="10669" y="5037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2" name="Line 2"/>
            <p:cNvSpPr>
              <a:spLocks noChangeShapeType="1"/>
            </p:cNvSpPr>
            <p:nvPr/>
          </p:nvSpPr>
          <p:spPr bwMode="auto">
            <a:xfrm>
              <a:off x="12789" y="5036"/>
              <a:ext cx="501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34" name="Group 1"/>
          <p:cNvGrpSpPr>
            <a:grpSpLocks noChangeAspect="1"/>
          </p:cNvGrpSpPr>
          <p:nvPr/>
        </p:nvGrpSpPr>
        <p:grpSpPr bwMode="auto">
          <a:xfrm>
            <a:off x="1458208" y="3441472"/>
            <a:ext cx="9074150" cy="2981325"/>
            <a:chOff x="411" y="3211"/>
            <a:chExt cx="15053" cy="4950"/>
          </a:xfrm>
        </p:grpSpPr>
        <p:sp>
          <p:nvSpPr>
            <p:cNvPr id="35" name="AutoShape 28"/>
            <p:cNvSpPr>
              <a:spLocks noChangeAspect="1" noChangeArrowheads="1" noTextEdit="1"/>
            </p:cNvSpPr>
            <p:nvPr/>
          </p:nvSpPr>
          <p:spPr bwMode="auto">
            <a:xfrm>
              <a:off x="411" y="3211"/>
              <a:ext cx="15053" cy="4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6" name="AutoShape 27"/>
            <p:cNvSpPr>
              <a:spLocks noChangeArrowheads="1"/>
            </p:cNvSpPr>
            <p:nvPr/>
          </p:nvSpPr>
          <p:spPr bwMode="auto">
            <a:xfrm>
              <a:off x="4584" y="4319"/>
              <a:ext cx="1799" cy="1440"/>
            </a:xfrm>
            <a:prstGeom prst="flowChartDecision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7" name="Text Box 26"/>
            <p:cNvSpPr txBox="1">
              <a:spLocks noChangeArrowheads="1"/>
            </p:cNvSpPr>
            <p:nvPr/>
          </p:nvSpPr>
          <p:spPr bwMode="auto">
            <a:xfrm>
              <a:off x="4764" y="4859"/>
              <a:ext cx="1440" cy="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Market Rules Processing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Text Box 25"/>
            <p:cNvSpPr txBox="1">
              <a:spLocks noChangeArrowheads="1"/>
            </p:cNvSpPr>
            <p:nvPr/>
          </p:nvSpPr>
          <p:spPr bwMode="auto">
            <a:xfrm>
              <a:off x="4816" y="5940"/>
              <a:ext cx="1260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5 Business Days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Text Box 24"/>
            <p:cNvSpPr txBox="1">
              <a:spLocks noChangeArrowheads="1"/>
            </p:cNvSpPr>
            <p:nvPr/>
          </p:nvSpPr>
          <p:spPr bwMode="auto">
            <a:xfrm>
              <a:off x="5452" y="3584"/>
              <a:ext cx="1260" cy="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923" tIns="43463" rIns="86923" bIns="4346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14 Day Comment Period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AutoShape 23"/>
            <p:cNvSpPr>
              <a:spLocks noChangeArrowheads="1"/>
            </p:cNvSpPr>
            <p:nvPr/>
          </p:nvSpPr>
          <p:spPr bwMode="auto">
            <a:xfrm>
              <a:off x="6868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1" name="Text Box 22"/>
            <p:cNvSpPr txBox="1">
              <a:spLocks noChangeArrowheads="1"/>
            </p:cNvSpPr>
            <p:nvPr/>
          </p:nvSpPr>
          <p:spPr bwMode="auto">
            <a:xfrm>
              <a:off x="6898" y="4498"/>
              <a:ext cx="1588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COPS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Language Consideration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AutoShape 21"/>
            <p:cNvSpPr>
              <a:spLocks noChangeArrowheads="1"/>
            </p:cNvSpPr>
            <p:nvPr/>
          </p:nvSpPr>
          <p:spPr bwMode="auto">
            <a:xfrm>
              <a:off x="11169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3" name="AutoShape 20"/>
            <p:cNvSpPr>
              <a:spLocks noChangeArrowheads="1"/>
            </p:cNvSpPr>
            <p:nvPr/>
          </p:nvSpPr>
          <p:spPr bwMode="auto">
            <a:xfrm>
              <a:off x="9027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4" name="AutoShape 19"/>
            <p:cNvSpPr>
              <a:spLocks noChangeArrowheads="1"/>
            </p:cNvSpPr>
            <p:nvPr/>
          </p:nvSpPr>
          <p:spPr bwMode="auto">
            <a:xfrm>
              <a:off x="13290" y="3607"/>
              <a:ext cx="1620" cy="3067"/>
            </a:xfrm>
            <a:prstGeom prst="flowChartProcess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5" name="Text Box 18"/>
            <p:cNvSpPr txBox="1">
              <a:spLocks noChangeArrowheads="1"/>
            </p:cNvSpPr>
            <p:nvPr/>
          </p:nvSpPr>
          <p:spPr bwMode="auto">
            <a:xfrm>
              <a:off x="9022" y="4499"/>
              <a:ext cx="1620" cy="1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COPS</a:t>
              </a:r>
              <a:endPara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Impact Analysis Review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11202" y="4874"/>
              <a:ext cx="1261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TAC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Text Box 16"/>
            <p:cNvSpPr txBox="1">
              <a:spLocks noChangeArrowheads="1"/>
            </p:cNvSpPr>
            <p:nvPr/>
          </p:nvSpPr>
          <p:spPr bwMode="auto">
            <a:xfrm>
              <a:off x="13469" y="4688"/>
              <a:ext cx="1261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of Directors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Line 15"/>
            <p:cNvSpPr>
              <a:spLocks noChangeShapeType="1"/>
            </p:cNvSpPr>
            <p:nvPr/>
          </p:nvSpPr>
          <p:spPr bwMode="auto">
            <a:xfrm>
              <a:off x="5765" y="4318"/>
              <a:ext cx="1078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49" name="Line 14"/>
            <p:cNvSpPr>
              <a:spLocks noChangeShapeType="1"/>
            </p:cNvSpPr>
            <p:nvPr/>
          </p:nvSpPr>
          <p:spPr bwMode="auto">
            <a:xfrm>
              <a:off x="5030" y="5938"/>
              <a:ext cx="899" cy="1"/>
            </a:xfrm>
            <a:prstGeom prst="line">
              <a:avLst/>
            </a:prstGeom>
            <a:noFill/>
            <a:ln w="3175">
              <a:solidFill>
                <a:srgbClr val="808080"/>
              </a:solidFill>
              <a:prstDash val="sysDot"/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0" name="AutoShape 13"/>
            <p:cNvSpPr>
              <a:spLocks noChangeArrowheads="1"/>
            </p:cNvSpPr>
            <p:nvPr/>
          </p:nvSpPr>
          <p:spPr bwMode="auto">
            <a:xfrm>
              <a:off x="2427" y="3607"/>
              <a:ext cx="1628" cy="3060"/>
            </a:xfrm>
            <a:prstGeom prst="flowChartAlternateProcess">
              <a:avLst/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Line 12"/>
            <p:cNvSpPr>
              <a:spLocks noChangeShapeType="1"/>
            </p:cNvSpPr>
            <p:nvPr/>
          </p:nvSpPr>
          <p:spPr bwMode="auto">
            <a:xfrm>
              <a:off x="4055" y="5042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Text Box 11"/>
            <p:cNvSpPr txBox="1">
              <a:spLocks noChangeArrowheads="1"/>
            </p:cNvSpPr>
            <p:nvPr/>
          </p:nvSpPr>
          <p:spPr bwMode="auto">
            <a:xfrm>
              <a:off x="2522" y="4328"/>
              <a:ext cx="1441" cy="1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9573" tIns="34786" rIns="69573" bIns="3478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Commercial Operations Market Guide Revision Request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10"/>
            <p:cNvSpPr>
              <a:spLocks noChangeArrowheads="1"/>
            </p:cNvSpPr>
            <p:nvPr/>
          </p:nvSpPr>
          <p:spPr bwMode="auto">
            <a:xfrm>
              <a:off x="12952" y="3464"/>
              <a:ext cx="2496" cy="4522"/>
            </a:xfrm>
            <a:prstGeom prst="rect">
              <a:avLst/>
            </a:prstGeom>
            <a:noFill/>
            <a:ln w="19050">
              <a:solidFill>
                <a:srgbClr val="80808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4" name="Rectangle 9"/>
            <p:cNvSpPr>
              <a:spLocks noChangeArrowheads="1"/>
            </p:cNvSpPr>
            <p:nvPr/>
          </p:nvSpPr>
          <p:spPr bwMode="auto">
            <a:xfrm>
              <a:off x="13000" y="6772"/>
              <a:ext cx="2322" cy="1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8697" tIns="44348" rIns="88697" bIns="443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Board approval is required on COPMGRRs that require a project for implementation.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Line 6"/>
            <p:cNvSpPr>
              <a:spLocks noChangeShapeType="1"/>
            </p:cNvSpPr>
            <p:nvPr/>
          </p:nvSpPr>
          <p:spPr bwMode="auto">
            <a:xfrm>
              <a:off x="6343" y="5039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8" name="Line 5"/>
            <p:cNvSpPr>
              <a:spLocks noChangeShapeType="1"/>
            </p:cNvSpPr>
            <p:nvPr/>
          </p:nvSpPr>
          <p:spPr bwMode="auto">
            <a:xfrm>
              <a:off x="8511" y="5043"/>
              <a:ext cx="501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" name="Line 3"/>
            <p:cNvSpPr>
              <a:spLocks noChangeShapeType="1"/>
            </p:cNvSpPr>
            <p:nvPr/>
          </p:nvSpPr>
          <p:spPr bwMode="auto">
            <a:xfrm>
              <a:off x="10669" y="5037"/>
              <a:ext cx="500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Line 2"/>
            <p:cNvSpPr>
              <a:spLocks noChangeShapeType="1"/>
            </p:cNvSpPr>
            <p:nvPr/>
          </p:nvSpPr>
          <p:spPr bwMode="auto">
            <a:xfrm>
              <a:off x="12789" y="5036"/>
              <a:ext cx="501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62" name="TextBox 61"/>
          <p:cNvSpPr txBox="1"/>
          <p:nvPr/>
        </p:nvSpPr>
        <p:spPr>
          <a:xfrm rot="19790593">
            <a:off x="169749" y="1452533"/>
            <a:ext cx="1117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CURRENT PROCESS</a:t>
            </a:r>
            <a:endParaRPr lang="en-US" b="1" dirty="0"/>
          </a:p>
        </p:txBody>
      </p:sp>
      <p:sp>
        <p:nvSpPr>
          <p:cNvPr id="63" name="TextBox 62"/>
          <p:cNvSpPr txBox="1"/>
          <p:nvPr/>
        </p:nvSpPr>
        <p:spPr>
          <a:xfrm rot="19790593">
            <a:off x="932487" y="4062067"/>
            <a:ext cx="159162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COPMGRR046 PROPOSED PROCESS </a:t>
            </a:r>
            <a:r>
              <a:rPr lang="en-US" sz="1100" b="1" dirty="0" smtClean="0"/>
              <a:t>*COPMGRRs moved into voting bodies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5367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Settlements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NPRR272</a:t>
            </a:r>
          </a:p>
          <a:p>
            <a:pPr lvl="1"/>
            <a:r>
              <a:rPr lang="en-US" sz="1800" dirty="0" smtClean="0"/>
              <a:t> Allows QSE’s with Quick Start Units to telemeter OFFQS status from on.</a:t>
            </a:r>
          </a:p>
          <a:p>
            <a:endParaRPr lang="en-US" sz="1800" dirty="0"/>
          </a:p>
          <a:p>
            <a:r>
              <a:rPr lang="en-US" sz="1800" dirty="0" smtClean="0"/>
              <a:t>NPRR649</a:t>
            </a:r>
          </a:p>
          <a:p>
            <a:pPr lvl="1"/>
            <a:r>
              <a:rPr lang="en-US" sz="1800" dirty="0" smtClean="0"/>
              <a:t>High Dispatch Limit (HDL) Override Payment and Charge</a:t>
            </a:r>
          </a:p>
          <a:p>
            <a:pPr lvl="2"/>
            <a:r>
              <a:rPr lang="en-US" sz="1800" dirty="0" smtClean="0"/>
              <a:t>Financial loss due to Real Power Reduction from HDL Dispatch</a:t>
            </a:r>
          </a:p>
          <a:p>
            <a:pPr lvl="2"/>
            <a:r>
              <a:rPr lang="en-US" sz="1800" dirty="0" smtClean="0"/>
              <a:t>Has to be disputed</a:t>
            </a:r>
          </a:p>
          <a:p>
            <a:pPr lvl="3"/>
            <a:r>
              <a:rPr lang="en-US" sz="1800" dirty="0" smtClean="0"/>
              <a:t>Will settle on the Final or True up</a:t>
            </a:r>
          </a:p>
          <a:p>
            <a:pPr lvl="3"/>
            <a:r>
              <a:rPr lang="en-US" sz="1800" dirty="0" smtClean="0"/>
              <a:t>QSE has to provide proof of costs with Attestation by officer</a:t>
            </a:r>
          </a:p>
          <a:p>
            <a:pPr lvl="3"/>
            <a:r>
              <a:rPr lang="en-US" sz="1800" dirty="0" smtClean="0"/>
              <a:t>ERCOT has to approve actual costs</a:t>
            </a:r>
          </a:p>
          <a:p>
            <a:r>
              <a:rPr lang="en-US" sz="1800" dirty="0" smtClean="0"/>
              <a:t>NPRR764</a:t>
            </a:r>
          </a:p>
          <a:p>
            <a:r>
              <a:rPr lang="en-US" sz="1800" dirty="0" smtClean="0"/>
              <a:t>Fixed language to account for 80% Probability of </a:t>
            </a:r>
            <a:r>
              <a:rPr lang="en-US" sz="1800" dirty="0" smtClean="0"/>
              <a:t>Exceedance</a:t>
            </a:r>
            <a:r>
              <a:rPr lang="en-US" sz="1800" dirty="0" smtClean="0"/>
              <a:t> (P80) instead of P50 for PVGR/Settlement</a:t>
            </a:r>
          </a:p>
          <a:p>
            <a:pPr lvl="3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Update, Card Adjustments &amp; Price Change Versioning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1" dirty="0" smtClean="0"/>
              <a:t>IT Update</a:t>
            </a:r>
          </a:p>
          <a:p>
            <a:pPr lvl="1"/>
            <a:r>
              <a:rPr lang="en-US" sz="1600" dirty="0" smtClean="0"/>
              <a:t>All targets met in January</a:t>
            </a:r>
            <a:endParaRPr lang="en-US" sz="1600" dirty="0"/>
          </a:p>
          <a:p>
            <a:r>
              <a:rPr lang="en-US" sz="1600" b="1" dirty="0" smtClean="0"/>
              <a:t>Card Adjustments</a:t>
            </a:r>
          </a:p>
          <a:p>
            <a:pPr lvl="1"/>
            <a:r>
              <a:rPr lang="en-US" sz="1600" dirty="0" smtClean="0"/>
              <a:t>Resettlement of Card does not produce corresponding extracts</a:t>
            </a:r>
          </a:p>
          <a:p>
            <a:pPr lvl="2"/>
            <a:r>
              <a:rPr lang="en-US" sz="1600" dirty="0" smtClean="0"/>
              <a:t>CARD has resettlement process for Final</a:t>
            </a:r>
          </a:p>
          <a:p>
            <a:pPr lvl="2"/>
            <a:r>
              <a:rPr lang="en-US" sz="1600" dirty="0" smtClean="0"/>
              <a:t>No Resettlement processes beyond that </a:t>
            </a:r>
          </a:p>
          <a:p>
            <a:pPr lvl="2"/>
            <a:r>
              <a:rPr lang="en-US" sz="1600" dirty="0" smtClean="0"/>
              <a:t>ERCOT will bring back information on August/September issue as well as to ability to resettle after normal 55 day.</a:t>
            </a:r>
          </a:p>
          <a:p>
            <a:r>
              <a:rPr lang="en-US" sz="1600" b="1" dirty="0" smtClean="0"/>
              <a:t>Price Change Versioning</a:t>
            </a:r>
          </a:p>
          <a:p>
            <a:pPr lvl="1"/>
            <a:r>
              <a:rPr lang="en-US" sz="1600" dirty="0" smtClean="0"/>
              <a:t>System override of prices – no history kept</a:t>
            </a:r>
          </a:p>
          <a:p>
            <a:pPr lvl="1"/>
            <a:r>
              <a:rPr lang="en-US" sz="1600" dirty="0" smtClean="0"/>
              <a:t>Price Replacement occurs to the Channel Cut 1</a:t>
            </a:r>
          </a:p>
          <a:p>
            <a:pPr lvl="1"/>
            <a:r>
              <a:rPr lang="en-US" sz="1600" dirty="0" smtClean="0"/>
              <a:t>SID Extract contains original Price</a:t>
            </a:r>
          </a:p>
          <a:p>
            <a:pPr lvl="1"/>
            <a:r>
              <a:rPr lang="en-US" sz="1600" dirty="0" smtClean="0"/>
              <a:t>Would be a large system change with a full retest of Settlement and extract Process</a:t>
            </a:r>
          </a:p>
          <a:p>
            <a:pPr lvl="1"/>
            <a:r>
              <a:rPr lang="en-US" sz="1600" dirty="0" smtClean="0"/>
              <a:t>Discussion will be ongoing at next meeting</a:t>
            </a:r>
          </a:p>
          <a:p>
            <a:pPr lvl="2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35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05758"/>
            <a:ext cx="11379200" cy="5114275"/>
          </a:xfrm>
        </p:spPr>
        <p:txBody>
          <a:bodyPr/>
          <a:lstStyle/>
          <a:p>
            <a:r>
              <a:rPr lang="en-US" sz="1600" b="1" dirty="0" smtClean="0"/>
              <a:t>PUCT Docket 44604</a:t>
            </a:r>
          </a:p>
          <a:p>
            <a:pPr lvl="1"/>
            <a:r>
              <a:rPr lang="en-US" sz="1600" b="1" dirty="0" smtClean="0"/>
              <a:t>Deals with the DC Tie issue where Outage inflated the Actual Flow</a:t>
            </a:r>
          </a:p>
          <a:p>
            <a:pPr lvl="2"/>
            <a:r>
              <a:rPr lang="en-US" sz="1600" b="1" dirty="0" smtClean="0"/>
              <a:t>ERCOT used Schedule</a:t>
            </a:r>
          </a:p>
          <a:p>
            <a:pPr lvl="2"/>
            <a:r>
              <a:rPr lang="en-US" sz="1600" b="1" dirty="0" smtClean="0"/>
              <a:t>created UFE and Peak Interval used for 4CP</a:t>
            </a:r>
          </a:p>
          <a:p>
            <a:pPr lvl="2"/>
            <a:r>
              <a:rPr lang="en-US" sz="1600" b="1" dirty="0" smtClean="0"/>
              <a:t>ERCOT filed alternative 4 CP values</a:t>
            </a:r>
          </a:p>
          <a:p>
            <a:pPr lvl="2"/>
            <a:r>
              <a:rPr lang="en-US" sz="1600" b="1" dirty="0" smtClean="0"/>
              <a:t>No Ruling from PUCT yet</a:t>
            </a:r>
          </a:p>
          <a:p>
            <a:pPr lvl="3"/>
            <a:r>
              <a:rPr lang="en-US" sz="1600" b="1" dirty="0" smtClean="0"/>
              <a:t>Expected 3/30/2017</a:t>
            </a:r>
          </a:p>
          <a:p>
            <a:pPr lvl="2"/>
            <a:r>
              <a:rPr lang="en-US" sz="1600" b="1" dirty="0"/>
              <a:t>Commission Staff is looking at adopting a </a:t>
            </a:r>
            <a:r>
              <a:rPr lang="en-US" sz="1600" b="1" dirty="0">
                <a:hlinkClick r:id="rId2"/>
              </a:rPr>
              <a:t>Final Transmission Charge Matrix</a:t>
            </a:r>
            <a:r>
              <a:rPr lang="en-US" sz="1600" b="1" dirty="0"/>
              <a:t> from two options: </a:t>
            </a:r>
          </a:p>
          <a:p>
            <a:pPr lvl="2"/>
            <a:r>
              <a:rPr lang="en-US" sz="1600" b="1" dirty="0"/>
              <a:t>Option 1 includes allocation revisions supported by Golden Spread</a:t>
            </a:r>
          </a:p>
          <a:p>
            <a:pPr lvl="2"/>
            <a:r>
              <a:rPr lang="en-US" sz="1600" b="1" dirty="0"/>
              <a:t>Option 2 includes Golden Spread adjustment and the July TC Tie adjustment by supported by TIEC, Austin Energy, CPS and NRG and</a:t>
            </a:r>
            <a:r>
              <a:rPr lang="en-US" sz="1600" b="1" dirty="0">
                <a:hlinkClick r:id="rId3"/>
              </a:rPr>
              <a:t> later</a:t>
            </a:r>
            <a:r>
              <a:rPr lang="en-US" sz="1600" b="1" dirty="0"/>
              <a:t> by Oncor and TNMP.  </a:t>
            </a:r>
          </a:p>
          <a:p>
            <a:pPr lvl="2"/>
            <a:r>
              <a:rPr lang="en-US" sz="1600" b="1" dirty="0"/>
              <a:t>In both options the transmission rates and ERCOT TCOS are the same, only how they are allocated to DSPs changes.  </a:t>
            </a:r>
          </a:p>
          <a:p>
            <a:pPr lvl="3"/>
            <a:r>
              <a:rPr lang="en-US" sz="1600" b="1" dirty="0"/>
              <a:t>Transmission Rate = $52.91/kW</a:t>
            </a:r>
          </a:p>
          <a:p>
            <a:pPr lvl="3"/>
            <a:r>
              <a:rPr lang="en-US" sz="1600" b="1" dirty="0"/>
              <a:t>ERCOT TCOS = $3.445 </a:t>
            </a:r>
            <a:r>
              <a:rPr lang="en-US" sz="1600" b="1" dirty="0" smtClean="0"/>
              <a:t>Billion</a:t>
            </a:r>
          </a:p>
          <a:p>
            <a:pPr lvl="2"/>
            <a:r>
              <a:rPr lang="en-US" sz="1600" b="1" dirty="0" smtClean="0"/>
              <a:t>IF the TCOS allocations to DSP changes then their will be cancel/rebills.</a:t>
            </a:r>
          </a:p>
          <a:p>
            <a:pPr lvl="3"/>
            <a:r>
              <a:rPr lang="en-US" sz="1600" b="1" dirty="0" smtClean="0"/>
              <a:t>Option 2  Notes this in the filing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599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6786</TotalTime>
  <Words>796</Words>
  <Application>Microsoft Office PowerPoint</Application>
  <PresentationFormat>Custom</PresentationFormat>
  <Paragraphs>126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1_Custom Design</vt:lpstr>
      <vt:lpstr>1_Office Theme</vt:lpstr>
      <vt:lpstr>PowerPoint Presentation</vt:lpstr>
      <vt:lpstr>2 % Rule (RTM) January 2016 Meeting </vt:lpstr>
      <vt:lpstr>2% Rule Discussion</vt:lpstr>
      <vt:lpstr>2 % Rule (DAM) </vt:lpstr>
      <vt:lpstr>COPMRGG046</vt:lpstr>
      <vt:lpstr>PowerPoint Presentation</vt:lpstr>
      <vt:lpstr>Settlements Update</vt:lpstr>
      <vt:lpstr>IT Update, Card Adjustments &amp; Price Change Versioning</vt:lpstr>
      <vt:lpstr>4CP</vt:lpstr>
      <vt:lpstr>Next CSWG Meeting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Lookadoo, Heddie</cp:lastModifiedBy>
  <cp:revision>160</cp:revision>
  <cp:lastPrinted>2016-07-25T13:59:58Z</cp:lastPrinted>
  <dcterms:created xsi:type="dcterms:W3CDTF">2016-07-13T16:53:36Z</dcterms:created>
  <dcterms:modified xsi:type="dcterms:W3CDTF">2017-03-07T15:52:32Z</dcterms:modified>
</cp:coreProperties>
</file>