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27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2" autoAdjust="0"/>
    <p:restoredTop sz="98752" autoAdjust="0"/>
  </p:normalViewPr>
  <p:slideViewPr>
    <p:cSldViewPr showGuides="1">
      <p:cViewPr varScale="1">
        <p:scale>
          <a:sx n="109" d="100"/>
          <a:sy n="109" d="100"/>
        </p:scale>
        <p:origin x="31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5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chemeClr val="accent1"/>
                </a:solidFill>
              </a:rPr>
              <a:t>2017 Credit Working Group Goals </a:t>
            </a:r>
            <a:endParaRPr lang="en-US" b="1" u="sng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9067800" cy="4876800"/>
          </a:xfrm>
        </p:spPr>
        <p:txBody>
          <a:bodyPr/>
          <a:lstStyle/>
          <a:p>
            <a:r>
              <a:rPr lang="en-US" sz="2000" dirty="0" smtClean="0"/>
              <a:t>Provide support to the ERCOT stakeholder process incorporating a forward price curve-based methodology (NPRR800) </a:t>
            </a:r>
            <a:r>
              <a:rPr lang="en-US" sz="2000" dirty="0"/>
              <a:t>in collateral </a:t>
            </a:r>
            <a:r>
              <a:rPr lang="en-US" sz="2000" dirty="0" smtClean="0"/>
              <a:t>requirement calculations</a:t>
            </a:r>
            <a:endParaRPr lang="en-US" sz="2000" dirty="0"/>
          </a:p>
          <a:p>
            <a:r>
              <a:rPr lang="en-US" sz="2000" dirty="0" smtClean="0"/>
              <a:t>Clarify </a:t>
            </a:r>
            <a:r>
              <a:rPr lang="en-US" sz="2000" dirty="0"/>
              <a:t>the market’s risk tolerance/appetite </a:t>
            </a:r>
            <a:r>
              <a:rPr lang="en-US" sz="2000" dirty="0" smtClean="0"/>
              <a:t>level and provide regular updates on credit exposure to the ERCOT Board</a:t>
            </a:r>
            <a:endParaRPr lang="en-US" sz="2000" dirty="0"/>
          </a:p>
          <a:p>
            <a:r>
              <a:rPr lang="en-US" sz="2000" dirty="0"/>
              <a:t>Evaluate </a:t>
            </a:r>
            <a:r>
              <a:rPr lang="en-US" sz="2000" dirty="0" smtClean="0"/>
              <a:t>and quantify potential </a:t>
            </a:r>
            <a:r>
              <a:rPr lang="en-US" sz="2000" dirty="0"/>
              <a:t>market risk under current credit rules </a:t>
            </a:r>
            <a:r>
              <a:rPr lang="en-US" sz="2000" dirty="0" smtClean="0"/>
              <a:t>and examine </a:t>
            </a:r>
            <a:r>
              <a:rPr lang="en-US" sz="2000" dirty="0"/>
              <a:t>a framework for reviewing rules in </a:t>
            </a:r>
            <a:r>
              <a:rPr lang="en-US" sz="2000" dirty="0" smtClean="0"/>
              <a:t>flight</a:t>
            </a:r>
          </a:p>
          <a:p>
            <a:r>
              <a:rPr lang="en-US" sz="2000" dirty="0"/>
              <a:t>Explore </a:t>
            </a:r>
            <a:r>
              <a:rPr lang="en-US" sz="2000" dirty="0" smtClean="0"/>
              <a:t>methodologies to incorporate </a:t>
            </a:r>
            <a:r>
              <a:rPr lang="en-US" sz="2000" dirty="0"/>
              <a:t>Counter-Party specific ratings </a:t>
            </a:r>
            <a:r>
              <a:rPr lang="en-US" sz="2000" dirty="0" smtClean="0"/>
              <a:t>into ERCOT </a:t>
            </a:r>
            <a:r>
              <a:rPr lang="en-US" sz="2000" dirty="0"/>
              <a:t>collateral </a:t>
            </a:r>
            <a:r>
              <a:rPr lang="en-US" sz="2000" dirty="0" smtClean="0"/>
              <a:t>requirement calculations </a:t>
            </a:r>
          </a:p>
          <a:p>
            <a:r>
              <a:rPr lang="en-US" sz="2000" dirty="0" smtClean="0"/>
              <a:t>Participate in TAC/WMS-lead discussions related to credit in the event of a market continuity business interruption</a:t>
            </a:r>
            <a:endParaRPr lang="en-US" sz="2000" dirty="0"/>
          </a:p>
          <a:p>
            <a:r>
              <a:rPr lang="en-US" sz="2000" dirty="0" smtClean="0"/>
              <a:t>Explore potential usage of letter </a:t>
            </a:r>
            <a:r>
              <a:rPr lang="en-US" sz="2000" dirty="0"/>
              <a:t>of credit </a:t>
            </a:r>
            <a:r>
              <a:rPr lang="en-US" sz="2000" dirty="0" smtClean="0"/>
              <a:t>/ </a:t>
            </a:r>
            <a:r>
              <a:rPr lang="en-US" sz="2000" dirty="0"/>
              <a:t>credit </a:t>
            </a:r>
            <a:r>
              <a:rPr lang="en-US" sz="2000" dirty="0" smtClean="0"/>
              <a:t>insurance</a:t>
            </a:r>
          </a:p>
          <a:p>
            <a:r>
              <a:rPr lang="en-US" sz="2000" dirty="0" smtClean="0"/>
              <a:t>Pursue </a:t>
            </a:r>
            <a:r>
              <a:rPr lang="en-US" sz="2000" dirty="0"/>
              <a:t>a calculator to allow market participants to calculate their requirements for CRR </a:t>
            </a:r>
            <a:r>
              <a:rPr lang="en-US" sz="2000" dirty="0" smtClean="0"/>
              <a:t>auctions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1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infopath/2007/PartnerControls"/>
    <ds:schemaRef ds:uri="http://purl.org/dc/dcmitype/"/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2298</TotalTime>
  <Words>115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2017 Credit Working Group Goals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66</cp:revision>
  <cp:lastPrinted>2016-03-03T17:54:07Z</cp:lastPrinted>
  <dcterms:created xsi:type="dcterms:W3CDTF">2016-01-21T15:20:31Z</dcterms:created>
  <dcterms:modified xsi:type="dcterms:W3CDTF">2017-03-06T17:14:07Z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