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9"/>
  </p:notesMasterIdLst>
  <p:handoutMasterIdLst>
    <p:handoutMasterId r:id="rId20"/>
  </p:handoutMasterIdLst>
  <p:sldIdLst>
    <p:sldId id="260" r:id="rId7"/>
    <p:sldId id="297" r:id="rId8"/>
    <p:sldId id="295" r:id="rId9"/>
    <p:sldId id="296" r:id="rId10"/>
    <p:sldId id="298" r:id="rId11"/>
    <p:sldId id="301" r:id="rId12"/>
    <p:sldId id="302" r:id="rId13"/>
    <p:sldId id="303" r:id="rId14"/>
    <p:sldId id="306" r:id="rId15"/>
    <p:sldId id="304" r:id="rId16"/>
    <p:sldId id="305" r:id="rId17"/>
    <p:sldId id="307" r:id="rId1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0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23" autoAdjust="0"/>
  </p:normalViewPr>
  <p:slideViewPr>
    <p:cSldViewPr showGuides="1">
      <p:cViewPr varScale="1">
        <p:scale>
          <a:sx n="128" d="100"/>
          <a:sy n="128" d="100"/>
        </p:scale>
        <p:origin x="11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2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506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3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715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4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693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5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27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6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7467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7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548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2D1200-2AA0-4BE5-B641-D7D820470DE7}" type="slidenum">
              <a:rPr lang="en-US" smtClean="0">
                <a:latin typeface="Arial" pitchFamily="34" charset="0"/>
              </a:rPr>
              <a:pPr/>
              <a:t>8</a:t>
            </a:fld>
            <a:endParaRPr lang="en-US" smtClean="0">
              <a:latin typeface="Arial" pitchFamily="34" charset="0"/>
            </a:endParaRPr>
          </a:p>
        </p:txBody>
      </p:sp>
      <p:sp>
        <p:nvSpPr>
          <p:cNvPr id="220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8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content/meetings/rcwg/keydocs/2012/1102/esr_generation_metering_discussions_ver_5_00.xls" TargetMode="External"/><Relationship Id="rId2" Type="http://schemas.openxmlformats.org/officeDocument/2006/relationships/hyperlink" Target="http://www.ercot.com/calendar/2012/11/2/33277-RCW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Storage Technologies</a:t>
            </a:r>
          </a:p>
          <a:p>
            <a:endParaRPr lang="en-US" dirty="0" smtClean="0"/>
          </a:p>
          <a:p>
            <a:r>
              <a:rPr lang="en-US" dirty="0" smtClean="0"/>
              <a:t>Austin Rosel</a:t>
            </a:r>
          </a:p>
          <a:p>
            <a:r>
              <a:rPr lang="en-US" dirty="0" smtClean="0"/>
              <a:t>ERCOT</a:t>
            </a:r>
          </a:p>
          <a:p>
            <a:endParaRPr lang="en-US" dirty="0" smtClean="0"/>
          </a:p>
          <a:p>
            <a:r>
              <a:rPr lang="en-US" dirty="0" smtClean="0"/>
              <a:t>March 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WSLAMTTOT - 6.6.3(3)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628" y="1905000"/>
            <a:ext cx="8568402" cy="3200400"/>
          </a:xfrm>
          <a:prstGeom prst="rect">
            <a:avLst/>
          </a:prstGeom>
        </p:spPr>
      </p:pic>
      <p:sp>
        <p:nvSpPr>
          <p:cNvPr id="6" name="Line Callout 1 5"/>
          <p:cNvSpPr/>
          <p:nvPr/>
        </p:nvSpPr>
        <p:spPr>
          <a:xfrm>
            <a:off x="6629400" y="2667000"/>
            <a:ext cx="1752600" cy="457200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Always &lt;=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9910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RTEIAMT at Resource Node Settlement - </a:t>
            </a:r>
            <a:r>
              <a:rPr lang="en-US" dirty="0" smtClean="0"/>
              <a:t>6.6.3(4)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457200" y="1295400"/>
            <a:ext cx="7879724" cy="4695622"/>
            <a:chOff x="457200" y="1295400"/>
            <a:chExt cx="7879724" cy="469562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7200" y="1295400"/>
              <a:ext cx="7879724" cy="469562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pic>
        <p:cxnSp>
          <p:nvCxnSpPr>
            <p:cNvPr id="9" name="Straight Connector 8"/>
            <p:cNvCxnSpPr/>
            <p:nvPr/>
          </p:nvCxnSpPr>
          <p:spPr>
            <a:xfrm>
              <a:off x="1219200" y="3048000"/>
              <a:ext cx="1981200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" name="Line Callout 2 5"/>
          <p:cNvSpPr/>
          <p:nvPr/>
        </p:nvSpPr>
        <p:spPr>
          <a:xfrm>
            <a:off x="7315200" y="1524000"/>
            <a:ext cx="1295400" cy="609600"/>
          </a:xfrm>
          <a:prstGeom prst="borderCallout2">
            <a:avLst>
              <a:gd name="adj1" fmla="val 25511"/>
              <a:gd name="adj2" fmla="val -17018"/>
              <a:gd name="adj3" fmla="val 28047"/>
              <a:gd name="adj4" fmla="val -103273"/>
              <a:gd name="adj5" fmla="val 57570"/>
              <a:gd name="adj6" fmla="val -13542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Can be + or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76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Supplemental Info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u="sng" dirty="0">
              <a:hlinkClick r:id="rId2"/>
            </a:endParaRPr>
          </a:p>
          <a:p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>
                <a:hlinkClick r:id="rId2"/>
              </a:rPr>
              <a:t>://www.ercot.com/calendar/2012/11/2/33277-RCWG</a:t>
            </a:r>
            <a:r>
              <a:rPr lang="en-US" sz="2000" dirty="0"/>
              <a:t> </a:t>
            </a:r>
          </a:p>
          <a:p>
            <a:r>
              <a:rPr lang="en-US" sz="2000" u="sng" dirty="0">
                <a:hlinkClick r:id="rId3"/>
              </a:rPr>
              <a:t>esr_generation_metering_discussions_ver_5 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28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Energy Storage Background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924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 smtClean="0"/>
              <a:t>Energy Storage Modeling and Settlements was initiated by PUCT rule, </a:t>
            </a:r>
            <a:r>
              <a:rPr lang="en-US" dirty="0">
                <a:latin typeface="Arial" charset="0"/>
              </a:rPr>
              <a:t>PUCT Project 39917 </a:t>
            </a:r>
            <a:endParaRPr lang="en-US" dirty="0" smtClean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ERCOT market rules were initiated with NPRR 461</a:t>
            </a:r>
          </a:p>
          <a:p>
            <a:endParaRPr lang="en-US" dirty="0">
              <a:latin typeface="Arial" charset="0"/>
            </a:endParaRPr>
          </a:p>
          <a:p>
            <a:r>
              <a:rPr lang="en-US" dirty="0" smtClean="0">
                <a:latin typeface="Arial" charset="0"/>
              </a:rPr>
              <a:t>Rules were written to consider multiple types of storage technologies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Flywheels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CAES (Compressed Air Energy Storage)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Pumped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Electro chemical capacitors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charset="0"/>
              </a:rPr>
              <a:t>Thermal energy storage</a:t>
            </a:r>
          </a:p>
        </p:txBody>
      </p:sp>
    </p:spTree>
    <p:extLst>
      <p:ext uri="{BB962C8B-B14F-4D97-AF65-F5344CB8AC3E}">
        <p14:creationId xmlns:p14="http://schemas.microsoft.com/office/powerpoint/2010/main" val="603015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Energy Storage Guiding Principles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altLang="en-US" dirty="0" smtClean="0"/>
              <a:t>An </a:t>
            </a:r>
            <a:r>
              <a:rPr lang="en-US" altLang="en-US" dirty="0"/>
              <a:t>energy storage resource has the </a:t>
            </a:r>
            <a:r>
              <a:rPr lang="en-US" altLang="en-US" i="1" dirty="0">
                <a:solidFill>
                  <a:srgbClr val="FF0000"/>
                </a:solidFill>
              </a:rPr>
              <a:t>option</a:t>
            </a:r>
            <a:r>
              <a:rPr lang="en-US" altLang="en-US" dirty="0"/>
              <a:t> of receiving wholesale </a:t>
            </a:r>
            <a:r>
              <a:rPr lang="en-US" altLang="en-US" dirty="0" smtClean="0"/>
              <a:t>storage </a:t>
            </a:r>
            <a:r>
              <a:rPr lang="en-US" altLang="en-US" dirty="0"/>
              <a:t>load treatment.  </a:t>
            </a:r>
            <a:endParaRPr lang="en-US" altLang="en-US" dirty="0" smtClean="0"/>
          </a:p>
          <a:p>
            <a:pPr marL="342900" indent="-342900">
              <a:buFont typeface="+mj-lt"/>
              <a:buAutoNum type="arabicPeriod"/>
            </a:pPr>
            <a:endParaRPr lang="en-US" alt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Wholesale Storage Load is defined in NPRR461 as – “Energy that is </a:t>
            </a:r>
            <a:r>
              <a:rPr lang="en-US" i="1" dirty="0">
                <a:solidFill>
                  <a:srgbClr val="FF0000"/>
                </a:solidFill>
              </a:rPr>
              <a:t>separately metered </a:t>
            </a:r>
            <a:r>
              <a:rPr lang="en-US" dirty="0"/>
              <a:t>from all other Facilities to charge a technology that is capable of storing energy and releasing that energy at a later time to generate electric energy”. </a:t>
            </a:r>
          </a:p>
          <a:p>
            <a:pPr marL="342900" indent="-342900">
              <a:buFont typeface="+mj-lt"/>
              <a:buAutoNum type="arabicPeriod"/>
            </a:pPr>
            <a:endParaRPr lang="en-US" alt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Load for an energy storage Load Resource must be separately metered to be considered wholesale storage load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en-US" altLang="en-US" dirty="0" smtClean="0"/>
          </a:p>
          <a:p>
            <a:pPr marL="342900" indent="-342900">
              <a:buFont typeface="+mj-lt"/>
              <a:buAutoNum type="arabicPeriod" startAt="4"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dirty="0"/>
              <a:t>Storage facility energy that is re-generated is treated </a:t>
            </a:r>
            <a:r>
              <a:rPr lang="en-US" dirty="0" smtClean="0"/>
              <a:t>in the same manner as traditional generation.  The re-generated energy can self-serve associated Load behind the same POI at the generation site and/or be valued as an injection to the ERCOT system.</a:t>
            </a:r>
          </a:p>
        </p:txBody>
      </p:sp>
    </p:spTree>
    <p:extLst>
      <p:ext uri="{BB962C8B-B14F-4D97-AF65-F5344CB8AC3E}">
        <p14:creationId xmlns:p14="http://schemas.microsoft.com/office/powerpoint/2010/main" val="105747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Energy Storage Guiding Principles, Cont’d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2192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5"/>
              <a:defRPr/>
            </a:pPr>
            <a:r>
              <a:rPr lang="en-US" dirty="0"/>
              <a:t>Wholesale storage load is </a:t>
            </a:r>
            <a:r>
              <a:rPr lang="en-US" i="1" dirty="0">
                <a:solidFill>
                  <a:srgbClr val="FF0000"/>
                </a:solidFill>
              </a:rPr>
              <a:t>exempt</a:t>
            </a:r>
            <a:r>
              <a:rPr lang="en-US" dirty="0"/>
              <a:t> from charges and credits based on Load Ratio Share or per MWH basis</a:t>
            </a:r>
          </a:p>
          <a:p>
            <a:pPr marL="342900" indent="-342900">
              <a:buFont typeface="+mj-lt"/>
              <a:buAutoNum type="arabicPeriod" startAt="5"/>
            </a:pPr>
            <a:endParaRPr lang="en-US" altLang="en-US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en-US" altLang="en-US" dirty="0"/>
              <a:t>Wholesale storage load will not be included in the ERCOT 4CP calculations.</a:t>
            </a:r>
            <a:endParaRPr lang="en-US" altLang="en-US" sz="2000" dirty="0"/>
          </a:p>
          <a:p>
            <a:endParaRPr lang="en-US" altLang="en-US" dirty="0" smtClean="0"/>
          </a:p>
          <a:p>
            <a:pPr marL="342900" indent="-342900">
              <a:buFont typeface="+mj-lt"/>
              <a:buAutoNum type="arabicPeriod" startAt="7"/>
            </a:pPr>
            <a:r>
              <a:rPr lang="en-US" dirty="0"/>
              <a:t>Wholesale storage load pricing shall be based on the </a:t>
            </a:r>
            <a:r>
              <a:rPr lang="en-US" i="1" dirty="0">
                <a:solidFill>
                  <a:srgbClr val="FF0000"/>
                </a:solidFill>
              </a:rPr>
              <a:t>LMP at the electrical </a:t>
            </a:r>
            <a:r>
              <a:rPr lang="en-US" i="1" dirty="0" smtClean="0">
                <a:solidFill>
                  <a:srgbClr val="FF0000"/>
                </a:solidFill>
              </a:rPr>
              <a:t>bus</a:t>
            </a:r>
            <a:r>
              <a:rPr lang="en-US" dirty="0" smtClean="0"/>
              <a:t>, not the LMP of the Load Zone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1225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Energy Storage Metering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0866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/>
              <a:t>Metering </a:t>
            </a:r>
            <a:r>
              <a:rPr lang="en-US" sz="2000" b="1" dirty="0" smtClean="0"/>
              <a:t>configurations: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based on ERCOT system design and capabilities for accounting for the wholesale storage load and site generation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have separate wholesale storage load metering for each energy storage Load Resource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 NOT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allowed if they do not conform to a design that allows ERCOT to settle the site</a:t>
            </a:r>
          </a:p>
        </p:txBody>
      </p:sp>
    </p:spTree>
    <p:extLst>
      <p:ext uri="{BB962C8B-B14F-4D97-AF65-F5344CB8AC3E}">
        <p14:creationId xmlns:p14="http://schemas.microsoft.com/office/powerpoint/2010/main" val="7025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Energy Storage Data Aggregation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08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/>
              <a:t>Data Aggregation </a:t>
            </a:r>
            <a:r>
              <a:rPr lang="en-US" sz="2000" b="1" dirty="0" smtClean="0"/>
              <a:t>processes: </a:t>
            </a: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wholesale storage load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included to determine total UFE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 NOT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assigned Unaccounted for Energy (UFE)  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included in Adjusted Metered Load (AML)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included in ERCOT 4CP calculations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included in TRE fee calculations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have transmission and/or distribution losses added</a:t>
            </a:r>
            <a:endParaRPr lang="en-US" sz="2000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7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Energy Storage Settlement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08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b="1" dirty="0"/>
              <a:t>Settlement </a:t>
            </a:r>
            <a:r>
              <a:rPr lang="en-US" sz="2000" b="1" dirty="0" smtClean="0"/>
              <a:t>processes: </a:t>
            </a:r>
            <a:r>
              <a:rPr lang="en-US" sz="2000" b="1" dirty="0"/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wholesale storage load </a:t>
            </a:r>
            <a:endParaRPr lang="en-US" sz="2400" dirty="0"/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settled by QSE and Settlement Point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settled through Real-Time Energy Imbalance at a Resource Node</a:t>
            </a:r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settled using an energy-weighted price at the bus (ESR load is LMP weighted average by telemeter ESR load)</a:t>
            </a:r>
          </a:p>
          <a:p>
            <a:pPr marL="1200150" lvl="2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will NOT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included in any Load-shared charges and credits   </a:t>
            </a:r>
            <a:endParaRPr lang="en-US" sz="2000" dirty="0"/>
          </a:p>
          <a:p>
            <a:pPr marL="1657350" lvl="3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be settled using a Load Zone Settlement Point Price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8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Current Energy Storage Resources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1066800"/>
            <a:ext cx="70866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b="1" dirty="0" smtClean="0"/>
              <a:t>Batteries:</a:t>
            </a:r>
          </a:p>
          <a:p>
            <a:pPr marL="457200" indent="-285750">
              <a:buFont typeface="Arial" panose="020B0604020202020204" pitchFamily="34" charset="0"/>
              <a:buChar char="•"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There are </a:t>
            </a:r>
            <a:r>
              <a:rPr lang="en-US" sz="2000" smtClean="0"/>
              <a:t>currently four </a:t>
            </a:r>
            <a:r>
              <a:rPr lang="en-US" sz="2000" dirty="0" smtClean="0"/>
              <a:t>batteries receiving Energy Storage Resource settlement</a:t>
            </a:r>
          </a:p>
          <a:p>
            <a:pPr marL="457200" indent="-285750">
              <a:buFont typeface="Arial" panose="020B0604020202020204" pitchFamily="34" charset="0"/>
              <a:buChar char="•"/>
              <a:tabLst>
                <a:tab pos="1143000" algn="l"/>
                <a:tab pos="2514600" algn="l"/>
                <a:tab pos="6864350" algn="l"/>
              </a:tabLst>
              <a:defRPr/>
            </a:pPr>
            <a:endParaRPr lang="en-US" sz="2000" dirty="0"/>
          </a:p>
          <a:p>
            <a:pPr marL="171450"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b="1" dirty="0" smtClean="0"/>
              <a:t>CAES:</a:t>
            </a:r>
          </a:p>
          <a:p>
            <a:pPr marL="457200" indent="-285750">
              <a:buFont typeface="Arial" panose="020B0604020202020204" pitchFamily="34" charset="0"/>
              <a:buChar char="•"/>
              <a:tabLst>
                <a:tab pos="1143000" algn="l"/>
                <a:tab pos="2514600" algn="l"/>
                <a:tab pos="6864350" algn="l"/>
              </a:tabLst>
              <a:defRPr/>
            </a:pPr>
            <a:r>
              <a:rPr lang="en-US" sz="2000" dirty="0" smtClean="0"/>
              <a:t>There a few CAES projects in the works, but none are confirmed or operational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4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RTEIAMT at Resource Node Settlement - 6.6.3.1(2)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344516"/>
            <a:ext cx="8262937" cy="4831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7443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9156</TotalTime>
  <Words>416</Words>
  <Application>Microsoft Office PowerPoint</Application>
  <PresentationFormat>On-screen Show (4:3)</PresentationFormat>
  <Paragraphs>95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PowerPoint Presentation</vt:lpstr>
      <vt:lpstr>Energy Storage Background</vt:lpstr>
      <vt:lpstr>Energy Storage Guiding Principles</vt:lpstr>
      <vt:lpstr>Energy Storage Guiding Principles, Cont’d</vt:lpstr>
      <vt:lpstr>Energy Storage Metering</vt:lpstr>
      <vt:lpstr>Energy Storage Data Aggregation</vt:lpstr>
      <vt:lpstr>Energy Storage Settlement</vt:lpstr>
      <vt:lpstr>Current Energy Storage Resources</vt:lpstr>
      <vt:lpstr>RTEIAMT at Resource Node Settlement - 6.6.3.1(2)</vt:lpstr>
      <vt:lpstr>WSLAMTTOT - 6.6.3(3)</vt:lpstr>
      <vt:lpstr>RTEIAMT at Resource Node Settlement - 6.6.3(4)</vt:lpstr>
      <vt:lpstr>Supplemental Info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Rosel, Austin</cp:lastModifiedBy>
  <cp:revision>383</cp:revision>
  <cp:lastPrinted>2016-05-06T19:52:45Z</cp:lastPrinted>
  <dcterms:created xsi:type="dcterms:W3CDTF">2016-01-21T15:20:31Z</dcterms:created>
  <dcterms:modified xsi:type="dcterms:W3CDTF">2017-03-06T18:03:27Z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