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46"/>
  </p:notesMasterIdLst>
  <p:handoutMasterIdLst>
    <p:handoutMasterId r:id="rId47"/>
  </p:handoutMasterIdLst>
  <p:sldIdLst>
    <p:sldId id="260" r:id="rId7"/>
    <p:sldId id="325" r:id="rId8"/>
    <p:sldId id="323" r:id="rId9"/>
    <p:sldId id="332" r:id="rId10"/>
    <p:sldId id="302" r:id="rId11"/>
    <p:sldId id="312" r:id="rId12"/>
    <p:sldId id="318" r:id="rId13"/>
    <p:sldId id="303" r:id="rId14"/>
    <p:sldId id="317" r:id="rId15"/>
    <p:sldId id="307" r:id="rId16"/>
    <p:sldId id="313" r:id="rId17"/>
    <p:sldId id="314" r:id="rId18"/>
    <p:sldId id="315" r:id="rId19"/>
    <p:sldId id="322" r:id="rId20"/>
    <p:sldId id="321" r:id="rId21"/>
    <p:sldId id="319" r:id="rId22"/>
    <p:sldId id="320" r:id="rId23"/>
    <p:sldId id="329" r:id="rId24"/>
    <p:sldId id="330" r:id="rId25"/>
    <p:sldId id="308" r:id="rId26"/>
    <p:sldId id="316" r:id="rId27"/>
    <p:sldId id="331" r:id="rId28"/>
    <p:sldId id="309" r:id="rId29"/>
    <p:sldId id="305" r:id="rId30"/>
    <p:sldId id="324" r:id="rId31"/>
    <p:sldId id="299" r:id="rId32"/>
    <p:sldId id="284" r:id="rId33"/>
    <p:sldId id="288" r:id="rId34"/>
    <p:sldId id="289" r:id="rId35"/>
    <p:sldId id="290" r:id="rId36"/>
    <p:sldId id="292" r:id="rId37"/>
    <p:sldId id="291" r:id="rId38"/>
    <p:sldId id="286" r:id="rId39"/>
    <p:sldId id="293" r:id="rId40"/>
    <p:sldId id="294" r:id="rId41"/>
    <p:sldId id="326" r:id="rId42"/>
    <p:sldId id="295" r:id="rId43"/>
    <p:sldId id="327" r:id="rId44"/>
    <p:sldId id="298" r:id="rId4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87160" autoAdjust="0"/>
  </p:normalViewPr>
  <p:slideViewPr>
    <p:cSldViewPr showGuides="1">
      <p:cViewPr varScale="1">
        <p:scale>
          <a:sx n="95" d="100"/>
          <a:sy n="95" d="100"/>
        </p:scale>
        <p:origin x="4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019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Alt</a:t>
            </a:r>
            <a:r>
              <a:rPr lang="en-US" baseline="0" dirty="0" smtClean="0"/>
              <a:t> tabs instruction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75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</a:t>
            </a:r>
            <a:r>
              <a:rPr lang="en-US" baseline="0" dirty="0" smtClean="0"/>
              <a:t> the spreadsheet to show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24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25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684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4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32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71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Shall</a:t>
            </a:r>
            <a:r>
              <a:rPr lang="en-US" baseline="0" dirty="0" smtClean="0"/>
              <a:t> we update the ERS Submission Form each SCT?</a:t>
            </a:r>
          </a:p>
          <a:p>
            <a:r>
              <a:rPr lang="en-US" baseline="0" dirty="0" smtClean="0"/>
              <a:t>- Since we are eliminating DDE, the information about contract period , contract start and stop date are not </a:t>
            </a:r>
            <a:r>
              <a:rPr lang="en-US" baseline="0" dirty="0" err="1" smtClean="0"/>
              <a:t>outputed</a:t>
            </a:r>
            <a:r>
              <a:rPr lang="en-US" baseline="0" dirty="0" smtClean="0"/>
              <a:t> as prepopulated books.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68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Alt</a:t>
            </a:r>
            <a:r>
              <a:rPr lang="en-US" baseline="0" dirty="0" smtClean="0"/>
              <a:t> tabs instruction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59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Shall</a:t>
            </a:r>
            <a:r>
              <a:rPr lang="en-US" baseline="0" dirty="0" smtClean="0"/>
              <a:t> we update the ERS Submission Form each SCT?</a:t>
            </a:r>
          </a:p>
          <a:p>
            <a:r>
              <a:rPr lang="en-US" baseline="0" dirty="0" smtClean="0"/>
              <a:t>- Since we are eliminating DDE, the information about contract period , contract start and stop date are not </a:t>
            </a:r>
            <a:r>
              <a:rPr lang="en-US" baseline="0" dirty="0" err="1" smtClean="0"/>
              <a:t>outputed</a:t>
            </a:r>
            <a:r>
              <a:rPr lang="en-US" baseline="0" dirty="0" smtClean="0"/>
              <a:t> as prepopulated books.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74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29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Alt</a:t>
            </a:r>
            <a:r>
              <a:rPr lang="en-US" baseline="0" dirty="0" smtClean="0"/>
              <a:t> tabs instruction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83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ERS_Submission_Form_Instructions.doc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ERS_Submission_Form_Instructions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ERS_Submission_Form_Instructions.docx" TargetMode="Externa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88679/Antitrust_Admonition_and_Disclaimer__June_2016_update_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securemail.ercot.com/encrypt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Outbound Workbook Changes and</a:t>
            </a:r>
          </a:p>
          <a:p>
            <a:r>
              <a:rPr lang="en-US" b="1" dirty="0" smtClean="0"/>
              <a:t>Secured File Exchange</a:t>
            </a:r>
          </a:p>
          <a:p>
            <a:r>
              <a:rPr lang="en-US" b="1" dirty="0" smtClean="0"/>
              <a:t>WebEx Training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Diana Rios, Anson Lee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March 02,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From</a:t>
            </a:r>
            <a:r>
              <a:rPr lang="en-US" dirty="0" smtClean="0"/>
              <a:t> Prepopulated </a:t>
            </a:r>
            <a:r>
              <a:rPr lang="en-US" dirty="0"/>
              <a:t>outbound workbook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 smtClean="0">
                <a:solidFill>
                  <a:srgbClr val="00B050"/>
                </a:solidFill>
              </a:rPr>
              <a:t>ERID Submission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0" i="1" dirty="0" smtClean="0">
                <a:solidFill>
                  <a:schemeClr val="tx1"/>
                </a:solidFill>
              </a:rPr>
              <a:t>Summary of steps</a:t>
            </a: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80059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1. Download the latest ERS Submission Form from </a:t>
            </a:r>
            <a:r>
              <a:rPr lang="en-US" sz="2000" i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http://www.ercot.com/services/programs/load/eils</a:t>
            </a:r>
          </a:p>
          <a:p>
            <a:pPr marL="0" indent="0">
              <a:buNone/>
            </a:pPr>
            <a:r>
              <a:rPr lang="en-US" sz="2000" dirty="0" smtClean="0"/>
              <a:t>2. Open the prepopulated ERID workbook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4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23" y="1182732"/>
            <a:ext cx="8608279" cy="1304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214" y="2443505"/>
            <a:ext cx="4969538" cy="19570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6765" y="679767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14" y="2678915"/>
            <a:ext cx="3599882" cy="3493285"/>
          </a:xfrm>
          <a:prstGeom prst="rect">
            <a:avLst/>
          </a:prstGeom>
        </p:spPr>
      </p:pic>
      <p:sp>
        <p:nvSpPr>
          <p:cNvPr id="25" name="Left Brace 24"/>
          <p:cNvSpPr/>
          <p:nvPr/>
        </p:nvSpPr>
        <p:spPr>
          <a:xfrm rot="5400000">
            <a:off x="1867540" y="855272"/>
            <a:ext cx="126330" cy="63053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e 25"/>
          <p:cNvSpPr/>
          <p:nvPr/>
        </p:nvSpPr>
        <p:spPr>
          <a:xfrm rot="5400000">
            <a:off x="2802031" y="606733"/>
            <a:ext cx="112300" cy="114163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5400000">
            <a:off x="6158892" y="-1599005"/>
            <a:ext cx="144209" cy="552121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e 27"/>
          <p:cNvSpPr/>
          <p:nvPr/>
        </p:nvSpPr>
        <p:spPr>
          <a:xfrm rot="5400000">
            <a:off x="572000" y="898925"/>
            <a:ext cx="143779" cy="5257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546860" y="890570"/>
            <a:ext cx="982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Resource info</a:t>
            </a:r>
            <a:endParaRPr lang="en-US" sz="900" dirty="0"/>
          </a:p>
        </p:txBody>
      </p:sp>
      <p:sp>
        <p:nvSpPr>
          <p:cNvPr id="30" name="TextBox 29"/>
          <p:cNvSpPr txBox="1"/>
          <p:nvPr/>
        </p:nvSpPr>
        <p:spPr>
          <a:xfrm>
            <a:off x="2388869" y="899397"/>
            <a:ext cx="1276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Baseline Selection</a:t>
            </a:r>
            <a:endParaRPr lang="en-US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5992611" y="899397"/>
            <a:ext cx="681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Site Info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>
            <a:off x="377214" y="865686"/>
            <a:ext cx="721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QSE info</a:t>
            </a:r>
            <a:endParaRPr lang="en-US" sz="900" dirty="0"/>
          </a:p>
        </p:txBody>
      </p:sp>
      <p:sp>
        <p:nvSpPr>
          <p:cNvPr id="33" name="Rectangle 32"/>
          <p:cNvSpPr/>
          <p:nvPr/>
        </p:nvSpPr>
        <p:spPr>
          <a:xfrm>
            <a:off x="415288" y="2384036"/>
            <a:ext cx="457201" cy="98133"/>
          </a:xfrm>
          <a:prstGeom prst="rect">
            <a:avLst/>
          </a:prstGeom>
          <a:noFill/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734217" y="2951230"/>
            <a:ext cx="1174752" cy="146050"/>
          </a:xfrm>
          <a:prstGeom prst="rect">
            <a:avLst/>
          </a:prstGeom>
          <a:noFill/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114800" y="2916533"/>
            <a:ext cx="40302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1. If no change, Copy the QSE name from Prepopulated book to the appropriate cell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4114800" y="3024255"/>
            <a:ext cx="37850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2. </a:t>
            </a:r>
            <a:r>
              <a:rPr lang="en-US" sz="800" dirty="0"/>
              <a:t>If no change, Copy the </a:t>
            </a:r>
            <a:r>
              <a:rPr lang="en-US" sz="800" dirty="0" smtClean="0"/>
              <a:t>QSEduns </a:t>
            </a:r>
            <a:r>
              <a:rPr lang="en-US" sz="800" dirty="0"/>
              <a:t>from Prepopulated book </a:t>
            </a:r>
            <a:r>
              <a:rPr lang="en-US" sz="800" dirty="0" smtClean="0"/>
              <a:t>to the appropriate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4800" y="3243869"/>
            <a:ext cx="24416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4. Select “Procurement ERID” for Submittal Type 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4188538" y="4730803"/>
            <a:ext cx="16129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5. Fill in the contact information</a:t>
            </a:r>
            <a:endParaRPr lang="en-US" sz="800" dirty="0"/>
          </a:p>
        </p:txBody>
      </p:sp>
      <p:sp>
        <p:nvSpPr>
          <p:cNvPr id="39" name="Right Brace 38"/>
          <p:cNvSpPr/>
          <p:nvPr/>
        </p:nvSpPr>
        <p:spPr>
          <a:xfrm>
            <a:off x="4070032" y="3581051"/>
            <a:ext cx="106544" cy="251494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82280" y="235559"/>
            <a:ext cx="7823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From </a:t>
            </a:r>
            <a:r>
              <a:rPr lang="en-US" sz="2000" dirty="0" smtClean="0">
                <a:solidFill>
                  <a:schemeClr val="accent1"/>
                </a:solidFill>
              </a:rPr>
              <a:t>Prepopulated outbound workbook </a:t>
            </a:r>
            <a:r>
              <a:rPr lang="en-US" sz="2000" dirty="0" smtClean="0"/>
              <a:t>to </a:t>
            </a:r>
            <a:r>
              <a:rPr lang="en-US" sz="2000" dirty="0" smtClean="0">
                <a:solidFill>
                  <a:srgbClr val="00B050"/>
                </a:solidFill>
              </a:rPr>
              <a:t>ERID Submission </a:t>
            </a:r>
            <a:r>
              <a:rPr lang="en-US" sz="2000" dirty="0" smtClean="0"/>
              <a:t>(Continued)</a:t>
            </a:r>
            <a:endParaRPr lang="en-US" sz="2000" dirty="0"/>
          </a:p>
        </p:txBody>
      </p:sp>
      <p:sp>
        <p:nvSpPr>
          <p:cNvPr id="41" name="Rectangle 40"/>
          <p:cNvSpPr/>
          <p:nvPr/>
        </p:nvSpPr>
        <p:spPr>
          <a:xfrm>
            <a:off x="881990" y="2372137"/>
            <a:ext cx="261010" cy="98133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734217" y="3097280"/>
            <a:ext cx="1174752" cy="10312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4114800" y="3137356"/>
            <a:ext cx="1547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3. Fill in this cell if necessary </a:t>
            </a:r>
            <a:endParaRPr lang="en-US" sz="800" dirty="0"/>
          </a:p>
        </p:txBody>
      </p:sp>
      <p:sp>
        <p:nvSpPr>
          <p:cNvPr id="9" name="Rectangle 8"/>
          <p:cNvSpPr/>
          <p:nvPr/>
        </p:nvSpPr>
        <p:spPr>
          <a:xfrm>
            <a:off x="2734217" y="3200400"/>
            <a:ext cx="1174752" cy="1460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734217" y="3346450"/>
            <a:ext cx="1174752" cy="11273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7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  <p:bldP spid="36" grpId="0"/>
      <p:bldP spid="37" grpId="0"/>
      <p:bldP spid="38" grpId="0"/>
      <p:bldP spid="39" grpId="0" animBg="1"/>
      <p:bldP spid="41" grpId="0" animBg="1"/>
      <p:bldP spid="43" grpId="0" animBg="1"/>
      <p:bldP spid="46" grpId="0"/>
      <p:bldP spid="9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/>
          <a:srcRect b="56315"/>
          <a:stretch/>
        </p:blipFill>
        <p:spPr>
          <a:xfrm>
            <a:off x="482280" y="1359674"/>
            <a:ext cx="8477681" cy="569868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 rot="5400000">
            <a:off x="1974532" y="1062987"/>
            <a:ext cx="91440" cy="5257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Left Brace 5"/>
          <p:cNvSpPr/>
          <p:nvPr/>
        </p:nvSpPr>
        <p:spPr>
          <a:xfrm rot="5400000">
            <a:off x="2863691" y="740092"/>
            <a:ext cx="91440" cy="117157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Left Brace 6"/>
          <p:cNvSpPr/>
          <p:nvPr/>
        </p:nvSpPr>
        <p:spPr>
          <a:xfrm rot="5400000">
            <a:off x="6187140" y="-1406011"/>
            <a:ext cx="90881" cy="545476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Left Brace 7"/>
          <p:cNvSpPr/>
          <p:nvPr/>
        </p:nvSpPr>
        <p:spPr>
          <a:xfrm rot="5400000">
            <a:off x="829141" y="974874"/>
            <a:ext cx="100985" cy="69246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659253" y="1125707"/>
            <a:ext cx="8001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Resource info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69355" y="1110552"/>
            <a:ext cx="113660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Baseline Selection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1093606"/>
            <a:ext cx="719800" cy="199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Site Info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6507" y="1110552"/>
            <a:ext cx="70437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QSE info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8510" y="2170952"/>
            <a:ext cx="2653496" cy="369332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6. </a:t>
            </a:r>
            <a:r>
              <a:rPr lang="en-US" sz="900" dirty="0"/>
              <a:t>Filter the prepopulated book by </a:t>
            </a:r>
            <a:r>
              <a:rPr lang="en-US" sz="900" dirty="0" smtClean="0"/>
              <a:t>resource name </a:t>
            </a:r>
            <a:r>
              <a:rPr lang="en-US" sz="900" dirty="0"/>
              <a:t>(XYZ Store is selected)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3553" y="2971800"/>
            <a:ext cx="2653496" cy="369332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8. Rename the newly created R tab using the associated resource </a:t>
            </a:r>
            <a:r>
              <a:rPr lang="en-US" sz="900" dirty="0"/>
              <a:t>name </a:t>
            </a:r>
            <a:r>
              <a:rPr lang="en-US" sz="900" dirty="0" smtClean="0"/>
              <a:t>(recommended)</a:t>
            </a:r>
            <a:endParaRPr lang="en-US" sz="9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161" y="5477380"/>
            <a:ext cx="5638800" cy="25394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888366" y="5477380"/>
            <a:ext cx="361270" cy="137608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313553" y="3429000"/>
            <a:ext cx="2653496" cy="369332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9. </a:t>
            </a:r>
            <a:r>
              <a:rPr lang="en-US" sz="900" dirty="0"/>
              <a:t>Copy the resource name from the prepopulated book to cell A5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1161" y="2221523"/>
            <a:ext cx="5638800" cy="325585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035016" y="1534787"/>
            <a:ext cx="327184" cy="654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3383073" y="2640964"/>
            <a:ext cx="507890" cy="8318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313553" y="3899483"/>
            <a:ext cx="2653496" cy="369332"/>
          </a:xfrm>
          <a:prstGeom prst="rect">
            <a:avLst/>
          </a:prstGeom>
          <a:noFill/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10. </a:t>
            </a:r>
            <a:r>
              <a:rPr lang="en-US" sz="900" dirty="0"/>
              <a:t>Copy the resource type from the prepopulated book to cell B3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71000" y="1523006"/>
            <a:ext cx="327184" cy="70485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3879533" y="2526772"/>
            <a:ext cx="327184" cy="70485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Rectangle 29"/>
          <p:cNvSpPr/>
          <p:nvPr/>
        </p:nvSpPr>
        <p:spPr>
          <a:xfrm>
            <a:off x="482280" y="235559"/>
            <a:ext cx="7823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From </a:t>
            </a:r>
            <a:r>
              <a:rPr lang="en-US" sz="2000" dirty="0">
                <a:solidFill>
                  <a:schemeClr val="accent1"/>
                </a:solidFill>
              </a:rPr>
              <a:t>Prepopulated outbound workbook </a:t>
            </a:r>
            <a:r>
              <a:rPr lang="en-US" sz="2000" dirty="0"/>
              <a:t>to </a:t>
            </a:r>
            <a:r>
              <a:rPr lang="en-US" sz="2000" dirty="0">
                <a:solidFill>
                  <a:srgbClr val="00B050"/>
                </a:solidFill>
              </a:rPr>
              <a:t>ERID Submission </a:t>
            </a:r>
            <a:r>
              <a:rPr lang="en-US" sz="2000" dirty="0"/>
              <a:t>(Continued)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280" y="1913950"/>
            <a:ext cx="4969538" cy="195705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020567" y="1521369"/>
            <a:ext cx="327184" cy="65413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313553" y="2662375"/>
            <a:ext cx="2653496" cy="230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7. Make a new copy of R tab. </a:t>
            </a:r>
            <a:endParaRPr lang="en-US" sz="900" dirty="0"/>
          </a:p>
        </p:txBody>
      </p:sp>
      <p:sp>
        <p:nvSpPr>
          <p:cNvPr id="50" name="Curved Up Arrow 49"/>
          <p:cNvSpPr/>
          <p:nvPr/>
        </p:nvSpPr>
        <p:spPr>
          <a:xfrm flipV="1">
            <a:off x="4639865" y="5306951"/>
            <a:ext cx="497001" cy="152400"/>
          </a:xfrm>
          <a:prstGeom prst="curved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916996" y="5477380"/>
            <a:ext cx="304010" cy="13760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smtClean="0">
                <a:solidFill>
                  <a:schemeClr val="accent3">
                    <a:lumMod val="50000"/>
                  </a:schemeClr>
                </a:solidFill>
              </a:rPr>
              <a:t>Copy of R</a:t>
            </a:r>
            <a:endParaRPr lang="en-US" sz="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79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4" grpId="0" animBg="1"/>
      <p:bldP spid="34" grpId="1" animBg="1"/>
      <p:bldP spid="36" grpId="0" animBg="1"/>
      <p:bldP spid="50" grpId="0" animBg="1"/>
      <p:bldP spid="52" grpId="0" animBg="1"/>
      <p:bldP spid="5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876" y="2668634"/>
            <a:ext cx="5627101" cy="28087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58829"/>
          <a:stretch/>
        </p:blipFill>
        <p:spPr>
          <a:xfrm>
            <a:off x="438626" y="1655679"/>
            <a:ext cx="8515350" cy="377229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 rot="5400000">
            <a:off x="1581626" y="1347068"/>
            <a:ext cx="91440" cy="5257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Left Brace 5"/>
          <p:cNvSpPr/>
          <p:nvPr/>
        </p:nvSpPr>
        <p:spPr>
          <a:xfrm rot="5400000">
            <a:off x="2510314" y="1024171"/>
            <a:ext cx="91440" cy="117157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Left Brace 6"/>
          <p:cNvSpPr/>
          <p:nvPr/>
        </p:nvSpPr>
        <p:spPr>
          <a:xfrm rot="5400000">
            <a:off x="6031957" y="-1266341"/>
            <a:ext cx="94748" cy="574929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Left Brace 7"/>
          <p:cNvSpPr/>
          <p:nvPr/>
        </p:nvSpPr>
        <p:spPr>
          <a:xfrm rot="5400000">
            <a:off x="581877" y="1404596"/>
            <a:ext cx="107834" cy="39433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321593" y="1363180"/>
            <a:ext cx="78295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Resource info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4559" y="1363179"/>
            <a:ext cx="102012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Baseline Selection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70734" y="1363179"/>
            <a:ext cx="60626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Site Info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9332" y="1335962"/>
            <a:ext cx="59483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QSE info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1161" y="5477380"/>
            <a:ext cx="5638800" cy="2539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204686" y="1714500"/>
            <a:ext cx="5749291" cy="31840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4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327145" y="3449371"/>
            <a:ext cx="5632816" cy="27680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08316" y="2464594"/>
            <a:ext cx="2653496" cy="507831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11. </a:t>
            </a:r>
            <a:r>
              <a:rPr lang="en-US" sz="900" dirty="0"/>
              <a:t>Copy the site information and paste them to the newly created resource tab  (from row 10 down</a:t>
            </a:r>
            <a:r>
              <a:rPr lang="en-US" sz="900" dirty="0" smtClean="0"/>
              <a:t>).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>
            <a:off x="408316" y="3062886"/>
            <a:ext cx="2653496" cy="646331"/>
          </a:xfrm>
          <a:prstGeom prst="rect">
            <a:avLst/>
          </a:prstGeom>
          <a:noFill/>
          <a:ln w="19050">
            <a:solidFill>
              <a:schemeClr val="accent4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12. Select the </a:t>
            </a:r>
            <a:r>
              <a:rPr lang="en-US" sz="900" dirty="0"/>
              <a:t>time period </a:t>
            </a:r>
            <a:r>
              <a:rPr lang="en-US" sz="900" dirty="0" smtClean="0"/>
              <a:t>the </a:t>
            </a:r>
            <a:r>
              <a:rPr lang="en-US" sz="900" dirty="0"/>
              <a:t>resource would like to </a:t>
            </a:r>
            <a:r>
              <a:rPr lang="en-US" sz="900" dirty="0" smtClean="0"/>
              <a:t>be evaluated for. Cells E3 through E8 should be filled in with Yes or No unless alternative baseline is desired.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4446270" y="2937510"/>
            <a:ext cx="205740" cy="302000"/>
          </a:xfrm>
          <a:prstGeom prst="rect">
            <a:avLst/>
          </a:prstGeom>
          <a:noFill/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408316" y="3810856"/>
            <a:ext cx="2653496" cy="52322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13. Add and/or remove site as necessary. </a:t>
            </a:r>
          </a:p>
          <a:p>
            <a:endParaRPr lang="en-US" sz="900" b="1" dirty="0"/>
          </a:p>
          <a:p>
            <a:r>
              <a:rPr lang="en-US" sz="1000" b="1" dirty="0" smtClean="0"/>
              <a:t>Repeat this process for </a:t>
            </a:r>
            <a:r>
              <a:rPr lang="en-US" sz="1000" b="1" u="sng" dirty="0" smtClean="0"/>
              <a:t>each resource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2280" y="235559"/>
            <a:ext cx="7823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From </a:t>
            </a:r>
            <a:r>
              <a:rPr lang="en-US" sz="2000" dirty="0">
                <a:solidFill>
                  <a:schemeClr val="accent1"/>
                </a:solidFill>
              </a:rPr>
              <a:t>Prepopulated outbound workbook </a:t>
            </a:r>
            <a:r>
              <a:rPr lang="en-US" sz="2000" dirty="0"/>
              <a:t>to </a:t>
            </a:r>
            <a:r>
              <a:rPr lang="en-US" sz="2000" dirty="0">
                <a:solidFill>
                  <a:srgbClr val="00B050"/>
                </a:solidFill>
              </a:rPr>
              <a:t>ERID Submission </a:t>
            </a:r>
            <a:r>
              <a:rPr lang="en-US" sz="2000" dirty="0"/>
              <a:t>(Continued)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488" y="2037451"/>
            <a:ext cx="4969538" cy="19570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95682" y="4435715"/>
            <a:ext cx="2653496" cy="507831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14. For new resources, see </a:t>
            </a:r>
            <a:r>
              <a:rPr lang="en-US" sz="900" dirty="0" smtClean="0">
                <a:hlinkClick r:id="rId7" action="ppaction://hlinkfile"/>
              </a:rPr>
              <a:t>ERS Submission Form Instructions </a:t>
            </a:r>
            <a:r>
              <a:rPr lang="en-US" sz="900" dirty="0" smtClean="0"/>
              <a:t>for details.</a:t>
            </a:r>
          </a:p>
          <a:p>
            <a:endParaRPr lang="en-US" sz="9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86322" y="5045185"/>
            <a:ext cx="2653496" cy="507831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15. To submit sites on Alt tab, copy the site information and paste them to Alt tab (from row 5 down).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41148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 animBg="1"/>
      <p:bldP spid="32" grpId="0" animBg="1"/>
      <p:bldP spid="14" grpId="0" animBg="1"/>
      <p:bldP spid="19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Create </a:t>
            </a:r>
            <a:r>
              <a:rPr lang="en-US" sz="2400" dirty="0" smtClean="0">
                <a:solidFill>
                  <a:srgbClr val="00B050"/>
                </a:solidFill>
              </a:rPr>
              <a:t>ERID Submission Form </a:t>
            </a:r>
            <a:r>
              <a:rPr lang="en-US" sz="2400" dirty="0" smtClean="0">
                <a:solidFill>
                  <a:schemeClr val="tx1"/>
                </a:solidFill>
              </a:rPr>
              <a:t>using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/>
              <a:t>Prepopulated outbound workbook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0" i="1" dirty="0" smtClean="0">
                <a:solidFill>
                  <a:schemeClr val="tx1"/>
                </a:solidFill>
              </a:rPr>
              <a:t>Summary of steps</a:t>
            </a: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80059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1. Download the latest ERS Submission Form from </a:t>
            </a:r>
            <a:r>
              <a:rPr lang="en-US" sz="2000" i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http://www.ercot.com/services/programs/load/eils</a:t>
            </a:r>
          </a:p>
          <a:p>
            <a:pPr marL="0" indent="0">
              <a:buNone/>
            </a:pPr>
            <a:r>
              <a:rPr lang="en-US" sz="2000" dirty="0" smtClean="0"/>
              <a:t>2. Open the prepopulated ERID workbook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21" y="3276600"/>
            <a:ext cx="8608279" cy="13044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812" y="4537373"/>
            <a:ext cx="4969538" cy="195705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5400000">
            <a:off x="1715138" y="2949140"/>
            <a:ext cx="126330" cy="63053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 rot="5400000">
            <a:off x="2649629" y="2700601"/>
            <a:ext cx="112300" cy="114163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5400000">
            <a:off x="6314773" y="803145"/>
            <a:ext cx="126332" cy="492252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rot="5400000">
            <a:off x="419598" y="2992793"/>
            <a:ext cx="143779" cy="5257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94458" y="2984438"/>
            <a:ext cx="982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Resource info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2236467" y="2993265"/>
            <a:ext cx="1276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Baseline Selection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7902" y="2997312"/>
            <a:ext cx="6819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Site Info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224812" y="2959554"/>
            <a:ext cx="721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QSE info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7177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2"/>
          <a:srcRect b="37685"/>
          <a:stretch/>
        </p:blipFill>
        <p:spPr>
          <a:xfrm>
            <a:off x="390782" y="1370304"/>
            <a:ext cx="3891300" cy="10980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" r="21723" b="24736"/>
          <a:stretch/>
        </p:blipFill>
        <p:spPr>
          <a:xfrm>
            <a:off x="377214" y="2443505"/>
            <a:ext cx="3889986" cy="14729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6765" y="679767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214" y="2678915"/>
            <a:ext cx="3599882" cy="3493285"/>
          </a:xfrm>
          <a:prstGeom prst="rect">
            <a:avLst/>
          </a:prstGeom>
        </p:spPr>
      </p:pic>
      <p:sp>
        <p:nvSpPr>
          <p:cNvPr id="25" name="Left Brace 24"/>
          <p:cNvSpPr/>
          <p:nvPr/>
        </p:nvSpPr>
        <p:spPr>
          <a:xfrm rot="5400000">
            <a:off x="3598825" y="766811"/>
            <a:ext cx="146520" cy="103290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e 27"/>
          <p:cNvSpPr/>
          <p:nvPr/>
        </p:nvSpPr>
        <p:spPr>
          <a:xfrm rot="5400000">
            <a:off x="1045947" y="623947"/>
            <a:ext cx="147421" cy="126588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264897" y="1000811"/>
            <a:ext cx="911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Resource info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>
            <a:off x="782002" y="964509"/>
            <a:ext cx="721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QSE info</a:t>
            </a:r>
            <a:endParaRPr lang="en-US" sz="900" dirty="0"/>
          </a:p>
        </p:txBody>
      </p:sp>
      <p:sp>
        <p:nvSpPr>
          <p:cNvPr id="33" name="Rectangle 32"/>
          <p:cNvSpPr/>
          <p:nvPr/>
        </p:nvSpPr>
        <p:spPr>
          <a:xfrm>
            <a:off x="489582" y="2350053"/>
            <a:ext cx="747055" cy="107233"/>
          </a:xfrm>
          <a:prstGeom prst="rect">
            <a:avLst/>
          </a:prstGeom>
          <a:noFill/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734217" y="2951230"/>
            <a:ext cx="1174752" cy="146050"/>
          </a:xfrm>
          <a:prstGeom prst="rect">
            <a:avLst/>
          </a:prstGeom>
          <a:noFill/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114800" y="2916533"/>
            <a:ext cx="40302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1. If no change, Copy the QSE name from Prepopulated book to the appropriate cell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4114800" y="3024255"/>
            <a:ext cx="37850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2. </a:t>
            </a:r>
            <a:r>
              <a:rPr lang="en-US" sz="800" dirty="0"/>
              <a:t>If no change, Copy the </a:t>
            </a:r>
            <a:r>
              <a:rPr lang="en-US" sz="800" dirty="0" smtClean="0"/>
              <a:t>QSEduns </a:t>
            </a:r>
            <a:r>
              <a:rPr lang="en-US" sz="800" dirty="0"/>
              <a:t>from Prepopulated book </a:t>
            </a:r>
            <a:r>
              <a:rPr lang="en-US" sz="800" dirty="0" smtClean="0"/>
              <a:t>to the appropriate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4114800" y="3243869"/>
            <a:ext cx="24416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4. Select “Procurement ERID” for Submittal Type 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4188538" y="4730803"/>
            <a:ext cx="16129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5. Fill in the contact information</a:t>
            </a:r>
            <a:endParaRPr lang="en-US" sz="800" dirty="0"/>
          </a:p>
        </p:txBody>
      </p:sp>
      <p:sp>
        <p:nvSpPr>
          <p:cNvPr id="39" name="Right Brace 38"/>
          <p:cNvSpPr/>
          <p:nvPr/>
        </p:nvSpPr>
        <p:spPr>
          <a:xfrm>
            <a:off x="4070032" y="3581051"/>
            <a:ext cx="106544" cy="251494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82280" y="235559"/>
            <a:ext cx="7823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Create </a:t>
            </a:r>
            <a:r>
              <a:rPr lang="en-US" sz="2000" dirty="0">
                <a:solidFill>
                  <a:srgbClr val="00B050"/>
                </a:solidFill>
              </a:rPr>
              <a:t>ERID Submission Form </a:t>
            </a:r>
            <a:r>
              <a:rPr lang="en-US" sz="2000" dirty="0"/>
              <a:t>using </a:t>
            </a:r>
            <a:r>
              <a:rPr lang="en-US" sz="2000" dirty="0">
                <a:solidFill>
                  <a:schemeClr val="accent1"/>
                </a:solidFill>
              </a:rPr>
              <a:t>Prepopulated outbound workbook</a:t>
            </a:r>
            <a:r>
              <a:rPr lang="en-US" sz="2000" dirty="0"/>
              <a:t> (Continued)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236637" y="2354734"/>
            <a:ext cx="515963" cy="88772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734217" y="3097280"/>
            <a:ext cx="1174752" cy="10312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4114800" y="3137356"/>
            <a:ext cx="1547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3. Fill in this cell if necessary </a:t>
            </a:r>
            <a:endParaRPr lang="en-US" sz="800" dirty="0"/>
          </a:p>
        </p:txBody>
      </p:sp>
      <p:sp>
        <p:nvSpPr>
          <p:cNvPr id="9" name="Rectangle 8"/>
          <p:cNvSpPr/>
          <p:nvPr/>
        </p:nvSpPr>
        <p:spPr>
          <a:xfrm>
            <a:off x="2734217" y="3200400"/>
            <a:ext cx="1174752" cy="1460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734217" y="3346450"/>
            <a:ext cx="1174752" cy="11273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611" y="6117875"/>
            <a:ext cx="3505358" cy="21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0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  <p:bldP spid="36" grpId="0"/>
      <p:bldP spid="37" grpId="0"/>
      <p:bldP spid="38" grpId="0"/>
      <p:bldP spid="39" grpId="0" animBg="1"/>
      <p:bldP spid="41" grpId="0" animBg="1"/>
      <p:bldP spid="43" grpId="0" animBg="1"/>
      <p:bldP spid="46" grpId="0"/>
      <p:bldP spid="9" grpId="0" animBg="1"/>
      <p:bldP spid="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/>
          <a:srcRect b="56684"/>
          <a:stretch/>
        </p:blipFill>
        <p:spPr>
          <a:xfrm>
            <a:off x="390782" y="1370305"/>
            <a:ext cx="3891300" cy="763296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 rot="5400000">
            <a:off x="3611455" y="626494"/>
            <a:ext cx="96914" cy="119633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Left Brace 7"/>
          <p:cNvSpPr/>
          <p:nvPr/>
        </p:nvSpPr>
        <p:spPr>
          <a:xfrm rot="5400000">
            <a:off x="1114939" y="657287"/>
            <a:ext cx="67079" cy="124301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3219539" y="1019645"/>
            <a:ext cx="80010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Resource info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" y="1065536"/>
            <a:ext cx="70437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QSE info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0782" y="2850579"/>
            <a:ext cx="2653496" cy="369332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6. </a:t>
            </a:r>
            <a:r>
              <a:rPr lang="en-US" sz="900" dirty="0"/>
              <a:t>Filter the prepopulated book by </a:t>
            </a:r>
            <a:r>
              <a:rPr lang="en-US" sz="900" dirty="0" smtClean="0"/>
              <a:t>resource name </a:t>
            </a:r>
            <a:r>
              <a:rPr lang="en-US" sz="900" dirty="0"/>
              <a:t>(XYZ Store is selected)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5825" y="3651427"/>
            <a:ext cx="2653496" cy="369332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8. Rename the newly created R tab using the associated resource </a:t>
            </a:r>
            <a:r>
              <a:rPr lang="en-US" sz="900" dirty="0"/>
              <a:t>name </a:t>
            </a:r>
            <a:r>
              <a:rPr lang="en-US" sz="900" dirty="0" smtClean="0"/>
              <a:t>(recommended)</a:t>
            </a:r>
            <a:endParaRPr lang="en-US" sz="9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t="15268" r="10579" b="7512"/>
          <a:stretch/>
        </p:blipFill>
        <p:spPr>
          <a:xfrm>
            <a:off x="3644510" y="5671299"/>
            <a:ext cx="5042290" cy="19610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220589" y="5101420"/>
            <a:ext cx="361270" cy="137608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375825" y="4108627"/>
            <a:ext cx="2653496" cy="369332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9. </a:t>
            </a:r>
            <a:r>
              <a:rPr lang="en-US" sz="900" dirty="0"/>
              <a:t>Copy the resource name from the prepopulated book to cell A5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r="54054" b="58233"/>
          <a:stretch/>
        </p:blipFill>
        <p:spPr>
          <a:xfrm>
            <a:off x="3619588" y="2928914"/>
            <a:ext cx="5165111" cy="27111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645577" y="1579717"/>
            <a:ext cx="590550" cy="1009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3733800" y="3783471"/>
            <a:ext cx="990600" cy="12564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375825" y="4579110"/>
            <a:ext cx="2653496" cy="507831"/>
          </a:xfrm>
          <a:prstGeom prst="rect">
            <a:avLst/>
          </a:prstGeom>
          <a:noFill/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10. </a:t>
            </a:r>
            <a:r>
              <a:rPr lang="en-US" sz="900" dirty="0"/>
              <a:t>Copy the resource type from the prepopulated book to cell </a:t>
            </a:r>
            <a:r>
              <a:rPr lang="en-US" sz="900" dirty="0" smtClean="0"/>
              <a:t>B3 (or use dropdown menu)</a:t>
            </a:r>
            <a:endParaRPr lang="en-US" sz="900" dirty="0"/>
          </a:p>
        </p:txBody>
      </p:sp>
      <p:sp>
        <p:nvSpPr>
          <p:cNvPr id="28" name="Rectangle 27"/>
          <p:cNvSpPr/>
          <p:nvPr/>
        </p:nvSpPr>
        <p:spPr>
          <a:xfrm>
            <a:off x="3067408" y="1576608"/>
            <a:ext cx="582931" cy="107793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4756150" y="3552845"/>
            <a:ext cx="577850" cy="98582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Rectangle 29"/>
          <p:cNvSpPr/>
          <p:nvPr/>
        </p:nvSpPr>
        <p:spPr>
          <a:xfrm>
            <a:off x="482280" y="235559"/>
            <a:ext cx="7823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Create </a:t>
            </a:r>
            <a:r>
              <a:rPr lang="en-US" sz="2000" dirty="0">
                <a:solidFill>
                  <a:srgbClr val="00B050"/>
                </a:solidFill>
              </a:rPr>
              <a:t>ERID Submission Form </a:t>
            </a:r>
            <a:r>
              <a:rPr lang="en-US" sz="2000" dirty="0"/>
              <a:t>using </a:t>
            </a:r>
            <a:r>
              <a:rPr lang="en-US" sz="2000" dirty="0">
                <a:solidFill>
                  <a:schemeClr val="accent1"/>
                </a:solidFill>
              </a:rPr>
              <a:t>Prepopulated outbound workbook</a:t>
            </a:r>
            <a:r>
              <a:rPr lang="en-US" sz="2000" dirty="0"/>
              <a:t> (Continued)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/>
          <a:srcRect r="22662" b="-4958"/>
          <a:stretch/>
        </p:blipFill>
        <p:spPr>
          <a:xfrm>
            <a:off x="414752" y="2144811"/>
            <a:ext cx="3843360" cy="205408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644510" y="1581675"/>
            <a:ext cx="590550" cy="97013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375825" y="3342002"/>
            <a:ext cx="2653496" cy="230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7. Make a new copy of R tab. </a:t>
            </a:r>
            <a:endParaRPr lang="en-US" sz="900" dirty="0"/>
          </a:p>
        </p:txBody>
      </p:sp>
      <p:sp>
        <p:nvSpPr>
          <p:cNvPr id="50" name="Curved Up Arrow 49"/>
          <p:cNvSpPr/>
          <p:nvPr/>
        </p:nvSpPr>
        <p:spPr>
          <a:xfrm flipV="1">
            <a:off x="4953000" y="5465574"/>
            <a:ext cx="497001" cy="152400"/>
          </a:xfrm>
          <a:prstGeom prst="curved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220589" y="5671799"/>
            <a:ext cx="304010" cy="9755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smtClean="0">
                <a:solidFill>
                  <a:schemeClr val="accent3">
                    <a:lumMod val="50000"/>
                  </a:schemeClr>
                </a:solidFill>
              </a:rPr>
              <a:t>Copy of R</a:t>
            </a:r>
            <a:endParaRPr lang="en-US" sz="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20589" y="5659636"/>
            <a:ext cx="361270" cy="9392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76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4" grpId="0" animBg="1"/>
      <p:bldP spid="34" grpId="1" animBg="1"/>
      <p:bldP spid="36" grpId="0" animBg="1"/>
      <p:bldP spid="50" grpId="0" animBg="1"/>
      <p:bldP spid="52" grpId="0" animBg="1"/>
      <p:bldP spid="52" grpId="1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66" y="2438189"/>
            <a:ext cx="7304634" cy="17049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980" y="1279022"/>
            <a:ext cx="8610600" cy="660270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5400000">
            <a:off x="4800917" y="-3008871"/>
            <a:ext cx="113343" cy="849598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4683760" y="983113"/>
            <a:ext cx="60626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Site Info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80" y="4196702"/>
            <a:ext cx="6641301" cy="29909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9599" y="1495126"/>
            <a:ext cx="8495979" cy="44416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4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53972" y="3733799"/>
            <a:ext cx="7218428" cy="409323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7766" y="4704731"/>
            <a:ext cx="1918182" cy="507831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11. </a:t>
            </a:r>
            <a:r>
              <a:rPr lang="en-US" sz="900" dirty="0"/>
              <a:t>Copy the site information and paste them to the newly created resource tab  (from row 10 down</a:t>
            </a:r>
            <a:r>
              <a:rPr lang="en-US" sz="900" dirty="0" smtClean="0"/>
              <a:t>).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>
            <a:off x="4792660" y="4704730"/>
            <a:ext cx="2751140" cy="507831"/>
          </a:xfrm>
          <a:prstGeom prst="rect">
            <a:avLst/>
          </a:prstGeom>
          <a:noFill/>
          <a:ln w="19050">
            <a:solidFill>
              <a:schemeClr val="accent4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13. Select the </a:t>
            </a:r>
            <a:r>
              <a:rPr lang="en-US" sz="900" dirty="0"/>
              <a:t>time period </a:t>
            </a:r>
            <a:r>
              <a:rPr lang="en-US" sz="900" dirty="0" smtClean="0"/>
              <a:t>the </a:t>
            </a:r>
            <a:r>
              <a:rPr lang="en-US" sz="900" dirty="0"/>
              <a:t>resource would like to </a:t>
            </a:r>
            <a:r>
              <a:rPr lang="en-US" sz="900" dirty="0" smtClean="0"/>
              <a:t>be evaluated for. Cells E3 through E8 should be filled in with Yes or No.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2057400" y="2842601"/>
            <a:ext cx="228600" cy="501352"/>
          </a:xfrm>
          <a:prstGeom prst="rect">
            <a:avLst/>
          </a:prstGeom>
          <a:noFill/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457200" y="5334000"/>
            <a:ext cx="1953825" cy="923330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14. Add and/or remove site as necessary. </a:t>
            </a:r>
          </a:p>
          <a:p>
            <a:endParaRPr lang="en-US" sz="800" b="1" dirty="0"/>
          </a:p>
          <a:p>
            <a:r>
              <a:rPr lang="en-US" sz="900" b="1" dirty="0" smtClean="0"/>
              <a:t>Repeat this process for </a:t>
            </a:r>
            <a:r>
              <a:rPr lang="en-US" sz="900" b="1" u="sng" dirty="0" smtClean="0"/>
              <a:t>each resource</a:t>
            </a:r>
          </a:p>
          <a:p>
            <a:r>
              <a:rPr lang="en-US" sz="900" dirty="0" smtClean="0"/>
              <a:t>(Step 6 to 14)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2280" y="235559"/>
            <a:ext cx="7823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Create </a:t>
            </a:r>
            <a:r>
              <a:rPr lang="en-US" sz="2000" dirty="0">
                <a:solidFill>
                  <a:srgbClr val="00B050"/>
                </a:solidFill>
              </a:rPr>
              <a:t>ERID Submission Form </a:t>
            </a:r>
            <a:r>
              <a:rPr lang="en-US" sz="2000" dirty="0"/>
              <a:t>using </a:t>
            </a:r>
            <a:r>
              <a:rPr lang="en-US" sz="2000" dirty="0">
                <a:solidFill>
                  <a:schemeClr val="accent1"/>
                </a:solidFill>
              </a:rPr>
              <a:t>Prepopulated outbound workbook</a:t>
            </a:r>
            <a:r>
              <a:rPr lang="en-US" sz="2000" dirty="0"/>
              <a:t> (Continued)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/>
          <a:srcRect l="1" t="2819" r="-441" b="-19628"/>
          <a:stretch/>
        </p:blipFill>
        <p:spPr>
          <a:xfrm>
            <a:off x="544108" y="1971599"/>
            <a:ext cx="4991420" cy="2286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756930" y="5334000"/>
            <a:ext cx="1704744" cy="646331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15. For new resources, see </a:t>
            </a:r>
            <a:r>
              <a:rPr lang="en-US" sz="900" dirty="0" smtClean="0">
                <a:hlinkClick r:id="rId7" action="ppaction://hlinkfile"/>
              </a:rPr>
              <a:t>ERS Submission Form Instructions </a:t>
            </a:r>
            <a:r>
              <a:rPr lang="en-US" sz="900" dirty="0" smtClean="0"/>
              <a:t>for details.</a:t>
            </a:r>
          </a:p>
          <a:p>
            <a:endParaRPr lang="en-US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49310" y="4704731"/>
            <a:ext cx="1712364" cy="507831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12. If alternate baseline is desired, enter “ALTERNATE” in cell C5. </a:t>
            </a:r>
            <a:endParaRPr lang="en-US" sz="900" dirty="0"/>
          </a:p>
        </p:txBody>
      </p:sp>
      <p:sp>
        <p:nvSpPr>
          <p:cNvPr id="5" name="Rectangle 4"/>
          <p:cNvSpPr/>
          <p:nvPr/>
        </p:nvSpPr>
        <p:spPr>
          <a:xfrm>
            <a:off x="1295400" y="3023046"/>
            <a:ext cx="304800" cy="10115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6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 animBg="1"/>
      <p:bldP spid="32" grpId="0" animBg="1"/>
      <p:bldP spid="14" grpId="0" animBg="1"/>
      <p:bldP spid="19" grpId="0" animBg="1"/>
      <p:bldP spid="22" grpId="0" animBg="1"/>
      <p:bldP spid="17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69" y="3033842"/>
            <a:ext cx="8354431" cy="1894603"/>
          </a:xfrm>
          <a:prstGeom prst="rect">
            <a:avLst/>
          </a:prstGeom>
        </p:spPr>
      </p:pic>
      <p:sp>
        <p:nvSpPr>
          <p:cNvPr id="7" name="Left Brace 6"/>
          <p:cNvSpPr/>
          <p:nvPr/>
        </p:nvSpPr>
        <p:spPr>
          <a:xfrm rot="5400000">
            <a:off x="4800917" y="-3008871"/>
            <a:ext cx="113343" cy="849598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4683760" y="983113"/>
            <a:ext cx="60626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Site Info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980" y="4958702"/>
            <a:ext cx="6641301" cy="29909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82280" y="235559"/>
            <a:ext cx="7823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Create </a:t>
            </a:r>
            <a:r>
              <a:rPr lang="en-US" sz="2000" dirty="0">
                <a:solidFill>
                  <a:srgbClr val="00B050"/>
                </a:solidFill>
              </a:rPr>
              <a:t>ERID Submission Form </a:t>
            </a:r>
            <a:r>
              <a:rPr lang="en-US" sz="2000" dirty="0"/>
              <a:t>using </a:t>
            </a:r>
            <a:r>
              <a:rPr lang="en-US" sz="2000" dirty="0">
                <a:solidFill>
                  <a:schemeClr val="accent1"/>
                </a:solidFill>
              </a:rPr>
              <a:t>Prepopulated outbound </a:t>
            </a:r>
            <a:r>
              <a:rPr lang="en-US" sz="2000" dirty="0" smtClean="0">
                <a:solidFill>
                  <a:schemeClr val="accent1"/>
                </a:solidFill>
              </a:rPr>
              <a:t>workbook</a:t>
            </a:r>
            <a:r>
              <a:rPr lang="en-US" sz="2000" dirty="0" smtClean="0"/>
              <a:t> (</a:t>
            </a:r>
            <a:r>
              <a:rPr lang="en-US" sz="2000" dirty="0"/>
              <a:t>Continued)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1524" y="5410200"/>
            <a:ext cx="2751140" cy="78483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16. To submit sites on Alt tab, copy the site information and paste them to Alt tab (from row 5 down) (only applicable to load)</a:t>
            </a:r>
          </a:p>
          <a:p>
            <a:endParaRPr lang="en-US" sz="900" dirty="0" smtClean="0"/>
          </a:p>
          <a:p>
            <a:r>
              <a:rPr lang="en-US" sz="900" dirty="0" smtClean="0"/>
              <a:t>See </a:t>
            </a:r>
            <a:r>
              <a:rPr lang="en-US" sz="900" dirty="0">
                <a:hlinkClick r:id="rId5" action="ppaction://hlinkfile"/>
              </a:rPr>
              <a:t>ERS Submission Form Instructions </a:t>
            </a:r>
            <a:r>
              <a:rPr lang="en-US" sz="900" dirty="0"/>
              <a:t>for details</a:t>
            </a:r>
            <a:r>
              <a:rPr lang="en-US" sz="900" dirty="0" smtClean="0"/>
              <a:t>.</a:t>
            </a:r>
            <a:endParaRPr lang="en-US" sz="900" dirty="0"/>
          </a:p>
        </p:txBody>
      </p:sp>
      <p:sp>
        <p:nvSpPr>
          <p:cNvPr id="30" name="Rectangle 29"/>
          <p:cNvSpPr/>
          <p:nvPr/>
        </p:nvSpPr>
        <p:spPr>
          <a:xfrm>
            <a:off x="494980" y="3758355"/>
            <a:ext cx="8268020" cy="1194645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4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/>
          <a:srcRect l="35193"/>
          <a:stretch/>
        </p:blipFill>
        <p:spPr>
          <a:xfrm>
            <a:off x="609598" y="1291610"/>
            <a:ext cx="8495981" cy="130448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8021" y="1453289"/>
            <a:ext cx="8495979" cy="114281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50" dirty="0"/>
              <a:t>4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/>
          <a:srcRect l="1" t="2819" r="-441" b="-19628"/>
          <a:stretch/>
        </p:blipFill>
        <p:spPr>
          <a:xfrm>
            <a:off x="638173" y="2631348"/>
            <a:ext cx="499142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0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QSE Submits ERID Submission Form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71600" y="5307510"/>
            <a:ext cx="6324600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NO CHANGES</a:t>
            </a:r>
            <a:r>
              <a:rPr lang="en-US" b="1" dirty="0"/>
              <a:t> </a:t>
            </a:r>
            <a:r>
              <a:rPr lang="en-US" dirty="0"/>
              <a:t>made to the forms that QSEs submit to ERCOT.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2590800" y="1219200"/>
            <a:ext cx="685800" cy="609600"/>
          </a:xfrm>
          <a:prstGeom prst="downArrow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28600" y="3746686"/>
            <a:ext cx="2057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ERCOT creates Prepopulated</a:t>
            </a:r>
          </a:p>
          <a:p>
            <a:pPr algn="ctr"/>
            <a:r>
              <a:rPr lang="en-US" dirty="0" smtClean="0"/>
              <a:t>ERID books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629400" y="3775046"/>
            <a:ext cx="17526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ERCOT returns QSE Award Report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381375" y="3775046"/>
            <a:ext cx="215265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ERCOT returns Okay and/or Error ERID books</a:t>
            </a:r>
            <a:endParaRPr lang="en-US" dirty="0"/>
          </a:p>
        </p:txBody>
      </p:sp>
      <p:sp>
        <p:nvSpPr>
          <p:cNvPr id="20" name="Right Arrow 19"/>
          <p:cNvSpPr/>
          <p:nvPr/>
        </p:nvSpPr>
        <p:spPr>
          <a:xfrm>
            <a:off x="304800" y="2893336"/>
            <a:ext cx="8763000" cy="78209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209800" y="1828800"/>
            <a:ext cx="14478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2. QSE submits ERID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11430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2677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12572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83819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2924" y="1212240"/>
            <a:ext cx="1428751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About </a:t>
            </a:r>
            <a:r>
              <a:rPr lang="en-US" sz="1100" dirty="0"/>
              <a:t>t</a:t>
            </a:r>
            <a:r>
              <a:rPr lang="en-US" sz="1100" dirty="0" smtClean="0"/>
              <a:t>wo months before the start of the contract period</a:t>
            </a:r>
            <a:endParaRPr lang="en-US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7791450" y="1212240"/>
            <a:ext cx="114300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beginning of the contract period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54112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712" y="1524000"/>
            <a:ext cx="6992775" cy="361077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Returns Okay and/or Error ERID books</a:t>
            </a:r>
            <a:br>
              <a:rPr lang="en-US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8600" y="3746686"/>
            <a:ext cx="2057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ERCOT creates Prepopulated</a:t>
            </a:r>
          </a:p>
          <a:p>
            <a:pPr algn="ctr"/>
            <a:r>
              <a:rPr lang="en-US" dirty="0" smtClean="0"/>
              <a:t>ERID books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629400" y="3775046"/>
            <a:ext cx="17526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ERCOT returns QSE Award Report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381375" y="3775046"/>
            <a:ext cx="215265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3. ERCOT returns Okay and/or Error ERID books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304800" y="2893336"/>
            <a:ext cx="8763000" cy="78209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11430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82677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2572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83819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Down Arrow 34"/>
          <p:cNvSpPr/>
          <p:nvPr/>
        </p:nvSpPr>
        <p:spPr>
          <a:xfrm rot="10800000">
            <a:off x="4114801" y="4737774"/>
            <a:ext cx="685800" cy="609600"/>
          </a:xfrm>
          <a:prstGeom prst="downArrow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42924" y="1212240"/>
            <a:ext cx="1428751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About </a:t>
            </a:r>
            <a:r>
              <a:rPr lang="en-US" sz="1100" dirty="0"/>
              <a:t>t</a:t>
            </a:r>
            <a:r>
              <a:rPr lang="en-US" sz="1100" dirty="0" smtClean="0"/>
              <a:t>wo months before the start of the contract period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7791450" y="1212240"/>
            <a:ext cx="114300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beginning of the contract period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462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Outbound ERID books from ERCOT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Main </a:t>
            </a:r>
            <a:r>
              <a:rPr lang="en-US" sz="2400" dirty="0"/>
              <a:t>Changes:</a:t>
            </a:r>
          </a:p>
          <a:p>
            <a:r>
              <a:rPr lang="en-US" sz="2400" dirty="0"/>
              <a:t>The “Identification”, “R”, “contract hour” tabs are eliminated</a:t>
            </a:r>
          </a:p>
          <a:p>
            <a:pPr>
              <a:buFontTx/>
              <a:buChar char="-"/>
            </a:pPr>
            <a:r>
              <a:rPr lang="en-US" sz="2400" dirty="0"/>
              <a:t>Files </a:t>
            </a:r>
            <a:r>
              <a:rPr lang="en-US" sz="2400" dirty="0" smtClean="0"/>
              <a:t>sent from ERCOT : </a:t>
            </a:r>
          </a:p>
          <a:p>
            <a:pPr lvl="1">
              <a:buFontTx/>
              <a:buChar char="-"/>
            </a:pPr>
            <a:r>
              <a:rPr lang="en-US" sz="1600" dirty="0" smtClean="0"/>
              <a:t>Okay </a:t>
            </a:r>
            <a:r>
              <a:rPr lang="en-US" sz="1600" dirty="0"/>
              <a:t>ERID workbook will have a tab with resource and site information for all approved </a:t>
            </a:r>
            <a:r>
              <a:rPr lang="en-US" sz="1600" dirty="0" smtClean="0"/>
              <a:t>ERIDs while </a:t>
            </a:r>
            <a:r>
              <a:rPr lang="en-US" sz="1600" dirty="0"/>
              <a:t>e</a:t>
            </a:r>
            <a:r>
              <a:rPr lang="en-US" sz="1600" dirty="0" smtClean="0"/>
              <a:t>xception</a:t>
            </a:r>
            <a:r>
              <a:rPr lang="en-US" sz="1600" dirty="0"/>
              <a:t>, availability and baseline tabs </a:t>
            </a:r>
            <a:r>
              <a:rPr lang="en-US" sz="1600" dirty="0" smtClean="0"/>
              <a:t>will remain in the current format.</a:t>
            </a:r>
          </a:p>
          <a:p>
            <a:pPr lvl="1">
              <a:buFontTx/>
              <a:buChar char="-"/>
            </a:pPr>
            <a:r>
              <a:rPr lang="en-US" sz="1800" dirty="0" smtClean="0"/>
              <a:t>Error ERID </a:t>
            </a:r>
            <a:r>
              <a:rPr lang="en-US" sz="1800" dirty="0"/>
              <a:t>workbook will have a tab with resource and site information for all </a:t>
            </a:r>
            <a:r>
              <a:rPr lang="en-US" sz="1800" dirty="0" smtClean="0"/>
              <a:t>unapproved ERIDs while exception tab will remain in </a:t>
            </a:r>
            <a:r>
              <a:rPr lang="en-US" sz="1800" dirty="0"/>
              <a:t>the </a:t>
            </a:r>
            <a:r>
              <a:rPr lang="en-US" sz="1800" dirty="0" smtClean="0"/>
              <a:t>current format.</a:t>
            </a:r>
            <a:endParaRPr lang="en-US" sz="1800" dirty="0"/>
          </a:p>
          <a:p>
            <a:pPr marL="0" indent="0">
              <a:buNone/>
            </a:pPr>
            <a:endParaRPr lang="en-US" sz="2400" dirty="0"/>
          </a:p>
          <a:p>
            <a:pPr>
              <a:buFontTx/>
              <a:buChar char="-"/>
            </a:pPr>
            <a:r>
              <a:rPr lang="en-US" sz="1800" dirty="0" smtClean="0"/>
              <a:t>See Okay </a:t>
            </a:r>
            <a:r>
              <a:rPr lang="en-US" sz="1800" dirty="0" err="1" smtClean="0"/>
              <a:t>erid</a:t>
            </a:r>
            <a:r>
              <a:rPr lang="en-US" sz="1800" dirty="0" smtClean="0"/>
              <a:t> book </a:t>
            </a:r>
            <a:r>
              <a:rPr lang="en-US" sz="1800" dirty="0" smtClean="0"/>
              <a:t>example in </a:t>
            </a:r>
            <a:r>
              <a:rPr lang="en-US" sz="1800" dirty="0" err="1" smtClean="0"/>
              <a:t>zipfile</a:t>
            </a:r>
            <a:r>
              <a:rPr lang="en-US" sz="1800" dirty="0" smtClean="0"/>
              <a:t> (</a:t>
            </a:r>
            <a:r>
              <a:rPr lang="en-US" sz="1800" u="sng" dirty="0" smtClean="0"/>
              <a:t>erid_okay_outbound_example.xlsx</a:t>
            </a:r>
            <a:r>
              <a:rPr lang="en-US" sz="1800" dirty="0" smtClean="0"/>
              <a:t>)</a:t>
            </a:r>
          </a:p>
          <a:p>
            <a:pPr>
              <a:buFontTx/>
              <a:buChar char="-"/>
            </a:pPr>
            <a:r>
              <a:rPr lang="en-US" sz="1800" dirty="0" smtClean="0"/>
              <a:t>See Errors </a:t>
            </a:r>
            <a:r>
              <a:rPr lang="en-US" sz="1800" dirty="0" err="1" smtClean="0"/>
              <a:t>erid</a:t>
            </a:r>
            <a:r>
              <a:rPr lang="en-US" sz="1800" dirty="0"/>
              <a:t> </a:t>
            </a:r>
            <a:r>
              <a:rPr lang="en-US" sz="1800" dirty="0" smtClean="0"/>
              <a:t>book example in </a:t>
            </a:r>
            <a:r>
              <a:rPr lang="en-US" sz="1800" dirty="0" err="1" smtClean="0"/>
              <a:t>zipfile</a:t>
            </a:r>
            <a:r>
              <a:rPr lang="en-US" sz="1800" dirty="0" smtClean="0"/>
              <a:t> (</a:t>
            </a:r>
            <a:r>
              <a:rPr lang="en-US" sz="1800" u="sng" dirty="0" smtClean="0"/>
              <a:t>erid_errors_outbound_example.xlsx</a:t>
            </a:r>
            <a:r>
              <a:rPr lang="en-US" sz="1800" dirty="0" smtClean="0"/>
              <a:t>)</a:t>
            </a:r>
            <a:endParaRPr lang="en-US" sz="20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QSE Submits Offer ERID books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3746686"/>
            <a:ext cx="2057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ERCOT creates Prepopulated</a:t>
            </a:r>
          </a:p>
          <a:p>
            <a:pPr algn="ctr"/>
            <a:r>
              <a:rPr lang="en-US" dirty="0" smtClean="0"/>
              <a:t>ERID books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629400" y="3775046"/>
            <a:ext cx="17526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ERCOT returns QSE Award Report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381375" y="3775046"/>
            <a:ext cx="2152650" cy="9144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ERCOT returns Okay and/or Error ERID books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5307510"/>
            <a:ext cx="6324600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NO CHANGES</a:t>
            </a:r>
            <a:r>
              <a:rPr lang="en-US" b="1" dirty="0"/>
              <a:t> </a:t>
            </a:r>
            <a:r>
              <a:rPr lang="en-US" dirty="0"/>
              <a:t>made to the forms that QSEs submit to ERCOT.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5715000" y="1196788"/>
            <a:ext cx="685800" cy="609600"/>
          </a:xfrm>
          <a:prstGeom prst="downArrow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304800" y="2893336"/>
            <a:ext cx="8763000" cy="78209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1430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2924" y="1212240"/>
            <a:ext cx="1428751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About </a:t>
            </a:r>
            <a:r>
              <a:rPr lang="en-US" sz="1100" dirty="0"/>
              <a:t>t</a:t>
            </a:r>
            <a:r>
              <a:rPr lang="en-US" sz="1100" dirty="0" smtClean="0"/>
              <a:t>wo months before the start of the contract period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7791450" y="1212240"/>
            <a:ext cx="114300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beginning of the contract period</a:t>
            </a:r>
            <a:endParaRPr lang="en-US" sz="1100" dirty="0"/>
          </a:p>
        </p:txBody>
      </p:sp>
      <p:sp>
        <p:nvSpPr>
          <p:cNvPr id="24" name="Oval 23"/>
          <p:cNvSpPr/>
          <p:nvPr/>
        </p:nvSpPr>
        <p:spPr>
          <a:xfrm>
            <a:off x="82677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22" idx="2"/>
          </p:cNvCxnSpPr>
          <p:nvPr/>
        </p:nvCxnSpPr>
        <p:spPr>
          <a:xfrm>
            <a:off x="1257300" y="1812404"/>
            <a:ext cx="0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83819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66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Returns QSE Award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304800" y="2893336"/>
            <a:ext cx="8763000" cy="78209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28600" y="3746686"/>
            <a:ext cx="2057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ERCOT creates Prepopulated</a:t>
            </a:r>
          </a:p>
          <a:p>
            <a:pPr algn="ctr"/>
            <a:r>
              <a:rPr lang="en-US" dirty="0" smtClean="0"/>
              <a:t>ERID books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629400" y="3775046"/>
            <a:ext cx="17526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ERCOT returns QSE Award Report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381375" y="3775046"/>
            <a:ext cx="2152650" cy="9144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ERCOT returns Okay and/or Error ERID books</a:t>
            </a:r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 rot="10800000">
            <a:off x="7162801" y="4738746"/>
            <a:ext cx="685800" cy="609600"/>
          </a:xfrm>
          <a:prstGeom prst="downArrow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1430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2677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2572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3819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2924" y="1212240"/>
            <a:ext cx="1428751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About </a:t>
            </a:r>
            <a:r>
              <a:rPr lang="en-US" sz="1100" dirty="0"/>
              <a:t>t</a:t>
            </a:r>
            <a:r>
              <a:rPr lang="en-US" sz="1100" dirty="0" smtClean="0"/>
              <a:t>wo months before the start of the contract period</a:t>
            </a:r>
            <a:endParaRPr lang="en-US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7791450" y="1212240"/>
            <a:ext cx="114300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beginning of the contract period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8857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Outbound QSE Award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Main Change:</a:t>
            </a:r>
          </a:p>
          <a:p>
            <a:pPr>
              <a:buFontTx/>
              <a:buChar char="-"/>
            </a:pPr>
            <a:r>
              <a:rPr lang="en-US" sz="2400" dirty="0"/>
              <a:t>Files </a:t>
            </a:r>
            <a:r>
              <a:rPr lang="en-US" sz="2400" dirty="0" smtClean="0"/>
              <a:t>sent from </a:t>
            </a:r>
            <a:r>
              <a:rPr lang="en-US" sz="2400" dirty="0"/>
              <a:t>ERCOT will have one tab that includes all resources instead of one tab for each resource.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600" dirty="0" smtClean="0"/>
              <a:t>See the QSE Award </a:t>
            </a:r>
            <a:r>
              <a:rPr lang="en-US" sz="1600" dirty="0" smtClean="0"/>
              <a:t>Example in </a:t>
            </a:r>
            <a:r>
              <a:rPr lang="en-US" sz="1600" dirty="0" err="1" smtClean="0"/>
              <a:t>zipfile</a:t>
            </a:r>
            <a:r>
              <a:rPr lang="en-US" sz="1600" dirty="0" smtClean="0"/>
              <a:t>. </a:t>
            </a:r>
            <a:r>
              <a:rPr lang="en-US" sz="1600" dirty="0" smtClean="0"/>
              <a:t>(</a:t>
            </a:r>
            <a:r>
              <a:rPr lang="en-US" sz="1600" u="sng" dirty="0" smtClean="0"/>
              <a:t>QSE Award reports outbound example.xlsx)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9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2" name="Group 3"/>
          <p:cNvGrpSpPr>
            <a:grpSpLocks/>
          </p:cNvGrpSpPr>
          <p:nvPr/>
        </p:nvGrpSpPr>
        <p:grpSpPr bwMode="auto">
          <a:xfrm>
            <a:off x="3860800" y="1752600"/>
            <a:ext cx="1320800" cy="2238375"/>
            <a:chOff x="1968" y="672"/>
            <a:chExt cx="1416" cy="2400"/>
          </a:xfrm>
        </p:grpSpPr>
        <p:pic>
          <p:nvPicPr>
            <p:cNvPr id="53255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256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600">
                  <a:latin typeface="Britannic Bold" pitchFamily="34" charset="0"/>
                </a:rPr>
                <a:t>ON</a:t>
              </a:r>
            </a:p>
          </p:txBody>
        </p:sp>
        <p:sp>
          <p:nvSpPr>
            <p:cNvPr id="53257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576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600">
                  <a:latin typeface="Britannic Bold" pitchFamily="34" charset="0"/>
                </a:rPr>
                <a:t>OFF</a:t>
              </a:r>
            </a:p>
          </p:txBody>
        </p:sp>
      </p:grpSp>
      <p:sp>
        <p:nvSpPr>
          <p:cNvPr id="532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2209800"/>
            <a:ext cx="8458200" cy="1143000"/>
          </a:xfrm>
        </p:spPr>
        <p:txBody>
          <a:bodyPr/>
          <a:lstStyle/>
          <a:p>
            <a:pPr algn="ctr"/>
            <a:r>
              <a:rPr lang="en-US" sz="4000" dirty="0"/>
              <a:t>Secured File Exchange through Proofpoint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312" y="3962400"/>
            <a:ext cx="34766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Secure File Exchange through Proofpoint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386682"/>
            <a:ext cx="8534400" cy="4709318"/>
          </a:xfrm>
        </p:spPr>
        <p:txBody>
          <a:bodyPr/>
          <a:lstStyle/>
          <a:p>
            <a:r>
              <a:rPr lang="en-US" sz="2000" b="1" dirty="0"/>
              <a:t>Why </a:t>
            </a:r>
            <a:r>
              <a:rPr lang="en-US" sz="2000" b="1" dirty="0" smtClean="0"/>
              <a:t>use </a:t>
            </a:r>
            <a:r>
              <a:rPr lang="en-US" sz="2000" b="1" dirty="0"/>
              <a:t>secured file exchange?</a:t>
            </a:r>
          </a:p>
          <a:p>
            <a:pPr lvl="1"/>
            <a:r>
              <a:rPr lang="en-US" sz="2000" dirty="0"/>
              <a:t>The purpose of secure file exchange is to protect sensitive information. </a:t>
            </a:r>
          </a:p>
          <a:p>
            <a:r>
              <a:rPr lang="en-US" sz="2000" b="1" dirty="0"/>
              <a:t>How does it affect your day-to-day work?</a:t>
            </a:r>
          </a:p>
          <a:p>
            <a:pPr lvl="1"/>
            <a:r>
              <a:rPr lang="en-US" sz="2000" dirty="0"/>
              <a:t>QSEs will start receiving encrypted emails from ERCOT.</a:t>
            </a:r>
          </a:p>
          <a:p>
            <a:pPr lvl="1"/>
            <a:r>
              <a:rPr lang="en-US" sz="2000" dirty="0" smtClean="0"/>
              <a:t>It is </a:t>
            </a:r>
            <a:r>
              <a:rPr lang="en-US" sz="2000" u="sng" dirty="0" smtClean="0"/>
              <a:t>optional</a:t>
            </a:r>
            <a:r>
              <a:rPr lang="en-US" sz="2000" dirty="0" smtClean="0"/>
              <a:t> </a:t>
            </a:r>
            <a:r>
              <a:rPr lang="en-US" sz="2000" dirty="0"/>
              <a:t>for QSEs to send emails through Proofpoint.</a:t>
            </a:r>
          </a:p>
          <a:p>
            <a:r>
              <a:rPr lang="en-US" sz="2000" b="1" dirty="0"/>
              <a:t>Which ERS-related emails </a:t>
            </a:r>
            <a:r>
              <a:rPr lang="en-US" sz="2000" b="1" dirty="0" smtClean="0"/>
              <a:t>may </a:t>
            </a:r>
            <a:r>
              <a:rPr lang="en-US" sz="2000" b="1" dirty="0"/>
              <a:t>be sent securely?</a:t>
            </a:r>
          </a:p>
          <a:p>
            <a:pPr lvl="1"/>
            <a:r>
              <a:rPr lang="en-US" sz="2000" dirty="0"/>
              <a:t>Emails that contain sensitive information to and from ERCOT (affidavit, ERID book, offers, meter data, supplemental, substitutions and etc.) </a:t>
            </a:r>
          </a:p>
          <a:p>
            <a:r>
              <a:rPr lang="en-US" sz="2000" b="1" dirty="0"/>
              <a:t>Which ERS processes are </a:t>
            </a:r>
            <a:r>
              <a:rPr lang="en-US" sz="2000" b="1" u="sng" dirty="0"/>
              <a:t>not affected</a:t>
            </a:r>
            <a:r>
              <a:rPr lang="en-US" sz="2000" b="1" dirty="0"/>
              <a:t>?</a:t>
            </a:r>
          </a:p>
          <a:p>
            <a:pPr lvl="1"/>
            <a:r>
              <a:rPr lang="en-US" sz="2000" dirty="0"/>
              <a:t>ERCOT will continue to post files to </a:t>
            </a:r>
            <a:r>
              <a:rPr lang="en-US" sz="2000" dirty="0" smtClean="0"/>
              <a:t>MIS which is a secure method for file exchange.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9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Secure File Exchange through Proofpoint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62000" y="1313896"/>
            <a:ext cx="457200" cy="442118"/>
          </a:xfrm>
          <a:prstGeom prst="ellips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1386682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Proofpoint Account Setup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62000" y="1921789"/>
            <a:ext cx="457200" cy="442118"/>
          </a:xfrm>
          <a:prstGeom prst="ellips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398" y="1994575"/>
            <a:ext cx="762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Receiving secured emails from ERCOT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62000" y="2529682"/>
            <a:ext cx="457200" cy="442118"/>
          </a:xfrm>
          <a:prstGeom prst="ellips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95399" y="2602468"/>
            <a:ext cx="657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Sending secured emails to ERCOT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9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encrypted email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400" y="1295400"/>
            <a:ext cx="3179520" cy="4319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940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274" y="914400"/>
            <a:ext cx="8274326" cy="5105400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hlinkClick r:id="rId3"/>
              </a:rPr>
              <a:t>Antitrust Admonition </a:t>
            </a:r>
            <a:endParaRPr lang="en-US" sz="2400" dirty="0" smtClean="0"/>
          </a:p>
          <a:p>
            <a:r>
              <a:rPr lang="en-US" sz="2400" dirty="0" smtClean="0"/>
              <a:t>New Outbound Workbook Format</a:t>
            </a:r>
          </a:p>
          <a:p>
            <a:r>
              <a:rPr lang="en-US" sz="2400" dirty="0" smtClean="0"/>
              <a:t>Secured File Exchange</a:t>
            </a:r>
          </a:p>
          <a:p>
            <a:r>
              <a:rPr lang="en-US" sz="2400" dirty="0" smtClean="0"/>
              <a:t>Q&amp;A and Review any Action Items</a:t>
            </a:r>
          </a:p>
          <a:p>
            <a:r>
              <a:rPr lang="en-US" sz="2400" dirty="0" smtClean="0"/>
              <a:t>Adjourn </a:t>
            </a:r>
          </a:p>
        </p:txBody>
      </p:sp>
    </p:spTree>
    <p:extLst>
      <p:ext uri="{BB962C8B-B14F-4D97-AF65-F5344CB8AC3E}">
        <p14:creationId xmlns:p14="http://schemas.microsoft.com/office/powerpoint/2010/main" val="74750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8371" r="55313" b="25391"/>
          <a:stretch/>
        </p:blipFill>
        <p:spPr>
          <a:xfrm>
            <a:off x="914400" y="1386682"/>
            <a:ext cx="5190491" cy="4648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23684"/>
          <a:stretch/>
        </p:blipFill>
        <p:spPr>
          <a:xfrm>
            <a:off x="990600" y="5272882"/>
            <a:ext cx="1478280" cy="273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0" y="2682082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1. Download </a:t>
            </a:r>
            <a:r>
              <a:rPr lang="en-US" sz="1200" b="1" dirty="0">
                <a:solidFill>
                  <a:srgbClr val="FF0000"/>
                </a:solidFill>
              </a:rPr>
              <a:t>SecureMessageAtt.html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0800" y="5250022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2. Open </a:t>
            </a:r>
            <a:r>
              <a:rPr lang="en-US" sz="1200" b="1" dirty="0" smtClean="0">
                <a:solidFill>
                  <a:srgbClr val="FF0000"/>
                </a:solidFill>
              </a:rPr>
              <a:t>SecureMessageAtt.html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Receiving encrypted email (Continued)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57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676401"/>
            <a:ext cx="4198902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encrypted email (Continued)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495800"/>
            <a:ext cx="4462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3. Click on the </a:t>
            </a:r>
            <a:r>
              <a:rPr lang="en-US" sz="1200" b="1" dirty="0" smtClean="0">
                <a:solidFill>
                  <a:srgbClr val="FF0000"/>
                </a:solidFill>
              </a:rPr>
              <a:t>“Click to read message” </a:t>
            </a:r>
            <a:r>
              <a:rPr lang="en-US" sz="1200" b="1" dirty="0" smtClean="0"/>
              <a:t>button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73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Receiving encrypted </a:t>
            </a:r>
            <a:r>
              <a:rPr lang="en-US" dirty="0" smtClean="0"/>
              <a:t>email </a:t>
            </a:r>
            <a:r>
              <a:rPr lang="en-US" dirty="0"/>
              <a:t>(Continued)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Initial Registration </a:t>
            </a:r>
            <a:r>
              <a:rPr lang="en-US" u="sng" dirty="0" smtClean="0">
                <a:solidFill>
                  <a:schemeClr val="tx1"/>
                </a:solidFill>
              </a:rPr>
              <a:t>(Only for the first time)</a:t>
            </a:r>
            <a:endParaRPr lang="en-US" u="sng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00200"/>
            <a:ext cx="3306674" cy="4319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24400" y="19050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Enter your </a:t>
            </a:r>
            <a:r>
              <a:rPr lang="en-US" b="1" dirty="0" smtClean="0"/>
              <a:t>First Name, Last Name</a:t>
            </a:r>
            <a:r>
              <a:rPr lang="en-US" dirty="0" smtClean="0"/>
              <a:t> and a </a:t>
            </a:r>
            <a:r>
              <a:rPr lang="en-US" b="1" dirty="0" smtClean="0"/>
              <a:t>password</a:t>
            </a:r>
            <a:r>
              <a:rPr lang="en-US" dirty="0" smtClean="0"/>
              <a:t> that satisfies the Password Policy.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Once account is created, you may start </a:t>
            </a:r>
            <a:r>
              <a:rPr lang="en-US" b="1" dirty="0" smtClean="0"/>
              <a:t>accessing</a:t>
            </a:r>
            <a:r>
              <a:rPr lang="en-US" dirty="0" smtClean="0"/>
              <a:t> the encrypted emails as well as </a:t>
            </a:r>
            <a:r>
              <a:rPr lang="en-US" b="1" dirty="0" smtClean="0"/>
              <a:t>sending</a:t>
            </a:r>
            <a:r>
              <a:rPr lang="en-US" dirty="0" smtClean="0"/>
              <a:t> secured emails to ERCOT.  </a:t>
            </a:r>
          </a:p>
        </p:txBody>
      </p:sp>
    </p:spTree>
    <p:extLst>
      <p:ext uri="{BB962C8B-B14F-4D97-AF65-F5344CB8AC3E}">
        <p14:creationId xmlns:p14="http://schemas.microsoft.com/office/powerpoint/2010/main" val="51225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</a:t>
            </a:r>
            <a:r>
              <a:rPr lang="en-US" dirty="0"/>
              <a:t>encrypted email (Continued)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386682"/>
            <a:ext cx="8534400" cy="1759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37338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 the message and download the attachment as usual.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Reply and forward the message as usual. </a:t>
            </a:r>
          </a:p>
        </p:txBody>
      </p:sp>
    </p:spTree>
    <p:extLst>
      <p:ext uri="{BB962C8B-B14F-4D97-AF65-F5344CB8AC3E}">
        <p14:creationId xmlns:p14="http://schemas.microsoft.com/office/powerpoint/2010/main" val="409968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encrypted email to ERCOT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62463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000" dirty="0" smtClean="0"/>
              <a:t>Copy </a:t>
            </a:r>
            <a:r>
              <a:rPr lang="en-US" sz="2000" u="sng" dirty="0">
                <a:hlinkClick r:id="rId2"/>
              </a:rPr>
              <a:t>https://</a:t>
            </a:r>
            <a:r>
              <a:rPr lang="en-US" sz="2000" u="sng" dirty="0" smtClean="0">
                <a:hlinkClick r:id="rId2"/>
              </a:rPr>
              <a:t>securemail.ercot.com/encrypt</a:t>
            </a:r>
            <a:r>
              <a:rPr lang="en-US" sz="2000" u="sng" dirty="0" smtClean="0"/>
              <a:t> </a:t>
            </a:r>
            <a:r>
              <a:rPr lang="en-US" sz="2000" dirty="0" smtClean="0"/>
              <a:t>to your web browser address bar. </a:t>
            </a:r>
            <a:r>
              <a:rPr lang="en-US" sz="2000" b="1" u="sng" dirty="0" smtClean="0"/>
              <a:t>(Recommend to bookmark the page)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It will prompt you to log in using your email address and password.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018755"/>
            <a:ext cx="2985762" cy="2147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018755"/>
            <a:ext cx="2928330" cy="2147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65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Sending encrypted email to </a:t>
            </a:r>
            <a:r>
              <a:rPr lang="en-US" dirty="0" smtClean="0"/>
              <a:t>ERCOT (Continued)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828800"/>
            <a:ext cx="8534400" cy="3534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202016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  Compose email and attach file as usual.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83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and Suggested Workarounds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There is no direct way to keep track of the emails QSEs sent through Proofpoint.</a:t>
            </a:r>
          </a:p>
          <a:p>
            <a:pPr lvl="1"/>
            <a:r>
              <a:rPr lang="en-US" sz="2000" dirty="0" smtClean="0"/>
              <a:t>Solution: Copy yourself when sending any emails. 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000" dirty="0" smtClean="0"/>
              <a:t>If an employee who has a Proofpoint account left the company, the company cannot retrieve that employee’s historical secured emails. </a:t>
            </a:r>
          </a:p>
          <a:p>
            <a:pPr lvl="1"/>
            <a:r>
              <a:rPr lang="en-US" sz="2000" dirty="0"/>
              <a:t>Solution: Recommend </a:t>
            </a:r>
            <a:r>
              <a:rPr lang="en-US" sz="2000" dirty="0" smtClean="0"/>
              <a:t>QSEs to </a:t>
            </a:r>
            <a:r>
              <a:rPr lang="en-US" sz="2000" dirty="0"/>
              <a:t>use </a:t>
            </a:r>
            <a:r>
              <a:rPr lang="en-US" sz="2000" dirty="0" smtClean="0"/>
              <a:t>a </a:t>
            </a:r>
            <a:r>
              <a:rPr lang="en-US" sz="2000" dirty="0"/>
              <a:t>generic email </a:t>
            </a:r>
            <a:r>
              <a:rPr lang="en-US" sz="2000" dirty="0" smtClean="0"/>
              <a:t>address to </a:t>
            </a:r>
            <a:r>
              <a:rPr lang="en-US" sz="2000" dirty="0"/>
              <a:t>set up Proofpoint account.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Former employee can still access Proofpoint account after leaving.</a:t>
            </a:r>
            <a:endParaRPr lang="en-US" sz="2000" dirty="0"/>
          </a:p>
          <a:p>
            <a:pPr lvl="1"/>
            <a:r>
              <a:rPr lang="en-US" sz="2000" dirty="0"/>
              <a:t>Solution: Recommend QSEs to use a generic email address to set up Proofpoint account.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0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30710"/>
            <a:ext cx="8534400" cy="1828800"/>
          </a:xfrm>
        </p:spPr>
        <p:txBody>
          <a:bodyPr/>
          <a:lstStyle/>
          <a:p>
            <a:pPr marL="0" indent="0">
              <a:buNone/>
            </a:pPr>
            <a:r>
              <a:rPr lang="en-US" sz="2000" u="sng" dirty="0" smtClean="0"/>
              <a:t>New Outbound Workbook Format </a:t>
            </a:r>
          </a:p>
          <a:p>
            <a:r>
              <a:rPr lang="en-US" sz="2000" dirty="0" smtClean="0"/>
              <a:t>Beginning </a:t>
            </a:r>
            <a:r>
              <a:rPr lang="en-US" sz="2000" dirty="0"/>
              <a:t>June-September </a:t>
            </a:r>
            <a:r>
              <a:rPr lang="en-US" sz="2000" dirty="0" smtClean="0"/>
              <a:t>2017 SCT </a:t>
            </a:r>
            <a:r>
              <a:rPr lang="en-US" sz="2000" dirty="0"/>
              <a:t>(April 2017) - ERCOT will produce outbound files in both existing and new format </a:t>
            </a:r>
          </a:p>
          <a:p>
            <a:r>
              <a:rPr lang="en-US" sz="2000" dirty="0" smtClean="0"/>
              <a:t>Beginning </a:t>
            </a:r>
            <a:r>
              <a:rPr lang="en-US" sz="2000" dirty="0"/>
              <a:t>Oct17Jan18 SCT (Aug 2017) – ERCOT will only produce outbound files in new </a:t>
            </a:r>
            <a:r>
              <a:rPr lang="en-US" sz="2000" dirty="0" smtClean="0"/>
              <a:t>format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0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 marL="0" indent="0">
              <a:buNone/>
            </a:pPr>
            <a:r>
              <a:rPr lang="en-US" sz="2000" u="sng" dirty="0" smtClean="0"/>
              <a:t>Secured </a:t>
            </a:r>
            <a:r>
              <a:rPr lang="en-US" sz="2000" u="sng" dirty="0"/>
              <a:t>File Exchange</a:t>
            </a:r>
            <a:endParaRPr lang="en-US" sz="2000" dirty="0"/>
          </a:p>
          <a:p>
            <a:r>
              <a:rPr lang="en-US" sz="2000" dirty="0"/>
              <a:t>ERCOT will send out an email to all QSE representatives who are currently on our ERS email list asking whether a generic email account will be used. </a:t>
            </a:r>
          </a:p>
          <a:p>
            <a:r>
              <a:rPr lang="en-US" sz="2000" dirty="0"/>
              <a:t>Once </a:t>
            </a:r>
            <a:r>
              <a:rPr lang="en-US" sz="2000" dirty="0" smtClean="0"/>
              <a:t>ERCOT receives </a:t>
            </a:r>
            <a:r>
              <a:rPr lang="en-US" sz="2000" dirty="0"/>
              <a:t>response, ERCOT will send </a:t>
            </a:r>
            <a:r>
              <a:rPr lang="en-US" sz="2000" dirty="0" smtClean="0"/>
              <a:t>a secured </a:t>
            </a:r>
            <a:r>
              <a:rPr lang="en-US" sz="2000" dirty="0"/>
              <a:t>email which will initiate registration process.</a:t>
            </a:r>
          </a:p>
          <a:p>
            <a:r>
              <a:rPr lang="en-US" sz="2000" dirty="0" smtClean="0"/>
              <a:t>Beginning </a:t>
            </a:r>
            <a:r>
              <a:rPr lang="en-US" sz="2000" dirty="0"/>
              <a:t>April 1st, ERCOT will </a:t>
            </a:r>
            <a:r>
              <a:rPr lang="en-US" sz="2000" dirty="0" smtClean="0"/>
              <a:t>send </a:t>
            </a:r>
            <a:r>
              <a:rPr lang="en-US" sz="2000" dirty="0"/>
              <a:t>emails with sensitive </a:t>
            </a:r>
            <a:r>
              <a:rPr lang="en-US" sz="2000" dirty="0" smtClean="0"/>
              <a:t>information </a:t>
            </a:r>
            <a:r>
              <a:rPr lang="en-US" sz="2000" dirty="0"/>
              <a:t>securely to Market Participant using Proofpoint.</a:t>
            </a:r>
          </a:p>
          <a:p>
            <a:r>
              <a:rPr lang="en-US" sz="2000" dirty="0" smtClean="0"/>
              <a:t>QSEs will receive emails with sensitive information through Proofpoint, however it </a:t>
            </a:r>
            <a:r>
              <a:rPr lang="en-US" sz="2000" dirty="0"/>
              <a:t>is </a:t>
            </a:r>
            <a:r>
              <a:rPr lang="en-US" sz="2000" b="1" u="sng" dirty="0"/>
              <a:t>optional</a:t>
            </a:r>
            <a:r>
              <a:rPr lang="en-US" sz="2000" b="1" dirty="0"/>
              <a:t> </a:t>
            </a:r>
            <a:r>
              <a:rPr lang="en-US" sz="2000" dirty="0" smtClean="0"/>
              <a:t>if QSEs choose to use Proofpoint to send emails back to ERCOT. </a:t>
            </a:r>
            <a:endParaRPr lang="en-US" sz="2000" b="1" u="sng" dirty="0"/>
          </a:p>
          <a:p>
            <a:r>
              <a:rPr lang="en-US" sz="2000" dirty="0" smtClean="0"/>
              <a:t>ERCOT will </a:t>
            </a:r>
            <a:r>
              <a:rPr lang="en-US" sz="2000" dirty="0"/>
              <a:t>continue to </a:t>
            </a:r>
            <a:r>
              <a:rPr lang="en-US" sz="2000" dirty="0" smtClean="0"/>
              <a:t>explore other options for exchanging </a:t>
            </a:r>
            <a:r>
              <a:rPr lang="en-US" sz="2000" smtClean="0"/>
              <a:t>sensitive information.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3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2" name="Group 3"/>
          <p:cNvGrpSpPr>
            <a:grpSpLocks/>
          </p:cNvGrpSpPr>
          <p:nvPr/>
        </p:nvGrpSpPr>
        <p:grpSpPr bwMode="auto">
          <a:xfrm>
            <a:off x="3860800" y="1752600"/>
            <a:ext cx="1320800" cy="2238375"/>
            <a:chOff x="1968" y="672"/>
            <a:chExt cx="1416" cy="2400"/>
          </a:xfrm>
        </p:grpSpPr>
        <p:pic>
          <p:nvPicPr>
            <p:cNvPr id="53255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256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600">
                  <a:latin typeface="Britannic Bold" pitchFamily="34" charset="0"/>
                </a:rPr>
                <a:t>ON</a:t>
              </a:r>
            </a:p>
          </p:txBody>
        </p:sp>
        <p:sp>
          <p:nvSpPr>
            <p:cNvPr id="53257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576" cy="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600">
                  <a:latin typeface="Britannic Bold" pitchFamily="34" charset="0"/>
                </a:rPr>
                <a:t>OFF</a:t>
              </a:r>
            </a:p>
          </p:txBody>
        </p:sp>
      </p:grpSp>
      <p:sp>
        <p:nvSpPr>
          <p:cNvPr id="532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9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Why are we changing outbound workbooks?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274" y="914400"/>
            <a:ext cx="8274326" cy="51054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1800" dirty="0"/>
              <a:t>ERCOT uses SAS as the software system for virtually all of our ERS processing</a:t>
            </a:r>
          </a:p>
          <a:p>
            <a:r>
              <a:rPr lang="en-US" sz="1800" dirty="0"/>
              <a:t>ERCOT is migrating our SAS platform from the current client/server environment to a grid computing environment</a:t>
            </a:r>
          </a:p>
          <a:p>
            <a:r>
              <a:rPr lang="en-US" sz="1800" dirty="0"/>
              <a:t>Migration to grid computing environment will be complete prior to the October 2017/January 2018 Standard Contract Term (August 2017)</a:t>
            </a:r>
          </a:p>
          <a:p>
            <a:r>
              <a:rPr lang="en-US" sz="1800" dirty="0"/>
              <a:t>SAS Grid computing will require modifications for ERCOT in sending outbound submission type workbooks to QSEs</a:t>
            </a:r>
          </a:p>
          <a:p>
            <a:pPr lvl="1"/>
            <a:r>
              <a:rPr lang="en-US" sz="1400" dirty="0"/>
              <a:t>The DDE functionality ERCOT has been using to create Excel workbooks in SAS during the ERID and Award Notification processes will no longer be available</a:t>
            </a:r>
          </a:p>
          <a:p>
            <a:pPr marL="400050"/>
            <a:r>
              <a:rPr lang="en-US" sz="1800" dirty="0"/>
              <a:t>No changes for test analysis, contract performance, settlement reports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1136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2209800"/>
            <a:ext cx="8458200" cy="1143000"/>
          </a:xfrm>
        </p:spPr>
        <p:txBody>
          <a:bodyPr/>
          <a:lstStyle/>
          <a:p>
            <a:pPr algn="ctr"/>
            <a:r>
              <a:rPr lang="en-US" sz="4000" dirty="0" smtClean="0"/>
              <a:t>Outbound Workbook </a:t>
            </a:r>
            <a:br>
              <a:rPr lang="en-US" sz="4000" dirty="0" smtClean="0"/>
            </a:br>
            <a:r>
              <a:rPr lang="en-US" sz="4000" dirty="0" smtClean="0"/>
              <a:t>File Changes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14600" y="36576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What QSE will receive from </a:t>
            </a:r>
          </a:p>
          <a:p>
            <a:pPr algn="ctr"/>
            <a:r>
              <a:rPr lang="en-US" i="1" dirty="0" smtClean="0"/>
              <a:t>ERCOT ERS Team in the future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4587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2400" u="sng" dirty="0" smtClean="0"/>
              <a:t>NO CHANGES</a:t>
            </a:r>
            <a:r>
              <a:rPr lang="en-US" sz="2400" dirty="0" smtClean="0"/>
              <a:t> made to the forms that QSEs submit to ERCOT.</a:t>
            </a:r>
          </a:p>
          <a:p>
            <a:pPr>
              <a:buFontTx/>
              <a:buChar char="-"/>
            </a:pPr>
            <a:r>
              <a:rPr lang="en-US" sz="2400" dirty="0" smtClean="0"/>
              <a:t>In files ERCOT sends to QSEs, the individual resource tabs will be consolidated into a single tab. </a:t>
            </a:r>
          </a:p>
          <a:p>
            <a:pPr>
              <a:buFontTx/>
              <a:buChar char="-"/>
            </a:pPr>
            <a:r>
              <a:rPr lang="en-US" sz="2400" dirty="0" smtClean="0"/>
              <a:t>Beginning 2017 Jun Sep contract period, ERCOT will send all files in both existing and new formats.</a:t>
            </a:r>
          </a:p>
          <a:p>
            <a:pPr>
              <a:buFontTx/>
              <a:buChar char="-"/>
            </a:pPr>
            <a:r>
              <a:rPr lang="en-US" sz="2400" dirty="0" smtClean="0"/>
              <a:t>Starting 2017 Oct Jan18 contract period</a:t>
            </a:r>
            <a:r>
              <a:rPr lang="en-US" sz="2400" dirty="0"/>
              <a:t>, ERCOT will </a:t>
            </a:r>
            <a:r>
              <a:rPr lang="en-US" sz="2400" dirty="0" smtClean="0"/>
              <a:t>only send files in the new format.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3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1966"/>
            <a:ext cx="9067800" cy="1143000"/>
          </a:xfrm>
        </p:spPr>
        <p:txBody>
          <a:bodyPr/>
          <a:lstStyle/>
          <a:p>
            <a:r>
              <a:rPr lang="en-US" sz="2700" dirty="0" smtClean="0"/>
              <a:t>Resource Identification &amp; Offer Submission Process</a:t>
            </a:r>
            <a:endParaRPr lang="en-US" sz="2700" dirty="0"/>
          </a:p>
        </p:txBody>
      </p:sp>
      <p:sp>
        <p:nvSpPr>
          <p:cNvPr id="11" name="Rectangle 10"/>
          <p:cNvSpPr/>
          <p:nvPr/>
        </p:nvSpPr>
        <p:spPr>
          <a:xfrm>
            <a:off x="228600" y="3746686"/>
            <a:ext cx="20574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ERCOT creates Prepopulated</a:t>
            </a:r>
          </a:p>
          <a:p>
            <a:pPr algn="ctr"/>
            <a:r>
              <a:rPr lang="en-US" dirty="0" smtClean="0"/>
              <a:t>ERID books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629400" y="3775046"/>
            <a:ext cx="1752599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ERCOT returns QSE Award Report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381375" y="3775046"/>
            <a:ext cx="215265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ERCOT returns Okay and/or Error ERID books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304800" y="2893336"/>
            <a:ext cx="8763000" cy="78209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328862" y="1790818"/>
            <a:ext cx="1447800" cy="9144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410200" y="1840232"/>
            <a:ext cx="14478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1430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2677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2572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83819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42924" y="1212240"/>
            <a:ext cx="1428751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About </a:t>
            </a:r>
            <a:r>
              <a:rPr lang="en-US" sz="1100" dirty="0"/>
              <a:t>t</a:t>
            </a:r>
            <a:r>
              <a:rPr lang="en-US" sz="1100" dirty="0" smtClean="0"/>
              <a:t>wo months before the start of the contract period</a:t>
            </a:r>
            <a:endParaRPr lang="en-US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7791450" y="1212240"/>
            <a:ext cx="114300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beginning of the contract period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2683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3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</a:t>
            </a:r>
            <a:r>
              <a:rPr lang="en-US" dirty="0"/>
              <a:t>creates </a:t>
            </a:r>
            <a:r>
              <a:rPr lang="en-US" dirty="0" smtClean="0"/>
              <a:t>prepopulated ERID </a:t>
            </a:r>
            <a:r>
              <a:rPr lang="en-US" dirty="0"/>
              <a:t>books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8600" y="3746686"/>
            <a:ext cx="2057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ERCOT creates Prepopulated</a:t>
            </a:r>
          </a:p>
          <a:p>
            <a:pPr algn="ctr"/>
            <a:r>
              <a:rPr lang="en-US" dirty="0" smtClean="0"/>
              <a:t>ERID books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629400" y="3775046"/>
            <a:ext cx="17526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ERCOT returns QSE Award Report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381375" y="3775046"/>
            <a:ext cx="215265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ERCOT returns Okay and/or Error ERID books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304800" y="2893336"/>
            <a:ext cx="8763000" cy="78209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09800" y="1862262"/>
            <a:ext cx="1447800" cy="914400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QSE submits ERID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334000" y="1838221"/>
            <a:ext cx="14478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QSE submits Offer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11430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8267700" y="3178711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12572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381999" y="1812404"/>
            <a:ext cx="1" cy="12950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 rot="10800000">
            <a:off x="914399" y="4727791"/>
            <a:ext cx="685800" cy="609600"/>
          </a:xfrm>
          <a:prstGeom prst="downArrow">
            <a:avLst/>
          </a:prstGeom>
          <a:solidFill>
            <a:srgbClr val="7030A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42924" y="1212240"/>
            <a:ext cx="1428751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About </a:t>
            </a:r>
            <a:r>
              <a:rPr lang="en-US" sz="1100" dirty="0"/>
              <a:t>t</a:t>
            </a:r>
            <a:r>
              <a:rPr lang="en-US" sz="1100" dirty="0" smtClean="0"/>
              <a:t>wo months before the start of the contract period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7791450" y="1212240"/>
            <a:ext cx="114300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 beginning of the contract period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5772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Prepopulated outbound workbook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Main </a:t>
            </a:r>
            <a:r>
              <a:rPr lang="en-US" sz="2400" dirty="0"/>
              <a:t>Changes:</a:t>
            </a:r>
          </a:p>
          <a:p>
            <a:r>
              <a:rPr lang="en-US" sz="2400" dirty="0"/>
              <a:t>The “Identification”, “R”, “contract hour” tabs are eliminated</a:t>
            </a:r>
          </a:p>
          <a:p>
            <a:pPr>
              <a:buFontTx/>
              <a:buChar char="-"/>
            </a:pPr>
            <a:r>
              <a:rPr lang="en-US" sz="2400" dirty="0"/>
              <a:t>Files </a:t>
            </a:r>
            <a:r>
              <a:rPr lang="en-US" sz="2400" dirty="0" smtClean="0"/>
              <a:t>sent from </a:t>
            </a:r>
            <a:r>
              <a:rPr lang="en-US" sz="2400" dirty="0"/>
              <a:t>ERCOT will have one tab that includes all resources instead of one tab for each resource.</a:t>
            </a:r>
          </a:p>
          <a:p>
            <a:endParaRPr lang="en-US" sz="2400" dirty="0" smtClean="0"/>
          </a:p>
          <a:p>
            <a:r>
              <a:rPr lang="en-US" sz="2400" dirty="0" smtClean="0"/>
              <a:t>See an example of prepopulated </a:t>
            </a:r>
            <a:r>
              <a:rPr lang="en-US" sz="2400" dirty="0" smtClean="0"/>
              <a:t>book in </a:t>
            </a:r>
            <a:r>
              <a:rPr lang="en-US" sz="2400" dirty="0" err="1" smtClean="0"/>
              <a:t>zipfile</a:t>
            </a:r>
            <a:r>
              <a:rPr lang="en-US" sz="2400" dirty="0" smtClean="0"/>
              <a:t> (prepopulated </a:t>
            </a:r>
            <a:r>
              <a:rPr lang="en-US" sz="2400" dirty="0" smtClean="0"/>
              <a:t>book example.xlsx)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c34af464-7aa1-4edd-9be4-83dffc1cb926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6370</TotalTime>
  <Words>2178</Words>
  <Application>Microsoft Office PowerPoint</Application>
  <PresentationFormat>On-screen Show (4:3)</PresentationFormat>
  <Paragraphs>311</Paragraphs>
  <Slides>39</Slides>
  <Notes>15</Notes>
  <HiddenSlides>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Britannic Bold</vt:lpstr>
      <vt:lpstr>Calibri</vt:lpstr>
      <vt:lpstr>1_Custom Design</vt:lpstr>
      <vt:lpstr>Office Theme</vt:lpstr>
      <vt:lpstr>Custom Design</vt:lpstr>
      <vt:lpstr>PowerPoint Presentation</vt:lpstr>
      <vt:lpstr>Introduction</vt:lpstr>
      <vt:lpstr>Agenda</vt:lpstr>
      <vt:lpstr>Why are we changing outbound workbooks?</vt:lpstr>
      <vt:lpstr>Outbound Workbook  File Changes </vt:lpstr>
      <vt:lpstr>Summary of Changes</vt:lpstr>
      <vt:lpstr>Resource Identification &amp; Offer Submission Process</vt:lpstr>
      <vt:lpstr>ERCOT creates prepopulated ERID books</vt:lpstr>
      <vt:lpstr>Prepopulated outbound workbook  </vt:lpstr>
      <vt:lpstr>From Prepopulated outbound workbook to ERID Submission Summary of steps </vt:lpstr>
      <vt:lpstr>PowerPoint Presentation</vt:lpstr>
      <vt:lpstr>PowerPoint Presentation</vt:lpstr>
      <vt:lpstr>PowerPoint Presentation</vt:lpstr>
      <vt:lpstr>Create ERID Submission Form using Prepopulated outbound workbook  Summary of steps </vt:lpstr>
      <vt:lpstr>PowerPoint Presentation</vt:lpstr>
      <vt:lpstr>PowerPoint Presentation</vt:lpstr>
      <vt:lpstr>PowerPoint Presentation</vt:lpstr>
      <vt:lpstr>PowerPoint Presentation</vt:lpstr>
      <vt:lpstr>QSE Submits ERID Submission Form</vt:lpstr>
      <vt:lpstr>ERCOT Returns Okay and/or Error ERID books  </vt:lpstr>
      <vt:lpstr>Outbound ERID books from ERCOT</vt:lpstr>
      <vt:lpstr>QSE Submits Offer ERID books</vt:lpstr>
      <vt:lpstr>ERCOT Returns QSE Award Report</vt:lpstr>
      <vt:lpstr>Outbound QSE Award Reports</vt:lpstr>
      <vt:lpstr>Questions?</vt:lpstr>
      <vt:lpstr>Secured File Exchange through Proofpoint </vt:lpstr>
      <vt:lpstr>Secure File Exchange through Proofpoint</vt:lpstr>
      <vt:lpstr>Secure File Exchange through Proofpoint</vt:lpstr>
      <vt:lpstr>Receiving encrypted email </vt:lpstr>
      <vt:lpstr>Receiving encrypted email (Continued)</vt:lpstr>
      <vt:lpstr>Receiving encrypted email (Continued)</vt:lpstr>
      <vt:lpstr>Receiving encrypted email (Continued)  Initial Registration (Only for the first time)</vt:lpstr>
      <vt:lpstr>Receiving encrypted email (Continued)</vt:lpstr>
      <vt:lpstr>Sending encrypted email to ERCOT</vt:lpstr>
      <vt:lpstr>Sending encrypted email to ERCOT (Continued)</vt:lpstr>
      <vt:lpstr>Limitations and Suggested Workarounds</vt:lpstr>
      <vt:lpstr>Review</vt:lpstr>
      <vt:lpstr>Review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Rios, Diana</cp:lastModifiedBy>
  <cp:revision>328</cp:revision>
  <cp:lastPrinted>2017-03-02T16:38:43Z</cp:lastPrinted>
  <dcterms:created xsi:type="dcterms:W3CDTF">2016-01-21T15:20:31Z</dcterms:created>
  <dcterms:modified xsi:type="dcterms:W3CDTF">2017-03-02T21:02:02Z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