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7" r:id="rId3"/>
    <p:sldMasterId id="2147493872" r:id="rId4"/>
    <p:sldMasterId id="2147494022" r:id="rId5"/>
    <p:sldMasterId id="2147494025" r:id="rId6"/>
  </p:sldMasterIdLst>
  <p:notesMasterIdLst>
    <p:notesMasterId r:id="rId9"/>
  </p:notesMasterIdLst>
  <p:handoutMasterIdLst>
    <p:handoutMasterId r:id="rId10"/>
  </p:handoutMasterIdLst>
  <p:sldIdLst>
    <p:sldId id="338" r:id="rId7"/>
    <p:sldId id="337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9FA"/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12" autoAdjust="0"/>
    <p:restoredTop sz="94587" autoAdjust="0"/>
  </p:normalViewPr>
  <p:slideViewPr>
    <p:cSldViewPr snapToGrid="0" snapToObjects="1">
      <p:cViewPr varScale="1">
        <p:scale>
          <a:sx n="127" d="100"/>
          <a:sy n="127" d="100"/>
        </p:scale>
        <p:origin x="1578" y="11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CE0FB1-42E9-4B8C-87A3-5D9D73CC7624}" type="datetimeFigureOut">
              <a:rPr lang="en-US"/>
              <a:pPr>
                <a:defRPr/>
              </a:pPr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F0F836-7DE0-4D2C-9B78-D9FFC096E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48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90379F-5B76-4887-A07D-3473649AD4D1}" type="datetimeFigureOut">
              <a:rPr lang="en-US"/>
              <a:pPr>
                <a:defRPr/>
              </a:pPr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0F5E8C-F579-4C9A-9700-6FE125F18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55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D49F76-9932-4E82-BC50-DDDAE7397054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Meter Working Group - Dec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6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35F22274-CB9E-4C5E-8D6A-602E29EDA889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 smtClean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Meter Working Group - Dec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5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22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58200" y="6172200"/>
            <a:ext cx="609600" cy="296863"/>
          </a:xfrm>
        </p:spPr>
        <p:txBody>
          <a:bodyPr/>
          <a:lstStyle>
            <a:lvl1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5A78BAF-1960-47CA-93AB-4AD56F06D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0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244475"/>
            <a:ext cx="76200" cy="5175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4475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58200" y="6172200"/>
            <a:ext cx="609600" cy="296863"/>
          </a:xfrm>
        </p:spPr>
        <p:txBody>
          <a:bodyPr/>
          <a:lstStyle>
            <a:lvl1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9F8A0A-1E82-4D56-BBD6-252534453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3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8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Meter Working Group - Dec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E7691A4-E72D-4EA4-A796-BFAA5FA60E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063" r:id="rId1"/>
    <p:sldLayoutId id="2147494064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1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876550"/>
            <a:ext cx="2857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061" r:id="rId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5B6770"/>
                </a:solidFill>
                <a:latin typeface="Arial" panose="020B0604020202020204"/>
              </a:defRPr>
            </a:lvl1pPr>
          </a:lstStyle>
          <a:p>
            <a:pPr>
              <a:defRPr/>
            </a:pPr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00"/>
            <a:ext cx="609600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5B6770"/>
                </a:solidFill>
                <a:latin typeface="Arial" panose="020B0604020202020204"/>
              </a:defRPr>
            </a:lvl1pPr>
          </a:lstStyle>
          <a:p>
            <a:pPr>
              <a:defRPr/>
            </a:pPr>
            <a:fld id="{EF2CDD46-48C3-46E0-A49A-3D9C32928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00"/>
            <a:ext cx="5937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3925" y="6223000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44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065" r:id="rId1"/>
    <p:sldLayoutId id="214749406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0563" y="0"/>
            <a:ext cx="5913437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4099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2876550"/>
            <a:ext cx="2857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062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"/>
          <p:cNvSpPr txBox="1">
            <a:spLocks noChangeArrowheads="1"/>
          </p:cNvSpPr>
          <p:nvPr/>
        </p:nvSpPr>
        <p:spPr bwMode="auto">
          <a:xfrm>
            <a:off x="3505200" y="1844675"/>
            <a:ext cx="55530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r>
              <a:rPr lang="en-US" altLang="en-US" sz="2000" b="1" dirty="0" smtClean="0">
                <a:solidFill>
                  <a:srgbClr val="5B6770"/>
                </a:solidFill>
              </a:rPr>
              <a:t>Cutover Form Updates</a:t>
            </a:r>
            <a:endParaRPr lang="en-US" altLang="en-US" sz="2000" b="1" dirty="0">
              <a:solidFill>
                <a:srgbClr val="5B6770"/>
              </a:solidFill>
            </a:endParaRPr>
          </a:p>
          <a:p>
            <a:pPr defTabSz="914400" eaLnBrk="1" hangingPunct="1"/>
            <a:endParaRPr lang="en-US" altLang="en-US" b="1" dirty="0">
              <a:solidFill>
                <a:srgbClr val="5B6770"/>
              </a:solidFill>
            </a:endParaRPr>
          </a:p>
          <a:p>
            <a:pPr defTabSz="914400" eaLnBrk="1" hangingPunct="1"/>
            <a:r>
              <a:rPr lang="en-US" altLang="en-US" dirty="0" smtClean="0">
                <a:solidFill>
                  <a:srgbClr val="5B6770"/>
                </a:solidFill>
              </a:rPr>
              <a:t>Meter Working Group</a:t>
            </a:r>
            <a:endParaRPr lang="en-US" altLang="en-US" dirty="0">
              <a:solidFill>
                <a:srgbClr val="5B6770"/>
              </a:solidFill>
            </a:endParaRPr>
          </a:p>
          <a:p>
            <a:pPr defTabSz="914400" eaLnBrk="1" hangingPunct="1"/>
            <a:r>
              <a:rPr lang="en-US" altLang="en-US" dirty="0" smtClean="0">
                <a:solidFill>
                  <a:srgbClr val="5B6770"/>
                </a:solidFill>
              </a:rPr>
              <a:t>WebEx Meeting, March 8, 2017</a:t>
            </a:r>
            <a:endParaRPr lang="en-US" altLang="en-US" dirty="0">
              <a:solidFill>
                <a:srgbClr val="5B6770"/>
              </a:solidFill>
            </a:endParaRPr>
          </a:p>
          <a:p>
            <a:pPr defTabSz="914400" eaLnBrk="1" hangingPunct="1"/>
            <a:endParaRPr lang="en-US" altLang="en-US" dirty="0">
              <a:solidFill>
                <a:srgbClr val="5B6770"/>
              </a:solidFill>
            </a:endParaRPr>
          </a:p>
          <a:p>
            <a:pPr defTabSz="914400" eaLnBrk="1" hangingPunct="1"/>
            <a:endParaRPr lang="en-US" altLang="en-US" dirty="0">
              <a:solidFill>
                <a:srgbClr val="5B677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45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Cutover form change highlights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4792"/>
            <a:ext cx="8534400" cy="48529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Changes to email submission locations: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Data Aggregation updated group email address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Removal of client service representative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Remove field for device ID from MDAS form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MDAS form is main location for this information making the device id on the cutover form redundant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Device ID not always available while submitting cutover form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Design proposal information provides positive confirmation of which meter the form applies to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Removal of section requiring contact of ERCOT client service representative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Client service will receive approved forms sent out by ERCOT meter engineering group but do not need to be involved in the approval process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Removal of “proposed” language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During coordination between ERCOT meter engineering and TDSPs this date is firmly agreed upon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Date under “ERCOT Information” is now the date the form is approved, previously was a restatement of the cutover date</a:t>
            </a:r>
            <a:endParaRPr lang="en-US" sz="16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610600" y="6248400"/>
            <a:ext cx="4572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7D0B7D-98EF-41A8-B657-B4FCC72A5222}" type="slidenum">
              <a:rPr lang="en-US" altLang="en-US" smtClean="0">
                <a:solidFill>
                  <a:srgbClr val="898989"/>
                </a:solidFill>
              </a:rPr>
              <a:pPr/>
              <a:t>2</a:t>
            </a:fld>
            <a:endParaRPr lang="en-US" alt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D3F785-DF0C-4D3F-95EC-F80BA9B76DA6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3254</TotalTime>
  <Words>160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Custom Design</vt:lpstr>
      <vt:lpstr>1_Custom Design</vt:lpstr>
      <vt:lpstr>Inside pages</vt:lpstr>
      <vt:lpstr>3_Custom Design</vt:lpstr>
      <vt:lpstr>PowerPoint Presentation</vt:lpstr>
      <vt:lpstr>Cutover form change highlights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Maul, Donald</cp:lastModifiedBy>
  <cp:revision>302</cp:revision>
  <cp:lastPrinted>2013-01-30T23:16:36Z</cp:lastPrinted>
  <dcterms:created xsi:type="dcterms:W3CDTF">2010-04-12T23:12:02Z</dcterms:created>
  <dcterms:modified xsi:type="dcterms:W3CDTF">2017-02-27T19:20:37Z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