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75" r:id="rId9"/>
    <p:sldId id="289" r:id="rId10"/>
    <p:sldId id="276" r:id="rId11"/>
    <p:sldId id="264" r:id="rId12"/>
    <p:sldId id="265" r:id="rId13"/>
    <p:sldId id="270" r:id="rId14"/>
    <p:sldId id="280" r:id="rId15"/>
    <p:sldId id="272" r:id="rId16"/>
    <p:sldId id="285" r:id="rId17"/>
    <p:sldId id="273" r:id="rId18"/>
    <p:sldId id="286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89"/>
            <p14:sldId id="276"/>
          </p14:sldIdLst>
        </p14:section>
        <p14:section name="Frequency Control" id="{B8F210D6-5D03-4ACD-A13A-59DB9A6E0761}">
          <p14:sldIdLst>
            <p14:sldId id="264"/>
            <p14:sldId id="265"/>
            <p14:sldId id="270"/>
            <p14:sldId id="280"/>
            <p14:sldId id="272"/>
            <p14:sldId id="285"/>
            <p14:sldId id="273"/>
            <p14:sldId id="286"/>
          </p14:sldIdLst>
        </p14:section>
        <p14:section name="Untitled Section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595" autoAdjust="0"/>
  </p:normalViewPr>
  <p:slideViewPr>
    <p:cSldViewPr snapToGrid="0" snapToObjects="1">
      <p:cViewPr varScale="1">
        <p:scale>
          <a:sx n="103" d="100"/>
          <a:sy n="103" d="100"/>
        </p:scale>
        <p:origin x="204" y="10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2022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</a:t>
            </a:r>
            <a:r>
              <a:rPr lang="en-US" baseline="0" dirty="0" smtClean="0"/>
              <a:t> occurred on 12/03/2016 at 23:30. </a:t>
            </a:r>
            <a:r>
              <a:rPr lang="en-US" baseline="0" smtClean="0"/>
              <a:t>Time Error was 30.06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2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3/2/2017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 smtClean="0"/>
                <a:t>Vice Chair: </a:t>
              </a:r>
              <a:r>
                <a:rPr lang="en-US" sz="2000" dirty="0" smtClean="0"/>
                <a:t>Lei Ye, Austin Energy</a:t>
              </a:r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March 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, 2017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796" y="828675"/>
            <a:ext cx="759511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832" y="574745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were no Time Error Corrections (TEC) in February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413" y="840106"/>
            <a:ext cx="8229600" cy="490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FMEs &amp; IMFR</a:t>
            </a:r>
            <a:endParaRPr lang="en-US" sz="1600" dirty="0" smtClean="0"/>
          </a:p>
          <a:p>
            <a:pPr lvl="2"/>
            <a:r>
              <a:rPr lang="en-US" sz="1600" dirty="0"/>
              <a:t>0</a:t>
            </a:r>
            <a:r>
              <a:rPr lang="en-US" sz="1600" dirty="0" smtClean="0"/>
              <a:t> FMEs in the month of February</a:t>
            </a:r>
          </a:p>
          <a:p>
            <a:pPr lvl="2"/>
            <a:r>
              <a:rPr lang="en-US" sz="1600" dirty="0" smtClean="0"/>
              <a:t>BAL-001-TRE-1 Unit Performance Report now includes Solar resources.</a:t>
            </a:r>
          </a:p>
          <a:p>
            <a:pPr lvl="1"/>
            <a:r>
              <a:rPr lang="en-US" sz="2000" dirty="0" smtClean="0"/>
              <a:t>Frequency Control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kern="0" dirty="0" smtClean="0"/>
              <a:t>PDCWG Meeting 2/8/17</a:t>
            </a:r>
          </a:p>
          <a:p>
            <a:pPr lvl="1"/>
            <a:r>
              <a:rPr lang="en-US" sz="1800" kern="0" dirty="0" smtClean="0"/>
              <a:t>Regulation &amp; Frequency Control Reports</a:t>
            </a:r>
          </a:p>
          <a:p>
            <a:pPr lvl="1"/>
            <a:r>
              <a:rPr lang="en-US" sz="1800" kern="0" dirty="0"/>
              <a:t>GREDP Performance </a:t>
            </a:r>
            <a:r>
              <a:rPr lang="en-US" sz="1800" kern="0" dirty="0" smtClean="0"/>
              <a:t>Analysis</a:t>
            </a:r>
          </a:p>
          <a:p>
            <a:pPr lvl="1"/>
            <a:r>
              <a:rPr lang="en-US" sz="1800" kern="0" dirty="0" smtClean="0"/>
              <a:t>MOD-026-1 &amp; MOD-027-1 Discussion</a:t>
            </a:r>
          </a:p>
          <a:p>
            <a:pPr lvl="2"/>
            <a:r>
              <a:rPr lang="en-US" sz="1400" kern="0" dirty="0" smtClean="0"/>
              <a:t>NOGRR Proposal/Review Status</a:t>
            </a:r>
          </a:p>
          <a:p>
            <a:pPr lvl="1"/>
            <a:r>
              <a:rPr lang="en-US" sz="1800" kern="0" dirty="0" smtClean="0"/>
              <a:t>TRE/NERC Retirement of BAL-004</a:t>
            </a:r>
            <a:endParaRPr lang="en-US" sz="1400" kern="0" dirty="0" smtClean="0"/>
          </a:p>
          <a:p>
            <a:pPr lvl="1"/>
            <a:r>
              <a:rPr lang="en-US" sz="1800" kern="0" dirty="0" smtClean="0"/>
              <a:t>Reviewed Frequency Events</a:t>
            </a:r>
          </a:p>
          <a:p>
            <a:pPr lvl="2"/>
            <a:r>
              <a:rPr lang="en-US" sz="1600" kern="0" dirty="0" smtClean="0"/>
              <a:t>1/6/2017 23:58:52</a:t>
            </a:r>
            <a:endParaRPr lang="en-US" sz="1600" kern="0" dirty="0"/>
          </a:p>
          <a:p>
            <a:pPr lvl="3"/>
            <a:r>
              <a:rPr lang="en-US" sz="1300" kern="0" dirty="0"/>
              <a:t>Loss of </a:t>
            </a:r>
            <a:r>
              <a:rPr lang="en-US" sz="1300" kern="0" dirty="0" smtClean="0"/>
              <a:t>731MW</a:t>
            </a:r>
            <a:endParaRPr lang="en-US" sz="1300" kern="0" dirty="0"/>
          </a:p>
          <a:p>
            <a:pPr lvl="3"/>
            <a:r>
              <a:rPr lang="en-US" sz="1300" kern="0" dirty="0"/>
              <a:t>1125 MW/0.1HZ Response</a:t>
            </a:r>
          </a:p>
          <a:p>
            <a:pPr lvl="3"/>
            <a:r>
              <a:rPr lang="en-US" sz="1300" kern="0" dirty="0" smtClean="0"/>
              <a:t>3 of 21 </a:t>
            </a:r>
            <a:r>
              <a:rPr lang="en-US" sz="1300" kern="0" dirty="0"/>
              <a:t>Generation Resources providing RRS had less than 75% of their expected Initial Primary Frequency Response.</a:t>
            </a:r>
          </a:p>
          <a:p>
            <a:pPr lvl="3"/>
            <a:r>
              <a:rPr lang="en-US" sz="1300" kern="0" dirty="0" smtClean="0"/>
              <a:t>3 </a:t>
            </a:r>
            <a:r>
              <a:rPr lang="en-US" sz="1300" kern="0" dirty="0"/>
              <a:t>of </a:t>
            </a:r>
            <a:r>
              <a:rPr lang="en-US" sz="1300" kern="0" dirty="0" smtClean="0"/>
              <a:t>21</a:t>
            </a:r>
            <a:r>
              <a:rPr lang="en-US" sz="1300" kern="0" dirty="0" smtClean="0"/>
              <a:t> </a:t>
            </a:r>
            <a:r>
              <a:rPr lang="en-US" sz="1300" kern="0" dirty="0"/>
              <a:t>Generation Resources providing RRS had less than 75% of their expected Sustained Primary Frequency Response</a:t>
            </a:r>
          </a:p>
          <a:p>
            <a:pPr lvl="2"/>
            <a:r>
              <a:rPr lang="en-US" sz="1600" kern="0" dirty="0" smtClean="0"/>
              <a:t>1/10/2017 15:13:18</a:t>
            </a:r>
          </a:p>
          <a:p>
            <a:pPr lvl="3"/>
            <a:r>
              <a:rPr lang="en-US" sz="1300" kern="0" dirty="0"/>
              <a:t>Loss of </a:t>
            </a:r>
            <a:r>
              <a:rPr lang="en-US" sz="1300" kern="0" dirty="0" smtClean="0"/>
              <a:t>404MW</a:t>
            </a:r>
          </a:p>
          <a:p>
            <a:pPr lvl="3"/>
            <a:r>
              <a:rPr lang="en-US" sz="1300" kern="0" dirty="0" smtClean="0"/>
              <a:t>641 MW/0.1HZ Response</a:t>
            </a:r>
          </a:p>
          <a:p>
            <a:pPr lvl="3"/>
            <a:r>
              <a:rPr lang="en-US" sz="1300" kern="0" dirty="0" smtClean="0"/>
              <a:t>4 </a:t>
            </a:r>
            <a:r>
              <a:rPr lang="en-US" sz="1300" kern="0" dirty="0"/>
              <a:t>of </a:t>
            </a:r>
            <a:r>
              <a:rPr lang="en-US" sz="1300" kern="0" dirty="0" smtClean="0"/>
              <a:t>27</a:t>
            </a:r>
            <a:r>
              <a:rPr lang="en-US" sz="1300" kern="0" dirty="0" smtClean="0"/>
              <a:t> </a:t>
            </a:r>
            <a:r>
              <a:rPr lang="en-US" sz="1300" kern="0" dirty="0"/>
              <a:t>Generation Resources providing RRS had less than 75% of their expected Initial Primary Frequency Response.</a:t>
            </a:r>
          </a:p>
          <a:p>
            <a:pPr lvl="3"/>
            <a:r>
              <a:rPr lang="en-US" sz="1300" kern="0" dirty="0" smtClean="0"/>
              <a:t>5 </a:t>
            </a:r>
            <a:r>
              <a:rPr lang="en-US" sz="1300" kern="0" dirty="0"/>
              <a:t>of </a:t>
            </a:r>
            <a:r>
              <a:rPr lang="en-US" sz="1300" kern="0" dirty="0"/>
              <a:t>2</a:t>
            </a:r>
            <a:r>
              <a:rPr lang="en-US" sz="1300" kern="0" dirty="0" smtClean="0"/>
              <a:t>7 </a:t>
            </a:r>
            <a:r>
              <a:rPr lang="en-US" sz="1300" kern="0" dirty="0"/>
              <a:t>Generation Resources providing RRS had less than 75% of their expected Sustained Primary Frequency </a:t>
            </a:r>
            <a:r>
              <a:rPr lang="en-US" sz="1300" kern="0" dirty="0" smtClean="0"/>
              <a:t>Response</a:t>
            </a:r>
            <a:endParaRPr lang="en-US" sz="1300" kern="0" dirty="0"/>
          </a:p>
          <a:p>
            <a:pPr lvl="2"/>
            <a:r>
              <a:rPr lang="en-US" sz="1600" kern="0" dirty="0" smtClean="0"/>
              <a:t>1/23/2017 21:50:20</a:t>
            </a:r>
          </a:p>
          <a:p>
            <a:pPr lvl="3"/>
            <a:r>
              <a:rPr lang="en-US" sz="1300" kern="0" dirty="0"/>
              <a:t>Loss of </a:t>
            </a:r>
            <a:r>
              <a:rPr lang="en-US" sz="1300" kern="0" dirty="0" smtClean="0"/>
              <a:t>796MW</a:t>
            </a:r>
            <a:endParaRPr lang="en-US" sz="1300" kern="0" dirty="0"/>
          </a:p>
          <a:p>
            <a:pPr lvl="3"/>
            <a:r>
              <a:rPr lang="en-US" sz="1300" kern="0" dirty="0" smtClean="0"/>
              <a:t>2095 </a:t>
            </a:r>
            <a:r>
              <a:rPr lang="en-US" sz="1300" kern="0" dirty="0"/>
              <a:t>MW/0.1HZ Response</a:t>
            </a:r>
          </a:p>
          <a:p>
            <a:pPr lvl="3"/>
            <a:r>
              <a:rPr lang="en-US" sz="1300" kern="0" dirty="0"/>
              <a:t>0</a:t>
            </a:r>
            <a:r>
              <a:rPr lang="en-US" sz="1300" kern="0" dirty="0" smtClean="0"/>
              <a:t> </a:t>
            </a:r>
            <a:r>
              <a:rPr lang="en-US" sz="1300" kern="0" dirty="0"/>
              <a:t>of </a:t>
            </a:r>
            <a:r>
              <a:rPr lang="en-US" sz="1300" kern="0" dirty="0" smtClean="0"/>
              <a:t>22</a:t>
            </a:r>
            <a:r>
              <a:rPr lang="en-US" sz="1300" kern="0" dirty="0" smtClean="0"/>
              <a:t> </a:t>
            </a:r>
            <a:r>
              <a:rPr lang="en-US" sz="1300" kern="0" dirty="0"/>
              <a:t>Generation Resources providing RRS had less than 75% of their expected Initial Primary Frequency Response.</a:t>
            </a:r>
          </a:p>
          <a:p>
            <a:pPr lvl="3"/>
            <a:r>
              <a:rPr lang="en-US" sz="1300" kern="0" dirty="0" smtClean="0"/>
              <a:t>0 </a:t>
            </a:r>
            <a:r>
              <a:rPr lang="en-US" sz="1300" kern="0" dirty="0"/>
              <a:t>of </a:t>
            </a:r>
            <a:r>
              <a:rPr lang="en-US" sz="1300" kern="0" dirty="0" smtClean="0"/>
              <a:t>22</a:t>
            </a:r>
            <a:r>
              <a:rPr lang="en-US" sz="1300" kern="0" dirty="0" smtClean="0"/>
              <a:t> </a:t>
            </a:r>
            <a:r>
              <a:rPr lang="en-US" sz="1300" kern="0" dirty="0" smtClean="0"/>
              <a:t>Generation </a:t>
            </a:r>
            <a:r>
              <a:rPr lang="en-US" sz="1300" kern="0" dirty="0"/>
              <a:t>Resources providing RRS had less than 75% of their expected Sustained Primary Frequency </a:t>
            </a:r>
            <a:r>
              <a:rPr lang="en-US" sz="1300" kern="0" dirty="0" smtClean="0"/>
              <a:t>Response</a:t>
            </a:r>
            <a:endParaRPr lang="pt-BR" sz="800" kern="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February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were 0 FMEs in February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788" y="828675"/>
            <a:ext cx="7632441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2914650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1009.57 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February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0073" y="640808"/>
            <a:ext cx="363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CPS1 12 Month Rolling Average = 176.10%</a:t>
            </a: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886" y="948585"/>
            <a:ext cx="7120653" cy="49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203" y="828675"/>
            <a:ext cx="7176020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c34af464-7aa1-4edd-9be4-83dffc1cb926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7715</TotalTime>
  <Words>318</Words>
  <Application>Microsoft Office PowerPoint</Application>
  <PresentationFormat>On-screen Show (4:3)</PresentationFormat>
  <Paragraphs>58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Wind Generation Performance</vt:lpstr>
      <vt:lpstr>Wind Generation Performance</vt:lpstr>
      <vt:lpstr>Wind Generation Performance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Hinojosa, Jose Luis</cp:lastModifiedBy>
  <cp:revision>248</cp:revision>
  <cp:lastPrinted>2013-01-30T23:16:36Z</cp:lastPrinted>
  <dcterms:created xsi:type="dcterms:W3CDTF">2010-04-12T23:12:02Z</dcterms:created>
  <dcterms:modified xsi:type="dcterms:W3CDTF">2017-03-01T22:23:48Z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