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1"/>
  </p:notesMasterIdLst>
  <p:sldIdLst>
    <p:sldId id="278" r:id="rId2"/>
    <p:sldId id="263" r:id="rId3"/>
    <p:sldId id="338" r:id="rId4"/>
    <p:sldId id="462" r:id="rId5"/>
    <p:sldId id="365" r:id="rId6"/>
    <p:sldId id="446" r:id="rId7"/>
    <p:sldId id="265" r:id="rId8"/>
    <p:sldId id="267" r:id="rId9"/>
    <p:sldId id="404" r:id="rId10"/>
    <p:sldId id="405" r:id="rId11"/>
    <p:sldId id="406" r:id="rId12"/>
    <p:sldId id="407" r:id="rId13"/>
    <p:sldId id="275" r:id="rId14"/>
    <p:sldId id="269" r:id="rId15"/>
    <p:sldId id="280" r:id="rId16"/>
    <p:sldId id="451" r:id="rId17"/>
    <p:sldId id="375" r:id="rId18"/>
    <p:sldId id="294" r:id="rId19"/>
    <p:sldId id="284" r:id="rId20"/>
    <p:sldId id="285" r:id="rId21"/>
    <p:sldId id="452" r:id="rId22"/>
    <p:sldId id="287" r:id="rId23"/>
    <p:sldId id="288" r:id="rId24"/>
    <p:sldId id="360" r:id="rId25"/>
    <p:sldId id="449" r:id="rId26"/>
    <p:sldId id="463" r:id="rId27"/>
    <p:sldId id="464" r:id="rId28"/>
    <p:sldId id="465" r:id="rId29"/>
    <p:sldId id="466" r:id="rId30"/>
    <p:sldId id="467" r:id="rId31"/>
    <p:sldId id="468" r:id="rId32"/>
    <p:sldId id="469" r:id="rId33"/>
    <p:sldId id="470" r:id="rId34"/>
    <p:sldId id="471" r:id="rId35"/>
    <p:sldId id="472" r:id="rId36"/>
    <p:sldId id="473" r:id="rId37"/>
    <p:sldId id="474" r:id="rId38"/>
    <p:sldId id="475" r:id="rId39"/>
    <p:sldId id="476" r:id="rId40"/>
    <p:sldId id="477" r:id="rId41"/>
    <p:sldId id="478" r:id="rId42"/>
    <p:sldId id="479" r:id="rId43"/>
    <p:sldId id="480" r:id="rId44"/>
    <p:sldId id="481" r:id="rId45"/>
    <p:sldId id="482" r:id="rId46"/>
    <p:sldId id="450" r:id="rId47"/>
    <p:sldId id="330" r:id="rId48"/>
    <p:sldId id="331" r:id="rId49"/>
    <p:sldId id="332" r:id="rId50"/>
    <p:sldId id="333" r:id="rId51"/>
    <p:sldId id="335" r:id="rId52"/>
    <p:sldId id="336" r:id="rId53"/>
    <p:sldId id="337" r:id="rId54"/>
    <p:sldId id="362" r:id="rId55"/>
    <p:sldId id="339" r:id="rId56"/>
    <p:sldId id="340" r:id="rId57"/>
    <p:sldId id="341" r:id="rId58"/>
    <p:sldId id="342" r:id="rId59"/>
    <p:sldId id="453"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505" r:id="rId74"/>
    <p:sldId id="506" r:id="rId75"/>
    <p:sldId id="507" r:id="rId76"/>
    <p:sldId id="508" r:id="rId77"/>
    <p:sldId id="363" r:id="rId78"/>
    <p:sldId id="448" r:id="rId79"/>
    <p:sldId id="447" r:id="rId80"/>
    <p:sldId id="483" r:id="rId81"/>
    <p:sldId id="484" r:id="rId82"/>
    <p:sldId id="485" r:id="rId83"/>
    <p:sldId id="486" r:id="rId84"/>
    <p:sldId id="487" r:id="rId85"/>
    <p:sldId id="488" r:id="rId86"/>
    <p:sldId id="489" r:id="rId87"/>
    <p:sldId id="490" r:id="rId88"/>
    <p:sldId id="491" r:id="rId89"/>
    <p:sldId id="492" r:id="rId90"/>
    <p:sldId id="493" r:id="rId91"/>
    <p:sldId id="494" r:id="rId92"/>
    <p:sldId id="495" r:id="rId93"/>
    <p:sldId id="496" r:id="rId94"/>
    <p:sldId id="497" r:id="rId95"/>
    <p:sldId id="498" r:id="rId96"/>
    <p:sldId id="499" r:id="rId97"/>
    <p:sldId id="500" r:id="rId98"/>
    <p:sldId id="501" r:id="rId99"/>
    <p:sldId id="502" r:id="rId100"/>
    <p:sldId id="503" r:id="rId101"/>
    <p:sldId id="504" r:id="rId102"/>
    <p:sldId id="428" r:id="rId103"/>
    <p:sldId id="429" r:id="rId104"/>
    <p:sldId id="430" r:id="rId105"/>
    <p:sldId id="431" r:id="rId106"/>
    <p:sldId id="432" r:id="rId107"/>
    <p:sldId id="433" r:id="rId108"/>
    <p:sldId id="434" r:id="rId109"/>
    <p:sldId id="435" r:id="rId110"/>
    <p:sldId id="436" r:id="rId111"/>
    <p:sldId id="437" r:id="rId112"/>
    <p:sldId id="438" r:id="rId113"/>
    <p:sldId id="439" r:id="rId114"/>
    <p:sldId id="440" r:id="rId115"/>
    <p:sldId id="441" r:id="rId116"/>
    <p:sldId id="442" r:id="rId117"/>
    <p:sldId id="443" r:id="rId118"/>
    <p:sldId id="444" r:id="rId119"/>
    <p:sldId id="445" r:id="rId120"/>
  </p:sldIdLst>
  <p:sldSz cx="9144000" cy="6858000" type="screen4x3"/>
  <p:notesSz cx="6934200" cy="9220200"/>
  <p:custDataLst>
    <p:tags r:id="rId12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0" autoAdjust="0"/>
    <p:restoredTop sz="94660"/>
  </p:normalViewPr>
  <p:slideViewPr>
    <p:cSldViewPr>
      <p:cViewPr varScale="1">
        <p:scale>
          <a:sx n="156" d="100"/>
          <a:sy n="156" d="100"/>
        </p:scale>
        <p:origin x="193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32B7E-2801-4065-A340-2F7D1532594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E5455EB-48B2-4D83-8C3B-EC647C276F23}">
      <dgm:prSet phldrT="[Text]"/>
      <dgm:spPr>
        <a:solidFill>
          <a:srgbClr val="FFFF00"/>
        </a:solidFill>
        <a:ln>
          <a:solidFill>
            <a:schemeClr val="tx1"/>
          </a:solidFill>
        </a:ln>
      </dgm:spPr>
      <dgm:t>
        <a:bodyPr/>
        <a:lstStyle/>
        <a:p>
          <a:r>
            <a:rPr lang="en-US" dirty="0" smtClean="0">
              <a:solidFill>
                <a:schemeClr val="tx1"/>
              </a:solidFill>
            </a:rPr>
            <a:t>Customer</a:t>
          </a:r>
          <a:endParaRPr lang="en-US" dirty="0">
            <a:solidFill>
              <a:schemeClr val="tx1"/>
            </a:solidFill>
          </a:endParaRPr>
        </a:p>
      </dgm:t>
    </dgm:pt>
    <dgm:pt modelId="{F25C8E68-DE25-4D68-BB3E-538FB8A06427}" type="parTrans" cxnId="{C8F78CE6-0A48-4166-86E0-CE600AFE5320}">
      <dgm:prSet/>
      <dgm:spPr/>
      <dgm:t>
        <a:bodyPr/>
        <a:lstStyle/>
        <a:p>
          <a:endParaRPr lang="en-US"/>
        </a:p>
      </dgm:t>
    </dgm:pt>
    <dgm:pt modelId="{E29B1E3D-F484-40BD-8ADE-EA1B6287A037}" type="sibTrans" cxnId="{C8F78CE6-0A48-4166-86E0-CE600AFE5320}">
      <dgm:prSet/>
      <dgm:spPr/>
      <dgm:t>
        <a:bodyPr/>
        <a:lstStyle/>
        <a:p>
          <a:endParaRPr lang="en-US"/>
        </a:p>
      </dgm:t>
    </dgm:pt>
    <dgm:pt modelId="{663B7B36-F16E-4DE7-B077-057419ED1A8A}">
      <dgm:prSet phldrT="[Text]"/>
      <dgm:spPr>
        <a:ln>
          <a:solidFill>
            <a:schemeClr val="tx1"/>
          </a:solidFill>
        </a:ln>
      </dgm:spPr>
      <dgm:t>
        <a:bodyPr/>
        <a:lstStyle/>
        <a:p>
          <a:r>
            <a:rPr lang="en-US" dirty="0" smtClean="0">
              <a:solidFill>
                <a:schemeClr val="bg1"/>
              </a:solidFill>
            </a:rPr>
            <a:t>Gaining REP</a:t>
          </a:r>
          <a:endParaRPr lang="en-US" dirty="0">
            <a:solidFill>
              <a:schemeClr val="bg1"/>
            </a:solidFill>
          </a:endParaRPr>
        </a:p>
      </dgm:t>
    </dgm:pt>
    <dgm:pt modelId="{799BC68A-7101-469C-8F61-4494440A2516}" type="parTrans" cxnId="{930E0124-F49F-4CCC-A30C-993C92D769E5}">
      <dgm:prSet/>
      <dgm:spPr/>
      <dgm:t>
        <a:bodyPr/>
        <a:lstStyle/>
        <a:p>
          <a:endParaRPr lang="en-US" dirty="0"/>
        </a:p>
      </dgm:t>
    </dgm:pt>
    <dgm:pt modelId="{21E5F896-403B-4134-9AA7-73B59A4FFDE1}" type="sibTrans" cxnId="{930E0124-F49F-4CCC-A30C-993C92D769E5}">
      <dgm:prSet/>
      <dgm:spPr/>
      <dgm:t>
        <a:bodyPr/>
        <a:lstStyle/>
        <a:p>
          <a:endParaRPr lang="en-US"/>
        </a:p>
      </dgm:t>
    </dgm:pt>
    <dgm:pt modelId="{AA6C0941-F4E4-443C-9889-E5AA4B60D815}">
      <dgm:prSet phldrT="[Text]"/>
      <dgm:spPr>
        <a:ln>
          <a:solidFill>
            <a:schemeClr val="tx1"/>
          </a:solidFill>
        </a:ln>
      </dgm:spPr>
      <dgm:t>
        <a:bodyPr/>
        <a:lstStyle/>
        <a:p>
          <a:r>
            <a:rPr lang="en-US" dirty="0" smtClean="0"/>
            <a:t>TDU</a:t>
          </a:r>
          <a:endParaRPr lang="en-US" dirty="0"/>
        </a:p>
      </dgm:t>
    </dgm:pt>
    <dgm:pt modelId="{0053E75A-74E8-4527-8576-1C82D5B94324}" type="parTrans" cxnId="{E34F90A7-7083-4B37-9E6D-A0A7492836E2}">
      <dgm:prSet/>
      <dgm:spPr/>
      <dgm:t>
        <a:bodyPr/>
        <a:lstStyle/>
        <a:p>
          <a:endParaRPr lang="en-US" dirty="0"/>
        </a:p>
      </dgm:t>
    </dgm:pt>
    <dgm:pt modelId="{49108D6E-5401-45A4-BD47-F6C2A46683C2}" type="sibTrans" cxnId="{E34F90A7-7083-4B37-9E6D-A0A7492836E2}">
      <dgm:prSet/>
      <dgm:spPr/>
      <dgm:t>
        <a:bodyPr/>
        <a:lstStyle/>
        <a:p>
          <a:endParaRPr lang="en-US"/>
        </a:p>
      </dgm:t>
    </dgm:pt>
    <dgm:pt modelId="{A556BA2B-5F42-4744-830E-B0065AF76A7C}">
      <dgm:prSet phldrT="[Text]"/>
      <dgm:spPr>
        <a:ln>
          <a:solidFill>
            <a:schemeClr val="tx1"/>
          </a:solidFill>
        </a:ln>
      </dgm:spPr>
      <dgm:t>
        <a:bodyPr/>
        <a:lstStyle/>
        <a:p>
          <a:r>
            <a:rPr lang="en-US" dirty="0" smtClean="0"/>
            <a:t>Losing REP</a:t>
          </a:r>
          <a:endParaRPr lang="en-US" dirty="0"/>
        </a:p>
      </dgm:t>
    </dgm:pt>
    <dgm:pt modelId="{C4355652-D931-4E47-AE07-929D78C5778C}" type="parTrans" cxnId="{BA2720D1-FD96-4283-834E-DFC3774CD4D4}">
      <dgm:prSet/>
      <dgm:spPr/>
      <dgm:t>
        <a:bodyPr/>
        <a:lstStyle/>
        <a:p>
          <a:endParaRPr lang="en-US" dirty="0"/>
        </a:p>
      </dgm:t>
    </dgm:pt>
    <dgm:pt modelId="{4A8C66E7-9A0C-4D95-9A8F-3202E2DE1DEE}" type="sibTrans" cxnId="{BA2720D1-FD96-4283-834E-DFC3774CD4D4}">
      <dgm:prSet/>
      <dgm:spPr/>
      <dgm:t>
        <a:bodyPr/>
        <a:lstStyle/>
        <a:p>
          <a:endParaRPr lang="en-US"/>
        </a:p>
      </dgm:t>
    </dgm:pt>
    <dgm:pt modelId="{33EE5902-CDD6-408D-BF9A-86E832A9F990}">
      <dgm:prSet phldrT="[Text]"/>
      <dgm:spPr>
        <a:ln>
          <a:solidFill>
            <a:schemeClr val="tx1"/>
          </a:solidFill>
        </a:ln>
      </dgm:spPr>
      <dgm:t>
        <a:bodyPr/>
        <a:lstStyle/>
        <a:p>
          <a:r>
            <a:rPr lang="en-US" dirty="0" smtClean="0"/>
            <a:t>ERCOT</a:t>
          </a:r>
          <a:endParaRPr lang="en-US" dirty="0"/>
        </a:p>
      </dgm:t>
    </dgm:pt>
    <dgm:pt modelId="{07EA6FD0-43A4-4152-AFFC-84FA90234601}" type="parTrans" cxnId="{FF4AA6DC-4F44-4B91-8FC9-AB902049DEB6}">
      <dgm:prSet/>
      <dgm:spPr/>
      <dgm:t>
        <a:bodyPr/>
        <a:lstStyle/>
        <a:p>
          <a:endParaRPr lang="en-US" dirty="0"/>
        </a:p>
      </dgm:t>
    </dgm:pt>
    <dgm:pt modelId="{86C80A74-8692-4DCD-8469-39DF29CFF1E7}" type="sibTrans" cxnId="{FF4AA6DC-4F44-4B91-8FC9-AB902049DEB6}">
      <dgm:prSet/>
      <dgm:spPr/>
      <dgm:t>
        <a:bodyPr/>
        <a:lstStyle/>
        <a:p>
          <a:endParaRPr lang="en-US"/>
        </a:p>
      </dgm:t>
    </dgm:pt>
    <dgm:pt modelId="{277EE403-0CBF-4589-9343-42A34563FCD7}" type="pres">
      <dgm:prSet presAssocID="{55032B7E-2801-4065-A340-2F7D1532594E}" presName="diagram" presStyleCnt="0">
        <dgm:presLayoutVars>
          <dgm:chPref val="1"/>
          <dgm:dir/>
          <dgm:animOne val="branch"/>
          <dgm:animLvl val="lvl"/>
          <dgm:resizeHandles val="exact"/>
        </dgm:presLayoutVars>
      </dgm:prSet>
      <dgm:spPr/>
      <dgm:t>
        <a:bodyPr/>
        <a:lstStyle/>
        <a:p>
          <a:endParaRPr lang="en-US"/>
        </a:p>
      </dgm:t>
    </dgm:pt>
    <dgm:pt modelId="{2CCFFAC5-D7E0-493A-9CE0-E1821FA8A18A}" type="pres">
      <dgm:prSet presAssocID="{1E5455EB-48B2-4D83-8C3B-EC647C276F23}" presName="root1" presStyleCnt="0"/>
      <dgm:spPr/>
    </dgm:pt>
    <dgm:pt modelId="{4B829D68-E802-4882-9872-75EA4D88449C}" type="pres">
      <dgm:prSet presAssocID="{1E5455EB-48B2-4D83-8C3B-EC647C276F23}" presName="LevelOneTextNode" presStyleLbl="node0" presStyleIdx="0" presStyleCnt="1">
        <dgm:presLayoutVars>
          <dgm:chPref val="3"/>
        </dgm:presLayoutVars>
      </dgm:prSet>
      <dgm:spPr/>
      <dgm:t>
        <a:bodyPr/>
        <a:lstStyle/>
        <a:p>
          <a:endParaRPr lang="en-US"/>
        </a:p>
      </dgm:t>
    </dgm:pt>
    <dgm:pt modelId="{A5806534-75DE-40F5-AAE8-560BCDFA7D6D}" type="pres">
      <dgm:prSet presAssocID="{1E5455EB-48B2-4D83-8C3B-EC647C276F23}" presName="level2hierChild" presStyleCnt="0"/>
      <dgm:spPr/>
    </dgm:pt>
    <dgm:pt modelId="{0D77341F-2BDF-47F8-804D-752081AD7720}" type="pres">
      <dgm:prSet presAssocID="{799BC68A-7101-469C-8F61-4494440A2516}" presName="conn2-1" presStyleLbl="parChTrans1D2" presStyleIdx="0" presStyleCnt="2"/>
      <dgm:spPr/>
      <dgm:t>
        <a:bodyPr/>
        <a:lstStyle/>
        <a:p>
          <a:endParaRPr lang="en-US"/>
        </a:p>
      </dgm:t>
    </dgm:pt>
    <dgm:pt modelId="{DA7F9B2D-689F-491B-AEF7-AD8C30409882}" type="pres">
      <dgm:prSet presAssocID="{799BC68A-7101-469C-8F61-4494440A2516}" presName="connTx" presStyleLbl="parChTrans1D2" presStyleIdx="0" presStyleCnt="2"/>
      <dgm:spPr/>
      <dgm:t>
        <a:bodyPr/>
        <a:lstStyle/>
        <a:p>
          <a:endParaRPr lang="en-US"/>
        </a:p>
      </dgm:t>
    </dgm:pt>
    <dgm:pt modelId="{192D82DE-769C-4412-83E7-B2A0D7D89EB2}" type="pres">
      <dgm:prSet presAssocID="{663B7B36-F16E-4DE7-B077-057419ED1A8A}" presName="root2" presStyleCnt="0"/>
      <dgm:spPr/>
    </dgm:pt>
    <dgm:pt modelId="{B97048E3-9B74-4818-8728-18D775971CD8}" type="pres">
      <dgm:prSet presAssocID="{663B7B36-F16E-4DE7-B077-057419ED1A8A}" presName="LevelTwoTextNode" presStyleLbl="node2" presStyleIdx="0" presStyleCnt="2" custLinFactNeighborX="692" custLinFactNeighborY="-76599">
        <dgm:presLayoutVars>
          <dgm:chPref val="3"/>
        </dgm:presLayoutVars>
      </dgm:prSet>
      <dgm:spPr/>
      <dgm:t>
        <a:bodyPr/>
        <a:lstStyle/>
        <a:p>
          <a:endParaRPr lang="en-US"/>
        </a:p>
      </dgm:t>
    </dgm:pt>
    <dgm:pt modelId="{A04524B2-20A8-4D19-9AC7-6FC305FEF609}" type="pres">
      <dgm:prSet presAssocID="{663B7B36-F16E-4DE7-B077-057419ED1A8A}" presName="level3hierChild" presStyleCnt="0"/>
      <dgm:spPr/>
    </dgm:pt>
    <dgm:pt modelId="{A13E2583-9DE1-4941-9495-4518445A7657}" type="pres">
      <dgm:prSet presAssocID="{0053E75A-74E8-4527-8576-1C82D5B94324}" presName="conn2-1" presStyleLbl="parChTrans1D3" presStyleIdx="0" presStyleCnt="2"/>
      <dgm:spPr/>
      <dgm:t>
        <a:bodyPr/>
        <a:lstStyle/>
        <a:p>
          <a:endParaRPr lang="en-US"/>
        </a:p>
      </dgm:t>
    </dgm:pt>
    <dgm:pt modelId="{F6EE686F-9E52-4523-A0E9-1AE67753BB8A}" type="pres">
      <dgm:prSet presAssocID="{0053E75A-74E8-4527-8576-1C82D5B94324}" presName="connTx" presStyleLbl="parChTrans1D3" presStyleIdx="0" presStyleCnt="2"/>
      <dgm:spPr/>
      <dgm:t>
        <a:bodyPr/>
        <a:lstStyle/>
        <a:p>
          <a:endParaRPr lang="en-US"/>
        </a:p>
      </dgm:t>
    </dgm:pt>
    <dgm:pt modelId="{8C1249FF-3CFE-4A64-BB24-5E0E36424525}" type="pres">
      <dgm:prSet presAssocID="{AA6C0941-F4E4-443C-9889-E5AA4B60D815}" presName="root2" presStyleCnt="0"/>
      <dgm:spPr/>
    </dgm:pt>
    <dgm:pt modelId="{7A9CD88B-E157-4E2D-8BF7-BC0407B46585}" type="pres">
      <dgm:prSet presAssocID="{AA6C0941-F4E4-443C-9889-E5AA4B60D815}" presName="LevelTwoTextNode" presStyleLbl="node3" presStyleIdx="0" presStyleCnt="2" custLinFactNeighborX="-1950" custLinFactNeighborY="-76599">
        <dgm:presLayoutVars>
          <dgm:chPref val="3"/>
        </dgm:presLayoutVars>
      </dgm:prSet>
      <dgm:spPr/>
      <dgm:t>
        <a:bodyPr/>
        <a:lstStyle/>
        <a:p>
          <a:endParaRPr lang="en-US"/>
        </a:p>
      </dgm:t>
    </dgm:pt>
    <dgm:pt modelId="{A058A174-1459-462A-9BFA-43CF297C2A5F}" type="pres">
      <dgm:prSet presAssocID="{AA6C0941-F4E4-443C-9889-E5AA4B60D815}" presName="level3hierChild" presStyleCnt="0"/>
      <dgm:spPr/>
    </dgm:pt>
    <dgm:pt modelId="{D5CE2D2F-B023-4664-AED7-ACF7CC8A1DB9}" type="pres">
      <dgm:prSet presAssocID="{C4355652-D931-4E47-AE07-929D78C5778C}" presName="conn2-1" presStyleLbl="parChTrans1D2" presStyleIdx="1" presStyleCnt="2"/>
      <dgm:spPr/>
      <dgm:t>
        <a:bodyPr/>
        <a:lstStyle/>
        <a:p>
          <a:endParaRPr lang="en-US"/>
        </a:p>
      </dgm:t>
    </dgm:pt>
    <dgm:pt modelId="{A4518C95-5BF6-45C3-A58D-3F5C565979C5}" type="pres">
      <dgm:prSet presAssocID="{C4355652-D931-4E47-AE07-929D78C5778C}" presName="connTx" presStyleLbl="parChTrans1D2" presStyleIdx="1" presStyleCnt="2"/>
      <dgm:spPr/>
      <dgm:t>
        <a:bodyPr/>
        <a:lstStyle/>
        <a:p>
          <a:endParaRPr lang="en-US"/>
        </a:p>
      </dgm:t>
    </dgm:pt>
    <dgm:pt modelId="{9BE7C7F0-6EEC-4A70-AD42-54B7F5CA5C67}" type="pres">
      <dgm:prSet presAssocID="{A556BA2B-5F42-4744-830E-B0065AF76A7C}" presName="root2" presStyleCnt="0"/>
      <dgm:spPr/>
    </dgm:pt>
    <dgm:pt modelId="{92B0EBF5-F0A9-4CB3-BF37-5519EDC28651}" type="pres">
      <dgm:prSet presAssocID="{A556BA2B-5F42-4744-830E-B0065AF76A7C}" presName="LevelTwoTextNode" presStyleLbl="node2" presStyleIdx="1" presStyleCnt="2" custLinFactNeighborX="692" custLinFactNeighborY="97207">
        <dgm:presLayoutVars>
          <dgm:chPref val="3"/>
        </dgm:presLayoutVars>
      </dgm:prSet>
      <dgm:spPr/>
      <dgm:t>
        <a:bodyPr/>
        <a:lstStyle/>
        <a:p>
          <a:endParaRPr lang="en-US"/>
        </a:p>
      </dgm:t>
    </dgm:pt>
    <dgm:pt modelId="{F8EBF21A-6D1E-4DB2-A9EA-9179DFA7B84D}" type="pres">
      <dgm:prSet presAssocID="{A556BA2B-5F42-4744-830E-B0065AF76A7C}" presName="level3hierChild" presStyleCnt="0"/>
      <dgm:spPr/>
    </dgm:pt>
    <dgm:pt modelId="{08D5B98B-259B-452C-AE86-853B54DAD398}" type="pres">
      <dgm:prSet presAssocID="{07EA6FD0-43A4-4152-AFFC-84FA90234601}" presName="conn2-1" presStyleLbl="parChTrans1D3" presStyleIdx="1" presStyleCnt="2"/>
      <dgm:spPr/>
      <dgm:t>
        <a:bodyPr/>
        <a:lstStyle/>
        <a:p>
          <a:endParaRPr lang="en-US"/>
        </a:p>
      </dgm:t>
    </dgm:pt>
    <dgm:pt modelId="{B4D2D074-D81C-4F4D-B59D-69159DD99312}" type="pres">
      <dgm:prSet presAssocID="{07EA6FD0-43A4-4152-AFFC-84FA90234601}" presName="connTx" presStyleLbl="parChTrans1D3" presStyleIdx="1" presStyleCnt="2"/>
      <dgm:spPr/>
      <dgm:t>
        <a:bodyPr/>
        <a:lstStyle/>
        <a:p>
          <a:endParaRPr lang="en-US"/>
        </a:p>
      </dgm:t>
    </dgm:pt>
    <dgm:pt modelId="{E7BA7A49-2FC4-4597-8FFA-3C3A099F3541}" type="pres">
      <dgm:prSet presAssocID="{33EE5902-CDD6-408D-BF9A-86E832A9F990}" presName="root2" presStyleCnt="0"/>
      <dgm:spPr/>
    </dgm:pt>
    <dgm:pt modelId="{07D67552-7218-467F-B71B-1FE3C26A73BE}" type="pres">
      <dgm:prSet presAssocID="{33EE5902-CDD6-408D-BF9A-86E832A9F990}" presName="LevelTwoTextNode" presStyleLbl="node3" presStyleIdx="1" presStyleCnt="2" custLinFactNeighborX="1572" custLinFactNeighborY="97207">
        <dgm:presLayoutVars>
          <dgm:chPref val="3"/>
        </dgm:presLayoutVars>
      </dgm:prSet>
      <dgm:spPr/>
      <dgm:t>
        <a:bodyPr/>
        <a:lstStyle/>
        <a:p>
          <a:endParaRPr lang="en-US"/>
        </a:p>
      </dgm:t>
    </dgm:pt>
    <dgm:pt modelId="{72AF7D95-A42C-49F5-95F7-32A6FD9455FE}" type="pres">
      <dgm:prSet presAssocID="{33EE5902-CDD6-408D-BF9A-86E832A9F990}" presName="level3hierChild" presStyleCnt="0"/>
      <dgm:spPr/>
    </dgm:pt>
  </dgm:ptLst>
  <dgm:cxnLst>
    <dgm:cxn modelId="{E443716C-D871-4F1B-9694-7427EB59EBBA}" type="presOf" srcId="{AA6C0941-F4E4-443C-9889-E5AA4B60D815}" destId="{7A9CD88B-E157-4E2D-8BF7-BC0407B46585}" srcOrd="0" destOrd="0" presId="urn:microsoft.com/office/officeart/2005/8/layout/hierarchy2"/>
    <dgm:cxn modelId="{BF2ECCFB-8472-4173-8087-0B0A84E310A4}" type="presOf" srcId="{07EA6FD0-43A4-4152-AFFC-84FA90234601}" destId="{08D5B98B-259B-452C-AE86-853B54DAD398}" srcOrd="0" destOrd="0" presId="urn:microsoft.com/office/officeart/2005/8/layout/hierarchy2"/>
    <dgm:cxn modelId="{FF4AA6DC-4F44-4B91-8FC9-AB902049DEB6}" srcId="{A556BA2B-5F42-4744-830E-B0065AF76A7C}" destId="{33EE5902-CDD6-408D-BF9A-86E832A9F990}" srcOrd="0" destOrd="0" parTransId="{07EA6FD0-43A4-4152-AFFC-84FA90234601}" sibTransId="{86C80A74-8692-4DCD-8469-39DF29CFF1E7}"/>
    <dgm:cxn modelId="{23086547-4EAF-4381-A980-E45E3A2AEF99}" type="presOf" srcId="{0053E75A-74E8-4527-8576-1C82D5B94324}" destId="{A13E2583-9DE1-4941-9495-4518445A7657}" srcOrd="0" destOrd="0" presId="urn:microsoft.com/office/officeart/2005/8/layout/hierarchy2"/>
    <dgm:cxn modelId="{11AF699E-2F7C-4677-8754-D652AB3B49E2}" type="presOf" srcId="{07EA6FD0-43A4-4152-AFFC-84FA90234601}" destId="{B4D2D074-D81C-4F4D-B59D-69159DD99312}" srcOrd="1" destOrd="0" presId="urn:microsoft.com/office/officeart/2005/8/layout/hierarchy2"/>
    <dgm:cxn modelId="{AB01020B-7CEE-4476-9429-643740C26F98}" type="presOf" srcId="{0053E75A-74E8-4527-8576-1C82D5B94324}" destId="{F6EE686F-9E52-4523-A0E9-1AE67753BB8A}" srcOrd="1" destOrd="0" presId="urn:microsoft.com/office/officeart/2005/8/layout/hierarchy2"/>
    <dgm:cxn modelId="{054B3084-D206-45F7-9068-429CB1B51CA6}" type="presOf" srcId="{C4355652-D931-4E47-AE07-929D78C5778C}" destId="{D5CE2D2F-B023-4664-AED7-ACF7CC8A1DB9}" srcOrd="0" destOrd="0" presId="urn:microsoft.com/office/officeart/2005/8/layout/hierarchy2"/>
    <dgm:cxn modelId="{000B5325-85B6-4F79-BDE0-BC86DC4A67C6}" type="presOf" srcId="{663B7B36-F16E-4DE7-B077-057419ED1A8A}" destId="{B97048E3-9B74-4818-8728-18D775971CD8}" srcOrd="0" destOrd="0" presId="urn:microsoft.com/office/officeart/2005/8/layout/hierarchy2"/>
    <dgm:cxn modelId="{6318261E-8FBA-4DE1-A067-6EAD2FE93090}" type="presOf" srcId="{55032B7E-2801-4065-A340-2F7D1532594E}" destId="{277EE403-0CBF-4589-9343-42A34563FCD7}" srcOrd="0" destOrd="0" presId="urn:microsoft.com/office/officeart/2005/8/layout/hierarchy2"/>
    <dgm:cxn modelId="{E34F90A7-7083-4B37-9E6D-A0A7492836E2}" srcId="{663B7B36-F16E-4DE7-B077-057419ED1A8A}" destId="{AA6C0941-F4E4-443C-9889-E5AA4B60D815}" srcOrd="0" destOrd="0" parTransId="{0053E75A-74E8-4527-8576-1C82D5B94324}" sibTransId="{49108D6E-5401-45A4-BD47-F6C2A46683C2}"/>
    <dgm:cxn modelId="{15D0B6EB-72AF-4A90-BBE0-F4D52E0086E8}" type="presOf" srcId="{799BC68A-7101-469C-8F61-4494440A2516}" destId="{DA7F9B2D-689F-491B-AEF7-AD8C30409882}" srcOrd="1" destOrd="0" presId="urn:microsoft.com/office/officeart/2005/8/layout/hierarchy2"/>
    <dgm:cxn modelId="{969BA4DA-609B-4BD8-9136-F67FD53EE40A}" type="presOf" srcId="{A556BA2B-5F42-4744-830E-B0065AF76A7C}" destId="{92B0EBF5-F0A9-4CB3-BF37-5519EDC28651}" srcOrd="0" destOrd="0" presId="urn:microsoft.com/office/officeart/2005/8/layout/hierarchy2"/>
    <dgm:cxn modelId="{CAAF5EE1-4F52-4B02-B667-633725C34FC9}" type="presOf" srcId="{33EE5902-CDD6-408D-BF9A-86E832A9F990}" destId="{07D67552-7218-467F-B71B-1FE3C26A73BE}" srcOrd="0" destOrd="0" presId="urn:microsoft.com/office/officeart/2005/8/layout/hierarchy2"/>
    <dgm:cxn modelId="{DF68C4F2-6A80-4CFA-9FFB-4832420885AE}" type="presOf" srcId="{799BC68A-7101-469C-8F61-4494440A2516}" destId="{0D77341F-2BDF-47F8-804D-752081AD7720}" srcOrd="0" destOrd="0" presId="urn:microsoft.com/office/officeart/2005/8/layout/hierarchy2"/>
    <dgm:cxn modelId="{B9ECC9D0-75A4-406F-BFEF-5E8C147B46B3}" type="presOf" srcId="{1E5455EB-48B2-4D83-8C3B-EC647C276F23}" destId="{4B829D68-E802-4882-9872-75EA4D88449C}" srcOrd="0" destOrd="0" presId="urn:microsoft.com/office/officeart/2005/8/layout/hierarchy2"/>
    <dgm:cxn modelId="{930E0124-F49F-4CCC-A30C-993C92D769E5}" srcId="{1E5455EB-48B2-4D83-8C3B-EC647C276F23}" destId="{663B7B36-F16E-4DE7-B077-057419ED1A8A}" srcOrd="0" destOrd="0" parTransId="{799BC68A-7101-469C-8F61-4494440A2516}" sibTransId="{21E5F896-403B-4134-9AA7-73B59A4FFDE1}"/>
    <dgm:cxn modelId="{C8F78CE6-0A48-4166-86E0-CE600AFE5320}" srcId="{55032B7E-2801-4065-A340-2F7D1532594E}" destId="{1E5455EB-48B2-4D83-8C3B-EC647C276F23}" srcOrd="0" destOrd="0" parTransId="{F25C8E68-DE25-4D68-BB3E-538FB8A06427}" sibTransId="{E29B1E3D-F484-40BD-8ADE-EA1B6287A037}"/>
    <dgm:cxn modelId="{54D58E9F-87E4-4062-B43E-22C175F193DB}" type="presOf" srcId="{C4355652-D931-4E47-AE07-929D78C5778C}" destId="{A4518C95-5BF6-45C3-A58D-3F5C565979C5}" srcOrd="1" destOrd="0" presId="urn:microsoft.com/office/officeart/2005/8/layout/hierarchy2"/>
    <dgm:cxn modelId="{BA2720D1-FD96-4283-834E-DFC3774CD4D4}" srcId="{1E5455EB-48B2-4D83-8C3B-EC647C276F23}" destId="{A556BA2B-5F42-4744-830E-B0065AF76A7C}" srcOrd="1" destOrd="0" parTransId="{C4355652-D931-4E47-AE07-929D78C5778C}" sibTransId="{4A8C66E7-9A0C-4D95-9A8F-3202E2DE1DEE}"/>
    <dgm:cxn modelId="{3D30C1D4-1B89-45A3-98ED-BC3F8CE95FAD}" type="presParOf" srcId="{277EE403-0CBF-4589-9343-42A34563FCD7}" destId="{2CCFFAC5-D7E0-493A-9CE0-E1821FA8A18A}" srcOrd="0" destOrd="0" presId="urn:microsoft.com/office/officeart/2005/8/layout/hierarchy2"/>
    <dgm:cxn modelId="{78BA5D61-BC5B-4252-83B0-4A894546D476}" type="presParOf" srcId="{2CCFFAC5-D7E0-493A-9CE0-E1821FA8A18A}" destId="{4B829D68-E802-4882-9872-75EA4D88449C}" srcOrd="0" destOrd="0" presId="urn:microsoft.com/office/officeart/2005/8/layout/hierarchy2"/>
    <dgm:cxn modelId="{693B73B1-9416-4679-B26E-6BE6BD1E2413}" type="presParOf" srcId="{2CCFFAC5-D7E0-493A-9CE0-E1821FA8A18A}" destId="{A5806534-75DE-40F5-AAE8-560BCDFA7D6D}" srcOrd="1" destOrd="0" presId="urn:microsoft.com/office/officeart/2005/8/layout/hierarchy2"/>
    <dgm:cxn modelId="{52300DED-17EE-475B-86DE-4B206542DEB1}" type="presParOf" srcId="{A5806534-75DE-40F5-AAE8-560BCDFA7D6D}" destId="{0D77341F-2BDF-47F8-804D-752081AD7720}" srcOrd="0" destOrd="0" presId="urn:microsoft.com/office/officeart/2005/8/layout/hierarchy2"/>
    <dgm:cxn modelId="{E33CEA9B-C9DC-4AD6-AD6D-99AAE8D79A32}" type="presParOf" srcId="{0D77341F-2BDF-47F8-804D-752081AD7720}" destId="{DA7F9B2D-689F-491B-AEF7-AD8C30409882}" srcOrd="0" destOrd="0" presId="urn:microsoft.com/office/officeart/2005/8/layout/hierarchy2"/>
    <dgm:cxn modelId="{BC5D1070-6D93-4F61-BB7E-509A9CCCB2B1}" type="presParOf" srcId="{A5806534-75DE-40F5-AAE8-560BCDFA7D6D}" destId="{192D82DE-769C-4412-83E7-B2A0D7D89EB2}" srcOrd="1" destOrd="0" presId="urn:microsoft.com/office/officeart/2005/8/layout/hierarchy2"/>
    <dgm:cxn modelId="{60BDB2B8-D3FA-402C-8979-25CFB21CE6E2}" type="presParOf" srcId="{192D82DE-769C-4412-83E7-B2A0D7D89EB2}" destId="{B97048E3-9B74-4818-8728-18D775971CD8}" srcOrd="0" destOrd="0" presId="urn:microsoft.com/office/officeart/2005/8/layout/hierarchy2"/>
    <dgm:cxn modelId="{561B78FE-A122-4595-B70C-32ECC5337CD6}" type="presParOf" srcId="{192D82DE-769C-4412-83E7-B2A0D7D89EB2}" destId="{A04524B2-20A8-4D19-9AC7-6FC305FEF609}" srcOrd="1" destOrd="0" presId="urn:microsoft.com/office/officeart/2005/8/layout/hierarchy2"/>
    <dgm:cxn modelId="{3D15758F-529A-436D-A290-7B82D9B2DFDA}" type="presParOf" srcId="{A04524B2-20A8-4D19-9AC7-6FC305FEF609}" destId="{A13E2583-9DE1-4941-9495-4518445A7657}" srcOrd="0" destOrd="0" presId="urn:microsoft.com/office/officeart/2005/8/layout/hierarchy2"/>
    <dgm:cxn modelId="{35FD8C29-5F94-43F1-BAD8-75AD0C6E39CC}" type="presParOf" srcId="{A13E2583-9DE1-4941-9495-4518445A7657}" destId="{F6EE686F-9E52-4523-A0E9-1AE67753BB8A}" srcOrd="0" destOrd="0" presId="urn:microsoft.com/office/officeart/2005/8/layout/hierarchy2"/>
    <dgm:cxn modelId="{DF0A825E-D1AA-42D4-9908-F103E9CA3A84}" type="presParOf" srcId="{A04524B2-20A8-4D19-9AC7-6FC305FEF609}" destId="{8C1249FF-3CFE-4A64-BB24-5E0E36424525}" srcOrd="1" destOrd="0" presId="urn:microsoft.com/office/officeart/2005/8/layout/hierarchy2"/>
    <dgm:cxn modelId="{BC19CE2F-7CE9-45D2-99B1-41B30D58BFA4}" type="presParOf" srcId="{8C1249FF-3CFE-4A64-BB24-5E0E36424525}" destId="{7A9CD88B-E157-4E2D-8BF7-BC0407B46585}" srcOrd="0" destOrd="0" presId="urn:microsoft.com/office/officeart/2005/8/layout/hierarchy2"/>
    <dgm:cxn modelId="{7DB0191A-921D-498A-9271-8232DBE1CA8E}" type="presParOf" srcId="{8C1249FF-3CFE-4A64-BB24-5E0E36424525}" destId="{A058A174-1459-462A-9BFA-43CF297C2A5F}" srcOrd="1" destOrd="0" presId="urn:microsoft.com/office/officeart/2005/8/layout/hierarchy2"/>
    <dgm:cxn modelId="{0580CA72-25AA-4163-867A-013FB256B6D5}" type="presParOf" srcId="{A5806534-75DE-40F5-AAE8-560BCDFA7D6D}" destId="{D5CE2D2F-B023-4664-AED7-ACF7CC8A1DB9}" srcOrd="2" destOrd="0" presId="urn:microsoft.com/office/officeart/2005/8/layout/hierarchy2"/>
    <dgm:cxn modelId="{CA0EC8EC-57E7-40F2-852D-9A52C256872C}" type="presParOf" srcId="{D5CE2D2F-B023-4664-AED7-ACF7CC8A1DB9}" destId="{A4518C95-5BF6-45C3-A58D-3F5C565979C5}" srcOrd="0" destOrd="0" presId="urn:microsoft.com/office/officeart/2005/8/layout/hierarchy2"/>
    <dgm:cxn modelId="{E6895380-D661-4705-9DBF-EA179826FEC0}" type="presParOf" srcId="{A5806534-75DE-40F5-AAE8-560BCDFA7D6D}" destId="{9BE7C7F0-6EEC-4A70-AD42-54B7F5CA5C67}" srcOrd="3" destOrd="0" presId="urn:microsoft.com/office/officeart/2005/8/layout/hierarchy2"/>
    <dgm:cxn modelId="{48212917-E572-4FDF-9629-8B3B553F1F5C}" type="presParOf" srcId="{9BE7C7F0-6EEC-4A70-AD42-54B7F5CA5C67}" destId="{92B0EBF5-F0A9-4CB3-BF37-5519EDC28651}" srcOrd="0" destOrd="0" presId="urn:microsoft.com/office/officeart/2005/8/layout/hierarchy2"/>
    <dgm:cxn modelId="{48CCA2DC-2C07-4409-BD63-D60AF57F3ACA}" type="presParOf" srcId="{9BE7C7F0-6EEC-4A70-AD42-54B7F5CA5C67}" destId="{F8EBF21A-6D1E-4DB2-A9EA-9179DFA7B84D}" srcOrd="1" destOrd="0" presId="urn:microsoft.com/office/officeart/2005/8/layout/hierarchy2"/>
    <dgm:cxn modelId="{4DD478AB-47DD-4C89-A206-7021DF9984CF}" type="presParOf" srcId="{F8EBF21A-6D1E-4DB2-A9EA-9179DFA7B84D}" destId="{08D5B98B-259B-452C-AE86-853B54DAD398}" srcOrd="0" destOrd="0" presId="urn:microsoft.com/office/officeart/2005/8/layout/hierarchy2"/>
    <dgm:cxn modelId="{56E7A6BD-6428-4FC6-829F-10F015D823C8}" type="presParOf" srcId="{08D5B98B-259B-452C-AE86-853B54DAD398}" destId="{B4D2D074-D81C-4F4D-B59D-69159DD99312}" srcOrd="0" destOrd="0" presId="urn:microsoft.com/office/officeart/2005/8/layout/hierarchy2"/>
    <dgm:cxn modelId="{5F809AD9-A4FF-4A50-B872-2680CC7E2420}" type="presParOf" srcId="{F8EBF21A-6D1E-4DB2-A9EA-9179DFA7B84D}" destId="{E7BA7A49-2FC4-4597-8FFA-3C3A099F3541}" srcOrd="1" destOrd="0" presId="urn:microsoft.com/office/officeart/2005/8/layout/hierarchy2"/>
    <dgm:cxn modelId="{A0B057E6-9A19-450C-90D8-8DE269B19F64}" type="presParOf" srcId="{E7BA7A49-2FC4-4597-8FFA-3C3A099F3541}" destId="{07D67552-7218-467F-B71B-1FE3C26A73BE}" srcOrd="0" destOrd="0" presId="urn:microsoft.com/office/officeart/2005/8/layout/hierarchy2"/>
    <dgm:cxn modelId="{B718FBBD-1A42-469E-8C6A-6B501F2C2C90}" type="presParOf" srcId="{E7BA7A49-2FC4-4597-8FFA-3C3A099F3541}" destId="{72AF7D95-A42C-49F5-95F7-32A6FD9455F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29D68-E802-4882-9872-75EA4D88449C}">
      <dsp:nvSpPr>
        <dsp:cNvPr id="0" name=""/>
        <dsp:cNvSpPr/>
      </dsp:nvSpPr>
      <dsp:spPr>
        <a:xfrm>
          <a:off x="4086" y="1722097"/>
          <a:ext cx="2163533" cy="1081766"/>
        </a:xfrm>
        <a:prstGeom prst="roundRect">
          <a:avLst>
            <a:gd name="adj" fmla="val 10000"/>
          </a:avLst>
        </a:prstGeom>
        <a:solidFill>
          <a:srgbClr val="FFFF00"/>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Customer</a:t>
          </a:r>
          <a:endParaRPr lang="en-US" sz="2800" kern="1200" dirty="0">
            <a:solidFill>
              <a:schemeClr val="tx1"/>
            </a:solidFill>
          </a:endParaRPr>
        </a:p>
      </dsp:txBody>
      <dsp:txXfrm>
        <a:off x="35770" y="1753781"/>
        <a:ext cx="2100165" cy="1018398"/>
      </dsp:txXfrm>
    </dsp:sp>
    <dsp:sp modelId="{0D77341F-2BDF-47F8-804D-752081AD7720}">
      <dsp:nvSpPr>
        <dsp:cNvPr id="0" name=""/>
        <dsp:cNvSpPr/>
      </dsp:nvSpPr>
      <dsp:spPr>
        <a:xfrm rot="18075201">
          <a:off x="1759368" y="1516150"/>
          <a:ext cx="1696888" cy="43022"/>
        </a:xfrm>
        <a:custGeom>
          <a:avLst/>
          <a:gdLst/>
          <a:ahLst/>
          <a:cxnLst/>
          <a:rect l="0" t="0" r="0" b="0"/>
          <a:pathLst>
            <a:path>
              <a:moveTo>
                <a:pt x="0" y="21511"/>
              </a:moveTo>
              <a:lnTo>
                <a:pt x="1696888" y="2151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65390" y="1495239"/>
        <a:ext cx="84844" cy="84844"/>
      </dsp:txXfrm>
    </dsp:sp>
    <dsp:sp modelId="{B97048E3-9B74-4818-8728-18D775971CD8}">
      <dsp:nvSpPr>
        <dsp:cNvPr id="0" name=""/>
        <dsp:cNvSpPr/>
      </dsp:nvSpPr>
      <dsp:spPr>
        <a:xfrm>
          <a:off x="3048004" y="271459"/>
          <a:ext cx="2163533" cy="1081766"/>
        </a:xfrm>
        <a:prstGeom prst="roundRect">
          <a:avLst>
            <a:gd name="adj" fmla="val 10000"/>
          </a:avLst>
        </a:prstGeom>
        <a:solidFill>
          <a:schemeClr val="accent1">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Gaining REP</a:t>
          </a:r>
          <a:endParaRPr lang="en-US" sz="2800" kern="1200" dirty="0">
            <a:solidFill>
              <a:schemeClr val="bg1"/>
            </a:solidFill>
          </a:endParaRPr>
        </a:p>
      </dsp:txBody>
      <dsp:txXfrm>
        <a:off x="3079688" y="303143"/>
        <a:ext cx="2100165" cy="1018398"/>
      </dsp:txXfrm>
    </dsp:sp>
    <dsp:sp modelId="{A13E2583-9DE1-4941-9495-4518445A7657}">
      <dsp:nvSpPr>
        <dsp:cNvPr id="0" name=""/>
        <dsp:cNvSpPr/>
      </dsp:nvSpPr>
      <dsp:spPr>
        <a:xfrm>
          <a:off x="5211538" y="790831"/>
          <a:ext cx="808252" cy="43022"/>
        </a:xfrm>
        <a:custGeom>
          <a:avLst/>
          <a:gdLst/>
          <a:ahLst/>
          <a:cxnLst/>
          <a:rect l="0" t="0" r="0" b="0"/>
          <a:pathLst>
            <a:path>
              <a:moveTo>
                <a:pt x="0" y="21511"/>
              </a:moveTo>
              <a:lnTo>
                <a:pt x="808252" y="2151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95458" y="792136"/>
        <a:ext cx="40412" cy="40412"/>
      </dsp:txXfrm>
    </dsp:sp>
    <dsp:sp modelId="{7A9CD88B-E157-4E2D-8BF7-BC0407B46585}">
      <dsp:nvSpPr>
        <dsp:cNvPr id="0" name=""/>
        <dsp:cNvSpPr/>
      </dsp:nvSpPr>
      <dsp:spPr>
        <a:xfrm>
          <a:off x="6019791" y="271459"/>
          <a:ext cx="2163533" cy="1081766"/>
        </a:xfrm>
        <a:prstGeom prst="roundRect">
          <a:avLst>
            <a:gd name="adj" fmla="val 10000"/>
          </a:avLst>
        </a:prstGeom>
        <a:solidFill>
          <a:schemeClr val="accent1">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TDU</a:t>
          </a:r>
          <a:endParaRPr lang="en-US" sz="2800" kern="1200" dirty="0"/>
        </a:p>
      </dsp:txBody>
      <dsp:txXfrm>
        <a:off x="6051475" y="303143"/>
        <a:ext cx="2100165" cy="1018398"/>
      </dsp:txXfrm>
    </dsp:sp>
    <dsp:sp modelId="{D5CE2D2F-B023-4664-AED7-ACF7CC8A1DB9}">
      <dsp:nvSpPr>
        <dsp:cNvPr id="0" name=""/>
        <dsp:cNvSpPr/>
      </dsp:nvSpPr>
      <dsp:spPr>
        <a:xfrm rot="3735196">
          <a:off x="1662308" y="3078254"/>
          <a:ext cx="1891007" cy="43022"/>
        </a:xfrm>
        <a:custGeom>
          <a:avLst/>
          <a:gdLst/>
          <a:ahLst/>
          <a:cxnLst/>
          <a:rect l="0" t="0" r="0" b="0"/>
          <a:pathLst>
            <a:path>
              <a:moveTo>
                <a:pt x="0" y="21511"/>
              </a:moveTo>
              <a:lnTo>
                <a:pt x="1891007" y="2151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560537" y="3052490"/>
        <a:ext cx="94550" cy="94550"/>
      </dsp:txXfrm>
    </dsp:sp>
    <dsp:sp modelId="{92B0EBF5-F0A9-4CB3-BF37-5519EDC28651}">
      <dsp:nvSpPr>
        <dsp:cNvPr id="0" name=""/>
        <dsp:cNvSpPr/>
      </dsp:nvSpPr>
      <dsp:spPr>
        <a:xfrm>
          <a:off x="3048004" y="3395666"/>
          <a:ext cx="2163533" cy="1081766"/>
        </a:xfrm>
        <a:prstGeom prst="roundRect">
          <a:avLst>
            <a:gd name="adj" fmla="val 10000"/>
          </a:avLst>
        </a:prstGeom>
        <a:solidFill>
          <a:schemeClr val="accent1">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Losing REP</a:t>
          </a:r>
          <a:endParaRPr lang="en-US" sz="2800" kern="1200" dirty="0"/>
        </a:p>
      </dsp:txBody>
      <dsp:txXfrm>
        <a:off x="3079688" y="3427350"/>
        <a:ext cx="2100165" cy="1018398"/>
      </dsp:txXfrm>
    </dsp:sp>
    <dsp:sp modelId="{08D5B98B-259B-452C-AE86-853B54DAD398}">
      <dsp:nvSpPr>
        <dsp:cNvPr id="0" name=""/>
        <dsp:cNvSpPr/>
      </dsp:nvSpPr>
      <dsp:spPr>
        <a:xfrm>
          <a:off x="5211538" y="3915038"/>
          <a:ext cx="854527" cy="43022"/>
        </a:xfrm>
        <a:custGeom>
          <a:avLst/>
          <a:gdLst/>
          <a:ahLst/>
          <a:cxnLst/>
          <a:rect l="0" t="0" r="0" b="0"/>
          <a:pathLst>
            <a:path>
              <a:moveTo>
                <a:pt x="0" y="21511"/>
              </a:moveTo>
              <a:lnTo>
                <a:pt x="854527" y="21511"/>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617439" y="3915186"/>
        <a:ext cx="42726" cy="42726"/>
      </dsp:txXfrm>
    </dsp:sp>
    <dsp:sp modelId="{07D67552-7218-467F-B71B-1FE3C26A73BE}">
      <dsp:nvSpPr>
        <dsp:cNvPr id="0" name=""/>
        <dsp:cNvSpPr/>
      </dsp:nvSpPr>
      <dsp:spPr>
        <a:xfrm>
          <a:off x="6066066" y="3395666"/>
          <a:ext cx="2163533" cy="1081766"/>
        </a:xfrm>
        <a:prstGeom prst="roundRect">
          <a:avLst>
            <a:gd name="adj" fmla="val 10000"/>
          </a:avLst>
        </a:prstGeom>
        <a:solidFill>
          <a:schemeClr val="accent1">
            <a:hueOff val="0"/>
            <a:satOff val="0"/>
            <a:lumOff val="0"/>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ERCOT</a:t>
          </a:r>
          <a:endParaRPr lang="en-US" sz="2800" kern="1200" dirty="0"/>
        </a:p>
      </dsp:txBody>
      <dsp:txXfrm>
        <a:off x="6097750" y="3427350"/>
        <a:ext cx="2100165" cy="10183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01" tIns="46151" rIns="92301" bIns="46151"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01" tIns="46151" rIns="92301" bIns="46151" rtlCol="0"/>
          <a:lstStyle>
            <a:lvl1pPr algn="r" eaLnBrk="1" fontAlgn="auto" hangingPunct="1">
              <a:spcBef>
                <a:spcPts val="0"/>
              </a:spcBef>
              <a:spcAft>
                <a:spcPts val="0"/>
              </a:spcAft>
              <a:defRPr sz="1200">
                <a:latin typeface="+mn-lt"/>
                <a:cs typeface="+mn-cs"/>
              </a:defRPr>
            </a:lvl1pPr>
          </a:lstStyle>
          <a:p>
            <a:pPr>
              <a:defRPr/>
            </a:pPr>
            <a:fld id="{8079982C-BE42-450B-9272-CC568F1DF69B}" type="datetimeFigureOut">
              <a:rPr lang="en-US"/>
              <a:pPr>
                <a:defRPr/>
              </a:pPr>
              <a:t>3/1/2017</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301" tIns="46151" rIns="92301" bIns="46151" rtlCol="0" anchor="ctr"/>
          <a:lstStyle/>
          <a:p>
            <a:pPr lvl="0"/>
            <a:endParaRPr lang="en-US" noProof="0" dirty="0"/>
          </a:p>
        </p:txBody>
      </p:sp>
      <p:sp>
        <p:nvSpPr>
          <p:cNvPr id="5" name="Notes Placeholder 4"/>
          <p:cNvSpPr>
            <a:spLocks noGrp="1"/>
          </p:cNvSpPr>
          <p:nvPr>
            <p:ph type="body" sz="quarter" idx="3"/>
          </p:nvPr>
        </p:nvSpPr>
        <p:spPr>
          <a:xfrm>
            <a:off x="693738" y="4379913"/>
            <a:ext cx="5546725" cy="4149725"/>
          </a:xfrm>
          <a:prstGeom prst="rect">
            <a:avLst/>
          </a:prstGeom>
        </p:spPr>
        <p:txBody>
          <a:bodyPr vert="horz" lIns="92301" tIns="46151" rIns="92301"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6650"/>
            <a:ext cx="3005138" cy="461963"/>
          </a:xfrm>
          <a:prstGeom prst="rect">
            <a:avLst/>
          </a:prstGeom>
        </p:spPr>
        <p:txBody>
          <a:bodyPr vert="horz" lIns="92301" tIns="46151" rIns="92301" bIns="46151"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6650"/>
            <a:ext cx="3005138" cy="461963"/>
          </a:xfrm>
          <a:prstGeom prst="rect">
            <a:avLst/>
          </a:prstGeom>
        </p:spPr>
        <p:txBody>
          <a:bodyPr vert="horz" lIns="92301" tIns="46151" rIns="92301" bIns="46151" rtlCol="0" anchor="b"/>
          <a:lstStyle>
            <a:lvl1pPr algn="r" eaLnBrk="1" fontAlgn="auto" hangingPunct="1">
              <a:spcBef>
                <a:spcPts val="0"/>
              </a:spcBef>
              <a:spcAft>
                <a:spcPts val="0"/>
              </a:spcAft>
              <a:defRPr sz="1200">
                <a:latin typeface="+mn-lt"/>
                <a:cs typeface="+mn-cs"/>
              </a:defRPr>
            </a:lvl1pPr>
          </a:lstStyle>
          <a:p>
            <a:pPr>
              <a:defRPr/>
            </a:pPr>
            <a:fld id="{77EB9712-EFD6-4557-B08B-0121174A860B}" type="slidenum">
              <a:rPr lang="en-US"/>
              <a:pPr>
                <a:defRPr/>
              </a:pPr>
              <a:t>‹#›</a:t>
            </a:fld>
            <a:endParaRPr lang="en-US" dirty="0"/>
          </a:p>
        </p:txBody>
      </p:sp>
    </p:spTree>
    <p:extLst>
      <p:ext uri="{BB962C8B-B14F-4D97-AF65-F5344CB8AC3E}">
        <p14:creationId xmlns:p14="http://schemas.microsoft.com/office/powerpoint/2010/main" val="540548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ACFFD1B-F969-47EB-9348-2AB4589B4C93}" type="slidenum">
              <a:rPr lang="en-US" smtClean="0"/>
              <a:pPr>
                <a:defRPr/>
              </a:pPr>
              <a:t>1</a:t>
            </a:fld>
            <a:endParaRPr lang="en-US" dirty="0"/>
          </a:p>
        </p:txBody>
      </p:sp>
    </p:spTree>
    <p:extLst>
      <p:ext uri="{BB962C8B-B14F-4D97-AF65-F5344CB8AC3E}">
        <p14:creationId xmlns:p14="http://schemas.microsoft.com/office/powerpoint/2010/main" val="176678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APPENDIX MATERIAL????</a:t>
            </a:r>
          </a:p>
        </p:txBody>
      </p:sp>
      <p:sp>
        <p:nvSpPr>
          <p:cNvPr id="4" name="Slide Number Placeholder 3"/>
          <p:cNvSpPr>
            <a:spLocks noGrp="1"/>
          </p:cNvSpPr>
          <p:nvPr>
            <p:ph type="sldNum" sz="quarter" idx="5"/>
          </p:nvPr>
        </p:nvSpPr>
        <p:spPr/>
        <p:txBody>
          <a:bodyPr/>
          <a:lstStyle/>
          <a:p>
            <a:pPr>
              <a:defRPr/>
            </a:pPr>
            <a:fld id="{2EC9C793-601C-4371-AADC-644FFFBAD39E}" type="slidenum">
              <a:rPr lang="en-US" smtClean="0"/>
              <a:pPr>
                <a:defRPr/>
              </a:pPr>
              <a:t>9</a:t>
            </a:fld>
            <a:endParaRPr lang="en-US" dirty="0"/>
          </a:p>
        </p:txBody>
      </p:sp>
    </p:spTree>
    <p:extLst>
      <p:ext uri="{BB962C8B-B14F-4D97-AF65-F5344CB8AC3E}">
        <p14:creationId xmlns:p14="http://schemas.microsoft.com/office/powerpoint/2010/main" val="357560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FORMAT SLIDES TO GROUP ISSUE WITH PROPOSED SOLUTIOION  FOR CLARITY</a:t>
            </a:r>
          </a:p>
        </p:txBody>
      </p:sp>
      <p:sp>
        <p:nvSpPr>
          <p:cNvPr id="4" name="Slide Number Placeholder 3"/>
          <p:cNvSpPr>
            <a:spLocks noGrp="1"/>
          </p:cNvSpPr>
          <p:nvPr>
            <p:ph type="sldNum" sz="quarter" idx="5"/>
          </p:nvPr>
        </p:nvSpPr>
        <p:spPr/>
        <p:txBody>
          <a:bodyPr/>
          <a:lstStyle/>
          <a:p>
            <a:pPr>
              <a:defRPr/>
            </a:pPr>
            <a:fld id="{B7AFFA47-5B44-42E3-924A-B3B44B6E387F}" type="slidenum">
              <a:rPr lang="en-US" smtClean="0"/>
              <a:pPr>
                <a:defRPr/>
              </a:pPr>
              <a:t>19</a:t>
            </a:fld>
            <a:endParaRPr lang="en-US" dirty="0"/>
          </a:p>
        </p:txBody>
      </p:sp>
    </p:spTree>
    <p:extLst>
      <p:ext uri="{BB962C8B-B14F-4D97-AF65-F5344CB8AC3E}">
        <p14:creationId xmlns:p14="http://schemas.microsoft.com/office/powerpoint/2010/main" val="317497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62C6812-99C9-42F9-A0B2-3FA08F8032CF}" type="slidenum">
              <a:rPr lang="en-US" smtClean="0"/>
              <a:pPr>
                <a:defRPr/>
              </a:pPr>
              <a:t>20</a:t>
            </a:fld>
            <a:endParaRPr lang="en-US" dirty="0"/>
          </a:p>
        </p:txBody>
      </p:sp>
    </p:spTree>
    <p:extLst>
      <p:ext uri="{BB962C8B-B14F-4D97-AF65-F5344CB8AC3E}">
        <p14:creationId xmlns:p14="http://schemas.microsoft.com/office/powerpoint/2010/main" val="252257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CLARIFY THIS SLIDE – DOES NOT FLOW WELL.</a:t>
            </a:r>
          </a:p>
        </p:txBody>
      </p:sp>
      <p:sp>
        <p:nvSpPr>
          <p:cNvPr id="4" name="Slide Number Placeholder 3"/>
          <p:cNvSpPr>
            <a:spLocks noGrp="1"/>
          </p:cNvSpPr>
          <p:nvPr>
            <p:ph type="sldNum" sz="quarter" idx="5"/>
          </p:nvPr>
        </p:nvSpPr>
        <p:spPr/>
        <p:txBody>
          <a:bodyPr/>
          <a:lstStyle/>
          <a:p>
            <a:pPr>
              <a:defRPr/>
            </a:pPr>
            <a:fld id="{CE6F3ED5-79F7-48AC-8E16-261BDA3E8B7C}" type="slidenum">
              <a:rPr lang="en-US" smtClean="0"/>
              <a:pPr>
                <a:defRPr/>
              </a:pPr>
              <a:t>21</a:t>
            </a:fld>
            <a:endParaRPr lang="en-US" dirty="0"/>
          </a:p>
        </p:txBody>
      </p:sp>
    </p:spTree>
    <p:extLst>
      <p:ext uri="{BB962C8B-B14F-4D97-AF65-F5344CB8AC3E}">
        <p14:creationId xmlns:p14="http://schemas.microsoft.com/office/powerpoint/2010/main" val="59732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428843C-2983-4501-BA9F-CF043883C3FC}" type="slidenum">
              <a:rPr lang="en-US" smtClean="0"/>
              <a:pPr>
                <a:defRPr/>
              </a:pPr>
              <a:t>48</a:t>
            </a:fld>
            <a:endParaRPr lang="en-US" dirty="0"/>
          </a:p>
        </p:txBody>
      </p:sp>
    </p:spTree>
    <p:extLst>
      <p:ext uri="{BB962C8B-B14F-4D97-AF65-F5344CB8AC3E}">
        <p14:creationId xmlns:p14="http://schemas.microsoft.com/office/powerpoint/2010/main" val="145500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4052AAC-3E3F-4F56-9B00-CE96BC6F3236}" type="slidenum">
              <a:rPr lang="en-US" smtClean="0"/>
              <a:pPr>
                <a:defRPr/>
              </a:pPr>
              <a:t>102</a:t>
            </a:fld>
            <a:endParaRPr lang="en-US" dirty="0"/>
          </a:p>
        </p:txBody>
      </p:sp>
    </p:spTree>
    <p:extLst>
      <p:ext uri="{BB962C8B-B14F-4D97-AF65-F5344CB8AC3E}">
        <p14:creationId xmlns:p14="http://schemas.microsoft.com/office/powerpoint/2010/main" val="289829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APPENDIX MATERIAL????</a:t>
            </a:r>
          </a:p>
        </p:txBody>
      </p:sp>
      <p:sp>
        <p:nvSpPr>
          <p:cNvPr id="4" name="Slide Number Placeholder 3"/>
          <p:cNvSpPr>
            <a:spLocks noGrp="1"/>
          </p:cNvSpPr>
          <p:nvPr>
            <p:ph type="sldNum" sz="quarter" idx="5"/>
          </p:nvPr>
        </p:nvSpPr>
        <p:spPr/>
        <p:txBody>
          <a:bodyPr/>
          <a:lstStyle/>
          <a:p>
            <a:pPr>
              <a:defRPr/>
            </a:pPr>
            <a:fld id="{2E27AD2B-BFEC-42F1-99B8-35DC77989D43}" type="slidenum">
              <a:rPr lang="en-US" smtClean="0"/>
              <a:pPr>
                <a:defRPr/>
              </a:pPr>
              <a:t>112</a:t>
            </a:fld>
            <a:endParaRPr lang="en-US" dirty="0"/>
          </a:p>
        </p:txBody>
      </p:sp>
    </p:spTree>
    <p:extLst>
      <p:ext uri="{BB962C8B-B14F-4D97-AF65-F5344CB8AC3E}">
        <p14:creationId xmlns:p14="http://schemas.microsoft.com/office/powerpoint/2010/main" val="294471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APPENDIX MATERIAL????</a:t>
            </a:r>
          </a:p>
        </p:txBody>
      </p:sp>
      <p:sp>
        <p:nvSpPr>
          <p:cNvPr id="4" name="Slide Number Placeholder 3"/>
          <p:cNvSpPr>
            <a:spLocks noGrp="1"/>
          </p:cNvSpPr>
          <p:nvPr>
            <p:ph type="sldNum" sz="quarter" idx="5"/>
          </p:nvPr>
        </p:nvSpPr>
        <p:spPr/>
        <p:txBody>
          <a:bodyPr/>
          <a:lstStyle/>
          <a:p>
            <a:pPr>
              <a:defRPr/>
            </a:pPr>
            <a:fld id="{52CEF85D-1688-45FC-BD38-BF49E0E63CE1}" type="slidenum">
              <a:rPr lang="en-US" smtClean="0"/>
              <a:pPr>
                <a:defRPr/>
              </a:pPr>
              <a:t>113</a:t>
            </a:fld>
            <a:endParaRPr lang="en-US" dirty="0"/>
          </a:p>
        </p:txBody>
      </p:sp>
    </p:spTree>
    <p:extLst>
      <p:ext uri="{BB962C8B-B14F-4D97-AF65-F5344CB8AC3E}">
        <p14:creationId xmlns:p14="http://schemas.microsoft.com/office/powerpoint/2010/main" val="2075877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grpSp>
        <p:nvGrpSpPr>
          <p:cNvPr id="4" name="Group 10"/>
          <p:cNvGrpSpPr>
            <a:grpSpLocks/>
          </p:cNvGrpSpPr>
          <p:nvPr/>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6" name="Freeform 16"/>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600200"/>
            <a:ext cx="77724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0" name="Slide Number Placeholder 26"/>
          <p:cNvSpPr>
            <a:spLocks noGrp="1"/>
          </p:cNvSpPr>
          <p:nvPr>
            <p:ph type="sldNum" sz="quarter" idx="10"/>
          </p:nvPr>
        </p:nvSpPr>
        <p:spPr>
          <a:xfrm>
            <a:off x="76200" y="6408738"/>
            <a:ext cx="914400" cy="365125"/>
          </a:xfrm>
        </p:spPr>
        <p:txBody>
          <a:bodyPr/>
          <a:lstStyle>
            <a:lvl1pPr algn="l">
              <a:defRPr>
                <a:solidFill>
                  <a:srgbClr val="FFFFFF"/>
                </a:solidFill>
              </a:defRPr>
            </a:lvl1pPr>
            <a:extLst/>
          </a:lstStyle>
          <a:p>
            <a:pPr>
              <a:defRPr/>
            </a:pPr>
            <a:fld id="{0775FF30-4ED3-43D0-BD04-6744DC970B36}" type="slidenum">
              <a:rPr lang="en-US"/>
              <a:pPr>
                <a:defRPr/>
              </a:pPr>
              <a:t>‹#›</a:t>
            </a:fld>
            <a:endParaRPr lang="en-US" dirty="0"/>
          </a:p>
        </p:txBody>
      </p:sp>
    </p:spTree>
    <p:extLst>
      <p:ext uri="{BB962C8B-B14F-4D97-AF65-F5344CB8AC3E}">
        <p14:creationId xmlns:p14="http://schemas.microsoft.com/office/powerpoint/2010/main" val="339198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9EC1DF8F-0C1B-4C44-B6DD-C7E9FD68F8C0}" type="slidenum">
              <a:rPr lang="en-US"/>
              <a:pPr>
                <a:defRPr/>
              </a:pPr>
              <a:t>‹#›</a:t>
            </a:fld>
            <a:endParaRPr lang="en-US" dirty="0"/>
          </a:p>
        </p:txBody>
      </p:sp>
    </p:spTree>
    <p:extLst>
      <p:ext uri="{BB962C8B-B14F-4D97-AF65-F5344CB8AC3E}">
        <p14:creationId xmlns:p14="http://schemas.microsoft.com/office/powerpoint/2010/main" val="233283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336BBA92-4522-4A2F-828F-A15C66023B8A}" type="slidenum">
              <a:rPr lang="en-US"/>
              <a:pPr>
                <a:defRPr/>
              </a:pPr>
              <a:t>‹#›</a:t>
            </a:fld>
            <a:endParaRPr lang="en-US" dirty="0"/>
          </a:p>
        </p:txBody>
      </p:sp>
    </p:spTree>
    <p:extLst>
      <p:ext uri="{BB962C8B-B14F-4D97-AF65-F5344CB8AC3E}">
        <p14:creationId xmlns:p14="http://schemas.microsoft.com/office/powerpoint/2010/main" val="417809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533400" y="1066800"/>
            <a:ext cx="8153400" cy="46038"/>
          </a:xfrm>
          <a:prstGeom prst="rect">
            <a:avLst/>
          </a:prstGeom>
          <a:gradFill flip="none" rotWithShape="1">
            <a:gsLst>
              <a:gs pos="0">
                <a:schemeClr val="tx1"/>
              </a:gs>
              <a:gs pos="0">
                <a:schemeClr val="tx1"/>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lgn="r">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Footer Placeholder 4"/>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8" name="Slide Number Placeholder 5"/>
          <p:cNvSpPr>
            <a:spLocks noGrp="1"/>
          </p:cNvSpPr>
          <p:nvPr>
            <p:ph type="sldNum" sz="quarter" idx="12"/>
          </p:nvPr>
        </p:nvSpPr>
        <p:spPr/>
        <p:txBody>
          <a:bodyPr/>
          <a:lstStyle>
            <a:lvl1pPr algn="l">
              <a:defRPr/>
            </a:lvl1pPr>
            <a:extLst/>
          </a:lstStyle>
          <a:p>
            <a:pPr>
              <a:defRPr/>
            </a:pPr>
            <a:fld id="{921B0916-96FE-4C71-BAFA-C7E2BDBD2D49}" type="slidenum">
              <a:rPr lang="en-US"/>
              <a:pPr>
                <a:defRPr/>
              </a:pPr>
              <a:t>‹#›</a:t>
            </a:fld>
            <a:endParaRPr lang="en-US" dirty="0"/>
          </a:p>
        </p:txBody>
      </p:sp>
    </p:spTree>
    <p:extLst>
      <p:ext uri="{BB962C8B-B14F-4D97-AF65-F5344CB8AC3E}">
        <p14:creationId xmlns:p14="http://schemas.microsoft.com/office/powerpoint/2010/main" val="194739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1633538" y="2352675"/>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5" name="Chevron 4"/>
          <p:cNvSpPr/>
          <p:nvPr/>
        </p:nvSpPr>
        <p:spPr>
          <a:xfrm>
            <a:off x="1447800" y="235267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2" name="Title 1"/>
          <p:cNvSpPr>
            <a:spLocks noGrp="1"/>
          </p:cNvSpPr>
          <p:nvPr>
            <p:ph type="title"/>
          </p:nvPr>
        </p:nvSpPr>
        <p:spPr>
          <a:xfrm>
            <a:off x="685800" y="0"/>
            <a:ext cx="7808976" cy="1752600"/>
          </a:xfrm>
        </p:spPr>
        <p:txBody>
          <a:bodyPr anchor="t"/>
          <a:lstStyle>
            <a:lvl1pPr algn="l">
              <a:buNone/>
              <a:defRPr sz="4800" b="1" cap="none" baseline="0">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1905000" y="2278912"/>
            <a:ext cx="6553200" cy="35122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8" name="Slide Number Placeholder 5"/>
          <p:cNvSpPr>
            <a:spLocks noGrp="1"/>
          </p:cNvSpPr>
          <p:nvPr>
            <p:ph type="sldNum" sz="quarter" idx="12"/>
          </p:nvPr>
        </p:nvSpPr>
        <p:spPr/>
        <p:txBody>
          <a:bodyPr/>
          <a:lstStyle>
            <a:lvl1pPr algn="l">
              <a:defRPr>
                <a:solidFill>
                  <a:schemeClr val="tx1"/>
                </a:solidFill>
              </a:defRPr>
            </a:lvl1pPr>
            <a:extLst/>
          </a:lstStyle>
          <a:p>
            <a:pPr>
              <a:defRPr/>
            </a:pPr>
            <a:fld id="{C07972E9-A03F-4FFA-843B-31ECED73D679}" type="slidenum">
              <a:rPr lang="en-US"/>
              <a:pPr>
                <a:defRPr/>
              </a:pPr>
              <a:t>‹#›</a:t>
            </a:fld>
            <a:endParaRPr lang="en-US" dirty="0"/>
          </a:p>
        </p:txBody>
      </p:sp>
    </p:spTree>
    <p:extLst>
      <p:ext uri="{BB962C8B-B14F-4D97-AF65-F5344CB8AC3E}">
        <p14:creationId xmlns:p14="http://schemas.microsoft.com/office/powerpoint/2010/main" val="28670831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CFDD5CA-B5DF-4667-A9FC-E4B2EB2B84AC}" type="slidenum">
              <a:rPr lang="en-US"/>
              <a:pPr>
                <a:defRPr/>
              </a:pPr>
              <a:t>‹#›</a:t>
            </a:fld>
            <a:endParaRPr lang="en-US" dirty="0"/>
          </a:p>
        </p:txBody>
      </p:sp>
    </p:spTree>
    <p:extLst>
      <p:ext uri="{BB962C8B-B14F-4D97-AF65-F5344CB8AC3E}">
        <p14:creationId xmlns:p14="http://schemas.microsoft.com/office/powerpoint/2010/main" val="307977659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1CA1955-A577-45E5-ADC5-1A309DCD44F8}" type="slidenum">
              <a:rPr lang="en-US"/>
              <a:pPr>
                <a:defRPr/>
              </a:pPr>
              <a:t>‹#›</a:t>
            </a:fld>
            <a:endParaRPr lang="en-US" dirty="0"/>
          </a:p>
        </p:txBody>
      </p:sp>
    </p:spTree>
    <p:extLst>
      <p:ext uri="{BB962C8B-B14F-4D97-AF65-F5344CB8AC3E}">
        <p14:creationId xmlns:p14="http://schemas.microsoft.com/office/powerpoint/2010/main" val="292317995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62FBBBA-DFFE-4F34-918F-CD5267D55110}" type="slidenum">
              <a:rPr lang="en-US"/>
              <a:pPr>
                <a:defRPr/>
              </a:pPr>
              <a:t>‹#›</a:t>
            </a:fld>
            <a:endParaRPr lang="en-US" dirty="0"/>
          </a:p>
        </p:txBody>
      </p:sp>
    </p:spTree>
    <p:extLst>
      <p:ext uri="{BB962C8B-B14F-4D97-AF65-F5344CB8AC3E}">
        <p14:creationId xmlns:p14="http://schemas.microsoft.com/office/powerpoint/2010/main" val="382519259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ABBD713C-7296-4D6B-A673-23121990C2C9}" type="slidenum">
              <a:rPr lang="en-US"/>
              <a:pPr>
                <a:defRPr/>
              </a:pPr>
              <a:t>‹#›</a:t>
            </a:fld>
            <a:endParaRPr lang="en-US" dirty="0"/>
          </a:p>
        </p:txBody>
      </p:sp>
    </p:spTree>
    <p:extLst>
      <p:ext uri="{BB962C8B-B14F-4D97-AF65-F5344CB8AC3E}">
        <p14:creationId xmlns:p14="http://schemas.microsoft.com/office/powerpoint/2010/main" val="220285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latin typeface="+mn-lt"/>
                <a:cs typeface="+mn-cs"/>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68DA80D-ECAB-4EC5-A0D7-7F527191DB3D}" type="slidenum">
              <a:rPr lang="en-US"/>
              <a:pPr>
                <a:defRPr/>
              </a:pPr>
              <a:t>‹#›</a:t>
            </a:fld>
            <a:endParaRPr lang="en-US" dirty="0"/>
          </a:p>
        </p:txBody>
      </p:sp>
    </p:spTree>
    <p:extLst>
      <p:ext uri="{BB962C8B-B14F-4D97-AF65-F5344CB8AC3E}">
        <p14:creationId xmlns:p14="http://schemas.microsoft.com/office/powerpoint/2010/main" val="36242493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6" name="Freeform 10"/>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eaLnBrk="1" fontAlgn="auto" hangingPunct="1">
              <a:spcBef>
                <a:spcPts val="0"/>
              </a:spcBef>
              <a:spcAft>
                <a:spcPts val="0"/>
              </a:spcAft>
              <a:defRPr>
                <a:solidFill>
                  <a:schemeClr val="tx1"/>
                </a:solidFill>
                <a:latin typeface="+mn-lt"/>
                <a:cs typeface="+mn-cs"/>
              </a:defRPr>
            </a:lvl1pPr>
            <a:extLst/>
          </a:lstStyle>
          <a:p>
            <a:pPr>
              <a:defRPr/>
            </a:pPr>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eaLnBrk="1" fontAlgn="auto" hangingPunct="1">
              <a:spcBef>
                <a:spcPts val="0"/>
              </a:spcBef>
              <a:spcAft>
                <a:spcPts val="0"/>
              </a:spcAft>
              <a:defRPr>
                <a:solidFill>
                  <a:schemeClr val="tx1"/>
                </a:solidFill>
                <a:latin typeface="+mn-lt"/>
                <a:cs typeface="+mn-cs"/>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EAE9F0E-273B-4FA3-A4BA-8FD54F4BA1C8}" type="slidenum">
              <a:rPr lang="en-US"/>
              <a:pPr>
                <a:defRPr/>
              </a:pPr>
              <a:t>‹#›</a:t>
            </a:fld>
            <a:endParaRPr lang="en-US" dirty="0"/>
          </a:p>
        </p:txBody>
      </p:sp>
    </p:spTree>
    <p:extLst>
      <p:ext uri="{BB962C8B-B14F-4D97-AF65-F5344CB8AC3E}">
        <p14:creationId xmlns:p14="http://schemas.microsoft.com/office/powerpoint/2010/main" val="120262177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 name="Slide Number Placeholder 17"/>
          <p:cNvSpPr>
            <a:spLocks noGrp="1"/>
          </p:cNvSpPr>
          <p:nvPr>
            <p:ph type="sldNum" sz="quarter" idx="4"/>
          </p:nvPr>
        </p:nvSpPr>
        <p:spPr>
          <a:xfrm>
            <a:off x="76200" y="6408738"/>
            <a:ext cx="838200" cy="365125"/>
          </a:xfrm>
          <a:prstGeom prst="rect">
            <a:avLst/>
          </a:prstGeom>
        </p:spPr>
        <p:txBody>
          <a:bodyPr vert="horz" anchor="b"/>
          <a:lstStyle>
            <a:lvl1pPr algn="l" eaLnBrk="1" fontAlgn="auto" latinLnBrk="0" hangingPunct="1">
              <a:spcBef>
                <a:spcPts val="0"/>
              </a:spcBef>
              <a:spcAft>
                <a:spcPts val="0"/>
              </a:spcAft>
              <a:defRPr kumimoji="0" sz="1200" b="0">
                <a:solidFill>
                  <a:schemeClr val="bg1"/>
                </a:solidFill>
                <a:latin typeface="+mn-lt"/>
                <a:cs typeface="+mn-cs"/>
              </a:defRPr>
            </a:lvl1pPr>
            <a:extLst/>
          </a:lstStyle>
          <a:p>
            <a:pPr>
              <a:defRPr/>
            </a:pPr>
            <a:fld id="{C1F2E054-F04F-45F1-B68F-FD5849B9EEA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rcot.com/mktrules/guides/retail/current"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puc.texas.gov/agency/rulesnlaws/subrules/electric/Electric.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www.ercot.com/mktrules/guides/retail/current"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ercot.com/content/services/client_svcs/mktrk_info/MarkeTrak%20User%20Guide%5b1%5d%20(2).zi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rcot.com/content/services/client_svcs/mktrk_info/MarkeTrak%20User%20Guide%5b1%5d%20(2).zi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ercot.com/about/governance/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lists.ercot.com/scripts/wa-ERCOT.exe?SUBED1=RMTTF&amp;A=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31257"/>
            <a:ext cx="7772400" cy="3581400"/>
          </a:xfrm>
        </p:spPr>
        <p:txBody>
          <a:bodyPr>
            <a:noAutofit/>
          </a:bodyPr>
          <a:lstStyle/>
          <a:p>
            <a:pPr eaLnBrk="1" fontAlgn="auto" hangingPunct="1">
              <a:spcAft>
                <a:spcPts val="0"/>
              </a:spcAft>
              <a:defRPr/>
            </a:pPr>
            <a:r>
              <a:rPr lang="en-US" dirty="0" smtClean="0"/>
              <a:t>2017 </a:t>
            </a:r>
            <a:br>
              <a:rPr lang="en-US" dirty="0" smtClean="0"/>
            </a:br>
            <a:r>
              <a:rPr lang="en-US" dirty="0" smtClean="0"/>
              <a:t>Inadvertent Switch &amp; Customer Rescission</a:t>
            </a:r>
            <a:br>
              <a:rPr lang="en-US" dirty="0" smtClean="0"/>
            </a:br>
            <a:r>
              <a:rPr lang="en-US" dirty="0" smtClean="0"/>
              <a:t>Market Training</a:t>
            </a:r>
            <a:br>
              <a:rPr lang="en-US" dirty="0" smtClean="0"/>
            </a:br>
            <a:endParaRPr lang="en-US" dirty="0"/>
          </a:p>
        </p:txBody>
      </p:sp>
      <p:pic>
        <p:nvPicPr>
          <p:cNvPr id="1536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3EC98B4-8BE1-4008-A49B-AB6F4E9585AC}" type="slidenum">
              <a:rPr lang="en-US" altLang="en-US" smtClean="0">
                <a:solidFill>
                  <a:srgbClr val="FFFFFF"/>
                </a:solidFill>
              </a:rPr>
              <a:pPr fontAlgn="base">
                <a:spcBef>
                  <a:spcPct val="0"/>
                </a:spcBef>
                <a:spcAft>
                  <a:spcPct val="0"/>
                </a:spcAft>
                <a:defRPr/>
              </a:pPr>
              <a:t>1</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5029200"/>
          </a:xfrm>
        </p:spPr>
        <p:txBody>
          <a:bodyPr/>
          <a:lstStyle/>
          <a:p>
            <a:pPr marL="109537" indent="0" eaLnBrk="1" hangingPunct="1">
              <a:buFont typeface="Wingdings 3" panose="05040102010807070707" pitchFamily="18" charset="2"/>
              <a:buNone/>
              <a:defRPr/>
            </a:pPr>
            <a:r>
              <a:rPr lang="en-US" altLang="en-US" sz="2400" b="1" dirty="0" smtClean="0"/>
              <a:t>ERCOT Retail Market Guide</a:t>
            </a:r>
          </a:p>
          <a:p>
            <a:pPr marL="109537" indent="0" eaLnBrk="1" hangingPunct="1">
              <a:buFont typeface="Wingdings 3" panose="05040102010807070707" pitchFamily="18" charset="2"/>
              <a:buNone/>
              <a:defRPr/>
            </a:pPr>
            <a:r>
              <a:rPr lang="en-US" altLang="en-US" sz="1600" dirty="0" smtClean="0">
                <a:hlinkClick r:id="rId2"/>
              </a:rPr>
              <a:t>http://www.ercot.com/mktrules/guides/retail/current</a:t>
            </a:r>
            <a:endParaRPr lang="en-US" altLang="en-US" sz="1600" dirty="0" smtClean="0"/>
          </a:p>
          <a:p>
            <a:pPr marL="109537" indent="0" eaLnBrk="1" hangingPunct="1">
              <a:buFont typeface="Wingdings 3" panose="05040102010807070707" pitchFamily="18" charset="2"/>
              <a:buNone/>
              <a:defRPr/>
            </a:pPr>
            <a:r>
              <a:rPr lang="en-US" altLang="en-US" sz="1400" dirty="0" smtClean="0"/>
              <a:t/>
            </a:r>
            <a:br>
              <a:rPr lang="en-US" altLang="en-US" sz="1400" dirty="0" smtClean="0"/>
            </a:br>
            <a:r>
              <a:rPr lang="en-US" altLang="en-US" sz="1400" dirty="0" smtClean="0"/>
              <a:t>7.3 Inadvertent Gain Process</a:t>
            </a:r>
          </a:p>
          <a:p>
            <a:pPr marL="392113" lvl="1" indent="0" eaLnBrk="1" hangingPunct="1">
              <a:buFont typeface="Verdana" panose="020B0604030504040204" pitchFamily="34" charset="0"/>
              <a:buNone/>
              <a:defRPr/>
            </a:pPr>
            <a:r>
              <a:rPr lang="en-US" altLang="en-US" sz="1400" i="1" dirty="0" smtClean="0"/>
              <a:t>7.3.1 Escalation Process</a:t>
            </a:r>
          </a:p>
          <a:p>
            <a:pPr marL="392113" lvl="1" indent="0" eaLnBrk="1" hangingPunct="1">
              <a:buFont typeface="Verdana" panose="020B0604030504040204" pitchFamily="34" charset="0"/>
              <a:buNone/>
              <a:defRPr/>
            </a:pPr>
            <a:r>
              <a:rPr lang="en-US" altLang="en-US" sz="1400" i="1" dirty="0" smtClean="0"/>
              <a:t>7.3.2 Competitive Retailer’s Inadvertent Gain Process</a:t>
            </a:r>
          </a:p>
          <a:p>
            <a:pPr marL="630238" lvl="2" indent="0" eaLnBrk="1" hangingPunct="1">
              <a:spcBef>
                <a:spcPts val="0"/>
              </a:spcBef>
              <a:buFont typeface="Wingdings 2" panose="05020102010507070707" pitchFamily="18" charset="2"/>
              <a:buNone/>
              <a:defRPr/>
            </a:pPr>
            <a:r>
              <a:rPr lang="en-US" altLang="en-US" sz="1200" dirty="0" smtClean="0"/>
              <a:t>7.3.2.1	Buyer’s Remorse</a:t>
            </a:r>
          </a:p>
          <a:p>
            <a:pPr marL="630238" lvl="2" indent="0" eaLnBrk="1" hangingPunct="1">
              <a:spcBef>
                <a:spcPts val="0"/>
              </a:spcBef>
              <a:buFont typeface="Wingdings 2" panose="05020102010507070707" pitchFamily="18" charset="2"/>
              <a:buNone/>
              <a:defRPr/>
            </a:pPr>
            <a:r>
              <a:rPr lang="en-US" altLang="en-US" sz="1200" dirty="0" smtClean="0"/>
              <a:t>7.3.2.2	Prevention of Inadvertent Gains</a:t>
            </a:r>
          </a:p>
          <a:p>
            <a:pPr marL="630238" lvl="2" indent="0" eaLnBrk="1" hangingPunct="1">
              <a:spcBef>
                <a:spcPts val="0"/>
              </a:spcBef>
              <a:buFont typeface="Wingdings 2" panose="05020102010507070707" pitchFamily="18" charset="2"/>
              <a:buNone/>
              <a:defRPr/>
            </a:pPr>
            <a:r>
              <a:rPr lang="en-US" altLang="en-US" sz="1200" dirty="0" smtClean="0"/>
              <a:t>7.3.2.3      Resolution of Inadvertent Gains</a:t>
            </a:r>
          </a:p>
          <a:p>
            <a:pPr marL="630238" lvl="2" indent="0" eaLnBrk="1" hangingPunct="1">
              <a:spcBef>
                <a:spcPts val="0"/>
              </a:spcBef>
              <a:buFont typeface="Wingdings 2" panose="05020102010507070707" pitchFamily="18" charset="2"/>
              <a:buNone/>
              <a:defRPr/>
            </a:pPr>
            <a:r>
              <a:rPr lang="en-US" altLang="en-US" sz="1200" dirty="0" smtClean="0"/>
              <a:t>7.3.2.4	Valid Reject/Unexecutable Reasons</a:t>
            </a:r>
          </a:p>
          <a:p>
            <a:pPr marL="630238" lvl="2" indent="0" eaLnBrk="1" hangingPunct="1">
              <a:spcBef>
                <a:spcPts val="0"/>
              </a:spcBef>
              <a:buFont typeface="Wingdings 2" panose="05020102010507070707" pitchFamily="18" charset="2"/>
              <a:buNone/>
              <a:defRPr/>
            </a:pPr>
            <a:r>
              <a:rPr lang="en-US" altLang="en-US" sz="1200" dirty="0" smtClean="0"/>
              <a:t>7.3.2.5 	Invalid Reject/Unexecutable Reasons</a:t>
            </a:r>
          </a:p>
          <a:p>
            <a:pPr marL="630238" lvl="2" indent="0" eaLnBrk="1" hangingPunct="1">
              <a:spcBef>
                <a:spcPts val="0"/>
              </a:spcBef>
              <a:buFont typeface="Wingdings 2" panose="05020102010507070707" pitchFamily="18" charset="2"/>
              <a:buNone/>
              <a:defRPr/>
            </a:pPr>
            <a:r>
              <a:rPr lang="en-US" altLang="en-US" sz="1200" dirty="0" smtClean="0"/>
              <a:t>7.3.2.6	Out-of-Sync Conditions</a:t>
            </a:r>
          </a:p>
          <a:p>
            <a:pPr marL="630238" lvl="2" indent="0" eaLnBrk="1" hangingPunct="1">
              <a:spcBef>
                <a:spcPts val="0"/>
              </a:spcBef>
              <a:buFont typeface="Wingdings 2" panose="05020102010507070707" pitchFamily="18" charset="2"/>
              <a:buNone/>
              <a:defRPr/>
            </a:pPr>
            <a:r>
              <a:rPr lang="en-US" altLang="en-US" sz="1200" dirty="0" smtClean="0"/>
              <a:t>7.3.2.7	No Losing Competitive Retailer of Record</a:t>
            </a:r>
          </a:p>
          <a:p>
            <a:pPr marL="392113" lvl="1" indent="0" eaLnBrk="1" hangingPunct="1">
              <a:buFont typeface="Verdana" panose="020B0604030504040204" pitchFamily="34" charset="0"/>
              <a:buNone/>
              <a:defRPr/>
            </a:pPr>
            <a:r>
              <a:rPr lang="en-US" altLang="en-US" sz="1400" i="1" dirty="0" smtClean="0"/>
              <a:t>7.3.3  Charges Associated with Returning the Customer</a:t>
            </a:r>
          </a:p>
          <a:p>
            <a:pPr marL="392113" lvl="1" indent="0" eaLnBrk="1" hangingPunct="1">
              <a:buFont typeface="Verdana" panose="020B0604030504040204" pitchFamily="34" charset="0"/>
              <a:buNone/>
              <a:defRPr/>
            </a:pPr>
            <a:r>
              <a:rPr lang="en-US" altLang="en-US" sz="1400" i="1" dirty="0" smtClean="0"/>
              <a:t>7.3.4  Transmission and/or Distribution Service Provider Inadvertent Gain Process</a:t>
            </a:r>
          </a:p>
          <a:p>
            <a:pPr marL="630238" lvl="2" indent="0" eaLnBrk="1" hangingPunct="1">
              <a:spcBef>
                <a:spcPts val="0"/>
              </a:spcBef>
              <a:buFont typeface="Wingdings 2" panose="05020102010507070707" pitchFamily="18" charset="2"/>
              <a:buNone/>
              <a:defRPr/>
            </a:pPr>
            <a:r>
              <a:rPr lang="en-US" altLang="en-US" sz="1200" dirty="0" smtClean="0"/>
              <a:t>7.3.4.1	Inadvertent Dates Greater than 150 days</a:t>
            </a:r>
          </a:p>
          <a:p>
            <a:pPr marL="630238" lvl="2" indent="0" eaLnBrk="1" hangingPunct="1">
              <a:spcBef>
                <a:spcPts val="0"/>
              </a:spcBef>
              <a:buFont typeface="Wingdings 2" panose="05020102010507070707" pitchFamily="18" charset="2"/>
              <a:buNone/>
              <a:defRPr/>
            </a:pPr>
            <a:r>
              <a:rPr lang="en-US" altLang="en-US" sz="1200" dirty="0" smtClean="0"/>
              <a:t>7.3.4.2	Inadvertent Order is Pending</a:t>
            </a:r>
          </a:p>
          <a:p>
            <a:pPr marL="630238" lvl="2" indent="0" eaLnBrk="1" hangingPunct="1">
              <a:spcBef>
                <a:spcPts val="0"/>
              </a:spcBef>
              <a:buFont typeface="Wingdings 2" panose="05020102010507070707" pitchFamily="18" charset="2"/>
              <a:buNone/>
              <a:defRPr/>
            </a:pPr>
            <a:r>
              <a:rPr lang="en-US" altLang="en-US" sz="1200" dirty="0" smtClean="0"/>
              <a:t>7.3.4.3	Third Party has Gained Electric Service Identifier (Leapfrog Scenario)</a:t>
            </a:r>
          </a:p>
          <a:p>
            <a:pPr marL="630238" lvl="2" indent="0" eaLnBrk="1" hangingPunct="1">
              <a:spcBef>
                <a:spcPts val="0"/>
              </a:spcBef>
              <a:buFont typeface="Wingdings 2" panose="05020102010507070707" pitchFamily="18" charset="2"/>
              <a:buNone/>
              <a:defRPr/>
            </a:pPr>
            <a:r>
              <a:rPr lang="en-US" altLang="en-US" sz="1200" dirty="0" smtClean="0"/>
              <a:t>7.3.4.4	Transmission and/or Distribution Service Provider Billing</a:t>
            </a:r>
          </a:p>
          <a:p>
            <a:pPr marL="392113" lvl="1" indent="0" eaLnBrk="1" hangingPunct="1">
              <a:buFont typeface="Verdana" panose="020B0604030504040204" pitchFamily="34" charset="0"/>
              <a:buNone/>
              <a:defRPr/>
            </a:pPr>
            <a:r>
              <a:rPr lang="en-US" altLang="en-US" sz="1400" i="1" dirty="0" smtClean="0"/>
              <a:t>7.3.5  Customer Rescission after Completion of a Switch Transaction</a:t>
            </a:r>
          </a:p>
          <a:p>
            <a:pPr marL="630238" lvl="2" indent="0" eaLnBrk="1" hangingPunct="1">
              <a:buFont typeface="Wingdings 2" panose="05020102010507070707" pitchFamily="18" charset="2"/>
              <a:buNone/>
              <a:defRPr/>
            </a:pPr>
            <a:r>
              <a:rPr lang="en-US" altLang="en-US" sz="1200" dirty="0" smtClean="0"/>
              <a:t>7.3.5.1	Additional Valid Reasons for Rejection of a Rescission-based Issue</a:t>
            </a:r>
          </a:p>
          <a:p>
            <a:pPr lvl="2" eaLnBrk="1" hangingPunct="1">
              <a:defRPr/>
            </a:pPr>
            <a:endParaRPr lang="en-US" altLang="en-US" sz="14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44C90AA-AFAA-4611-BACB-0567B327AFFE}" type="slidenum">
              <a:rPr lang="en-US" altLang="en-US" smtClean="0">
                <a:solidFill>
                  <a:schemeClr val="bg1"/>
                </a:solidFill>
              </a:rPr>
              <a:pPr fontAlgn="base">
                <a:spcBef>
                  <a:spcPct val="0"/>
                </a:spcBef>
                <a:spcAft>
                  <a:spcPct val="0"/>
                </a:spcAft>
                <a:defRPr/>
              </a:pPr>
              <a:t>10</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4"/>
          <p:cNvSpPr>
            <a:spLocks noGrp="1"/>
          </p:cNvSpPr>
          <p:nvPr>
            <p:ph idx="1"/>
          </p:nvPr>
        </p:nvSpPr>
        <p:spPr>
          <a:xfrm>
            <a:off x="495300" y="1608138"/>
            <a:ext cx="8229600" cy="3352800"/>
          </a:xfrm>
        </p:spPr>
        <p:txBody>
          <a:bodyPr/>
          <a:lstStyle/>
          <a:p>
            <a:pPr marL="107950" indent="0">
              <a:buFont typeface="Wingdings 3" panose="05040102010807070707" pitchFamily="18" charset="2"/>
              <a:buNone/>
            </a:pPr>
            <a:r>
              <a:rPr lang="en-US" altLang="en-US" smtClean="0"/>
              <a:t>Driving down the number IAGs/IALs/Rescissions in the market will result in which of the following:</a:t>
            </a:r>
          </a:p>
          <a:p>
            <a:pPr marL="877888" lvl="1" indent="-514350">
              <a:buFont typeface="Lucida Sans Unicode" panose="020B0602030504020204" pitchFamily="34" charset="0"/>
              <a:buAutoNum type="alphaLcParenR"/>
            </a:pPr>
            <a:r>
              <a:rPr lang="en-US" altLang="en-US" smtClean="0">
                <a:solidFill>
                  <a:schemeClr val="accent1"/>
                </a:solidFill>
              </a:rPr>
              <a:t>Fewer customer complaints</a:t>
            </a:r>
          </a:p>
          <a:p>
            <a:pPr marL="877888" lvl="1" indent="-514350">
              <a:buFont typeface="Lucida Sans Unicode" panose="020B0602030504020204" pitchFamily="34" charset="0"/>
              <a:buAutoNum type="alphaLcParenR"/>
            </a:pPr>
            <a:r>
              <a:rPr lang="en-US" altLang="en-US" smtClean="0">
                <a:solidFill>
                  <a:schemeClr val="accent1"/>
                </a:solidFill>
              </a:rPr>
              <a:t>Improved customer experience</a:t>
            </a:r>
          </a:p>
          <a:p>
            <a:pPr marL="877888" lvl="1" indent="-514350">
              <a:buFont typeface="Lucida Sans Unicode" panose="020B0602030504020204" pitchFamily="34" charset="0"/>
              <a:buAutoNum type="alphaLcParenR"/>
            </a:pPr>
            <a:r>
              <a:rPr lang="en-US" altLang="en-US" smtClean="0">
                <a:solidFill>
                  <a:schemeClr val="accent1"/>
                </a:solidFill>
              </a:rPr>
              <a:t>Addressing customer issues faster</a:t>
            </a:r>
          </a:p>
          <a:p>
            <a:pPr marL="877888" lvl="1" indent="-514350">
              <a:buFont typeface="Lucida Sans Unicode" panose="020B0602030504020204" pitchFamily="34" charset="0"/>
              <a:buAutoNum type="alphaLcParenR"/>
            </a:pPr>
            <a:r>
              <a:rPr lang="en-US" altLang="en-US" smtClean="0">
                <a:solidFill>
                  <a:schemeClr val="accent1"/>
                </a:solidFill>
              </a:rPr>
              <a:t>Fewer back-off resources </a:t>
            </a:r>
          </a:p>
          <a:p>
            <a:pPr marL="877888" lvl="1" indent="-514350">
              <a:buFont typeface="Lucida Sans Unicode" panose="020B0602030504020204" pitchFamily="34" charset="0"/>
              <a:buAutoNum type="alphaLcParenR"/>
            </a:pPr>
            <a:r>
              <a:rPr lang="en-US" altLang="en-US" smtClean="0">
                <a:solidFill>
                  <a:schemeClr val="accent1"/>
                </a:solidFill>
              </a:rPr>
              <a:t>All of the above</a:t>
            </a:r>
          </a:p>
          <a:p>
            <a:pPr marL="107950" indent="0" algn="ctr">
              <a:buFont typeface="Wingdings 3" panose="05040102010807070707" pitchFamily="18" charset="2"/>
              <a:buNone/>
            </a:pPr>
            <a:endParaRPr lang="en-US" altLang="en-US" smtClean="0"/>
          </a:p>
        </p:txBody>
      </p:sp>
      <p:sp>
        <p:nvSpPr>
          <p:cNvPr id="3" name="Title 2"/>
          <p:cNvSpPr>
            <a:spLocks noGrp="1"/>
          </p:cNvSpPr>
          <p:nvPr>
            <p:ph type="title"/>
          </p:nvPr>
        </p:nvSpPr>
        <p:spPr>
          <a:xfrm>
            <a:off x="457200" y="304800"/>
            <a:ext cx="8229600" cy="1143000"/>
          </a:xfrm>
        </p:spPr>
        <p:txBody>
          <a:bodyPr/>
          <a:lstStyle/>
          <a:p>
            <a:pPr eaLnBrk="1" fontAlgn="auto" hangingPunct="1">
              <a:spcAft>
                <a:spcPts val="0"/>
              </a:spcAft>
              <a:defRPr/>
            </a:pPr>
            <a:r>
              <a:rPr lang="en-US" dirty="0"/>
              <a:t>Checkpoint Question #3</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61A848B-5372-405B-9C64-A42C190955A0}" type="slidenum">
              <a:rPr lang="en-US" altLang="en-US" smtClean="0">
                <a:solidFill>
                  <a:schemeClr val="bg1"/>
                </a:solidFill>
              </a:rPr>
              <a:pPr fontAlgn="base">
                <a:spcBef>
                  <a:spcPct val="0"/>
                </a:spcBef>
                <a:spcAft>
                  <a:spcPct val="0"/>
                </a:spcAft>
                <a:defRPr/>
              </a:pPr>
              <a:t>100</a:t>
            </a:fld>
            <a:endParaRPr lang="en-US" altLang="en-US" dirty="0">
              <a:solidFill>
                <a:schemeClr val="bg1"/>
              </a:solidFill>
            </a:endParaRPr>
          </a:p>
        </p:txBody>
      </p:sp>
      <p:sp>
        <p:nvSpPr>
          <p:cNvPr id="34821"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811668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B0817F4-28A0-4C48-B72C-790DCD3C57C1}" type="slidenum">
              <a:rPr lang="en-US" altLang="en-US" smtClean="0">
                <a:solidFill>
                  <a:srgbClr val="FFFFFF"/>
                </a:solidFill>
              </a:rPr>
              <a:pPr fontAlgn="base">
                <a:spcBef>
                  <a:spcPct val="0"/>
                </a:spcBef>
                <a:spcAft>
                  <a:spcPct val="0"/>
                </a:spcAft>
                <a:defRPr/>
              </a:pPr>
              <a:t>101</a:t>
            </a:fld>
            <a:endParaRPr lang="en-US" altLang="en-US" dirty="0">
              <a:solidFill>
                <a:srgbClr val="FFFFFF"/>
              </a:solidFill>
            </a:endParaRPr>
          </a:p>
        </p:txBody>
      </p:sp>
      <p:pic>
        <p:nvPicPr>
          <p:cNvPr id="3584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642913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4503057"/>
          </a:xfrm>
        </p:spPr>
        <p:txBody>
          <a:bodyPr anchor="ctr">
            <a:noAutofit/>
          </a:bodyPr>
          <a:lstStyle/>
          <a:p>
            <a:pPr eaLnBrk="1" fontAlgn="auto" hangingPunct="1">
              <a:spcAft>
                <a:spcPts val="0"/>
              </a:spcAft>
              <a:defRPr/>
            </a:pPr>
            <a:r>
              <a:rPr lang="en-US" dirty="0" smtClean="0"/>
              <a:t/>
            </a:r>
            <a:br>
              <a:rPr lang="en-US" dirty="0" smtClean="0"/>
            </a:br>
            <a:r>
              <a:rPr lang="en-US" dirty="0" smtClean="0"/>
              <a:t>2015 </a:t>
            </a:r>
            <a:br>
              <a:rPr lang="en-US" dirty="0" smtClean="0"/>
            </a:br>
            <a:r>
              <a:rPr lang="en-US" dirty="0" smtClean="0"/>
              <a:t>Inadvertent Switch &amp; Customer Rescission</a:t>
            </a:r>
            <a:br>
              <a:rPr lang="en-US" dirty="0" smtClean="0"/>
            </a:br>
            <a:r>
              <a:rPr lang="en-US" dirty="0" smtClean="0"/>
              <a:t>Market Training</a:t>
            </a:r>
            <a:br>
              <a:rPr lang="en-US" dirty="0" smtClean="0"/>
            </a:br>
            <a:r>
              <a:rPr lang="en-US" sz="1400" dirty="0"/>
              <a:t/>
            </a:r>
            <a:br>
              <a:rPr lang="en-US" sz="1400" dirty="0"/>
            </a:br>
            <a:r>
              <a:rPr lang="en-US" dirty="0" smtClean="0"/>
              <a:t>APPENDIX</a:t>
            </a:r>
            <a:br>
              <a:rPr lang="en-US" dirty="0" smtClean="0"/>
            </a:br>
            <a:endParaRPr lang="en-US" dirty="0"/>
          </a:p>
        </p:txBody>
      </p:sp>
      <p:pic>
        <p:nvPicPr>
          <p:cNvPr id="10854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FBF6CBF-20A7-4166-A5EE-7CDB982857D2}" type="slidenum">
              <a:rPr lang="en-US" altLang="en-US" smtClean="0">
                <a:solidFill>
                  <a:srgbClr val="FFFFFF"/>
                </a:solidFill>
              </a:rPr>
              <a:pPr fontAlgn="base">
                <a:spcBef>
                  <a:spcPct val="0"/>
                </a:spcBef>
                <a:spcAft>
                  <a:spcPct val="0"/>
                </a:spcAft>
                <a:defRPr/>
              </a:pPr>
              <a:t>102</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39813" y="1481138"/>
          <a:ext cx="7064375" cy="4525962"/>
        </p:xfrm>
        <a:graphic>
          <a:graphicData uri="http://schemas.openxmlformats.org/drawingml/2006/table">
            <a:tbl>
              <a:tblPr/>
              <a:tblGrid>
                <a:gridCol w="1085384"/>
                <a:gridCol w="1085384"/>
                <a:gridCol w="1310500"/>
                <a:gridCol w="1297100"/>
                <a:gridCol w="1200622"/>
                <a:gridCol w="1085384"/>
              </a:tblGrid>
              <a:tr h="322132">
                <a:tc gridSpan="6">
                  <a:txBody>
                    <a:bodyPr/>
                    <a:lstStyle/>
                    <a:p>
                      <a:pPr algn="ctr" fontAlgn="ctr"/>
                      <a:r>
                        <a:rPr lang="en-US" sz="900" b="1" i="0" u="none" strike="noStrike" dirty="0">
                          <a:solidFill>
                            <a:srgbClr val="000000"/>
                          </a:solidFill>
                          <a:effectLst/>
                          <a:latin typeface="Calibri"/>
                        </a:rPr>
                        <a:t>Process Flow - Inadvertent </a:t>
                      </a:r>
                      <a:r>
                        <a:rPr lang="en-US" sz="900" b="1" i="0" u="none" strike="noStrike" dirty="0">
                          <a:solidFill>
                            <a:srgbClr val="FF0000"/>
                          </a:solidFill>
                          <a:effectLst/>
                          <a:latin typeface="Calibri"/>
                        </a:rPr>
                        <a:t>Losing</a:t>
                      </a:r>
                      <a:r>
                        <a:rPr lang="en-US" sz="900" b="1" i="0" u="none" strike="noStrike" dirty="0">
                          <a:solidFill>
                            <a:srgbClr val="000000"/>
                          </a:solidFill>
                          <a:effectLst/>
                          <a:latin typeface="Calibri"/>
                        </a:rPr>
                        <a:t> MarkeTrak Issue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Calibri"/>
                        </a:rPr>
                        <a:t>Transition</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By</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State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Owner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Create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Pending Issue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Submit</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Assign Owner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Begin Working</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In Progress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Agree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(Losing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r>
              <a:tr h="322132">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Begin Working</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In Progress (Losing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w="6350" cap="flat" cmpd="sng" algn="ctr">
                      <a:solidFill>
                        <a:srgbClr val="000000"/>
                      </a:solidFill>
                      <a:prstDash val="solid"/>
                      <a:round/>
                      <a:headEnd type="none" w="med" len="med"/>
                      <a:tailEnd type="none" w="med" len="med"/>
                    </a:lnB>
                  </a:tcPr>
                </a:tc>
              </a:tr>
              <a:tr h="821440">
                <a:tc gridSpan="6">
                  <a:txBody>
                    <a:bodyPr/>
                    <a:lstStyle/>
                    <a:p>
                      <a:pPr algn="l" fontAlgn="ctr"/>
                      <a:r>
                        <a:rPr lang="en-US" sz="900" b="0" i="0" u="sng" strike="noStrike" dirty="0">
                          <a:solidFill>
                            <a:srgbClr val="000000"/>
                          </a:solidFill>
                          <a:effectLst/>
                          <a:latin typeface="Calibri"/>
                        </a:rPr>
                        <a:t>Submitter (</a:t>
                      </a:r>
                      <a:r>
                        <a:rPr lang="en-US" sz="900" b="1" i="0" u="sng" strike="noStrike" dirty="0">
                          <a:solidFill>
                            <a:srgbClr val="00B050"/>
                          </a:solidFill>
                          <a:effectLst/>
                          <a:latin typeface="Calibri"/>
                        </a:rPr>
                        <a:t>Losing CR</a:t>
                      </a:r>
                      <a:r>
                        <a:rPr lang="en-US" sz="900" b="0" i="0" u="sng" strike="noStrike" dirty="0">
                          <a:solidFill>
                            <a:srgbClr val="000000"/>
                          </a:solidFill>
                          <a:effectLst/>
                          <a:latin typeface="Calibri"/>
                        </a:rPr>
                        <a:t>) / Original CR to Perform </a:t>
                      </a:r>
                      <a:r>
                        <a:rPr lang="en-US" sz="900" b="0" i="0" u="sng" strike="noStrike" dirty="0" smtClean="0">
                          <a:solidFill>
                            <a:srgbClr val="000000"/>
                          </a:solidFill>
                          <a:effectLst/>
                          <a:latin typeface="Calibri"/>
                        </a:rPr>
                        <a:t>Research </a:t>
                      </a:r>
                      <a:r>
                        <a:rPr lang="en-US" sz="900" b="0" i="0" u="sng" strike="noStrike" dirty="0">
                          <a:solidFill>
                            <a:srgbClr val="000000"/>
                          </a:solidFill>
                          <a:effectLst/>
                          <a:latin typeface="Calibri"/>
                        </a:rPr>
                        <a:t>/ Reconciliation / Verification Process</a:t>
                      </a:r>
                      <a:r>
                        <a:rPr lang="en-US" sz="900" b="0" i="0" u="none" strike="noStrike" dirty="0">
                          <a:solidFill>
                            <a:srgbClr val="000000"/>
                          </a:solidFill>
                          <a:effectLst/>
                          <a:latin typeface="Calibri"/>
                        </a:rPr>
                        <a:t>:</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Subsequent transactions? Yes - Cancel W/Approval, No - Proceed</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Holds? Yes – Submit </a:t>
                      </a:r>
                      <a:r>
                        <a:rPr lang="en-US" sz="900" b="0" i="0" u="none" strike="noStrike" dirty="0" smtClean="0">
                          <a:solidFill>
                            <a:srgbClr val="000000"/>
                          </a:solidFill>
                          <a:effectLst/>
                          <a:latin typeface="Calibri"/>
                        </a:rPr>
                        <a:t>650_01, </a:t>
                      </a:r>
                      <a:r>
                        <a:rPr lang="en-US" sz="900" b="0" i="0" u="none" strike="noStrike" dirty="0">
                          <a:solidFill>
                            <a:srgbClr val="000000"/>
                          </a:solidFill>
                          <a:effectLst/>
                          <a:latin typeface="Calibri"/>
                        </a:rPr>
                        <a:t>No - Proceed</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Proposed Regain Date =&lt; Gaining CR Start Date? Yes – Update, No – Proceed Send to TDSP</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066">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3" name="Title 2"/>
          <p:cNvSpPr>
            <a:spLocks noGrp="1"/>
          </p:cNvSpPr>
          <p:nvPr>
            <p:ph type="title"/>
          </p:nvPr>
        </p:nvSpPr>
        <p:spPr/>
        <p:txBody>
          <a:bodyPr/>
          <a:lstStyle/>
          <a:p>
            <a:pPr>
              <a:defRPr/>
            </a:pPr>
            <a:r>
              <a:rPr lang="en-US" dirty="0" smtClean="0"/>
              <a:t>Process Flow: IAL (Losing)</a:t>
            </a:r>
            <a:endParaRPr lang="en-US" dirty="0"/>
          </a:p>
        </p:txBody>
      </p:sp>
      <p:sp>
        <p:nvSpPr>
          <p:cNvPr id="4" name="Slide Number Placeholder 3"/>
          <p:cNvSpPr>
            <a:spLocks noGrp="1"/>
          </p:cNvSpPr>
          <p:nvPr>
            <p:ph type="sldNum" sz="quarter" idx="12"/>
          </p:nvPr>
        </p:nvSpPr>
        <p:spPr/>
        <p:txBody>
          <a:bodyPr/>
          <a:lstStyle/>
          <a:p>
            <a:pPr>
              <a:defRPr/>
            </a:pPr>
            <a:fld id="{4D2BE84D-71DE-4F3F-8E75-2B807962EF0E}" type="slidenum">
              <a:rPr lang="en-US" smtClean="0"/>
              <a:pPr>
                <a:defRPr/>
              </a:pPr>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IAL (Losing)</a:t>
            </a:r>
            <a:endParaRPr lang="en-US" dirty="0"/>
          </a:p>
        </p:txBody>
      </p:sp>
      <p:sp>
        <p:nvSpPr>
          <p:cNvPr id="4" name="Slide Number Placeholder 3"/>
          <p:cNvSpPr>
            <a:spLocks noGrp="1"/>
          </p:cNvSpPr>
          <p:nvPr>
            <p:ph type="sldNum" sz="quarter" idx="12"/>
          </p:nvPr>
        </p:nvSpPr>
        <p:spPr/>
        <p:txBody>
          <a:bodyPr/>
          <a:lstStyle/>
          <a:p>
            <a:pPr>
              <a:defRPr/>
            </a:pPr>
            <a:fld id="{E70EE619-901C-48EE-AAD6-061EC0EE6908}" type="slidenum">
              <a:rPr lang="en-US" smtClean="0"/>
              <a:pPr>
                <a:defRPr/>
              </a:pPr>
              <a:t>104</a:t>
            </a:fld>
            <a:endParaRPr lang="en-US" dirty="0"/>
          </a:p>
        </p:txBody>
      </p:sp>
      <p:graphicFrame>
        <p:nvGraphicFramePr>
          <p:cNvPr id="6" name="Content Placeholder 5"/>
          <p:cNvGraphicFramePr>
            <a:graphicFrameLocks noGrp="1"/>
          </p:cNvGraphicFramePr>
          <p:nvPr>
            <p:ph idx="1"/>
          </p:nvPr>
        </p:nvGraphicFramePr>
        <p:xfrm>
          <a:off x="457200" y="1524000"/>
          <a:ext cx="8229600" cy="4183063"/>
        </p:xfrm>
        <a:graphic>
          <a:graphicData uri="http://schemas.openxmlformats.org/drawingml/2006/table">
            <a:tbl>
              <a:tblPr/>
              <a:tblGrid>
                <a:gridCol w="1264411"/>
                <a:gridCol w="1264411"/>
                <a:gridCol w="1526659"/>
                <a:gridCol w="1511049"/>
                <a:gridCol w="1398658"/>
                <a:gridCol w="1264411"/>
              </a:tblGrid>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Send To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r>
              <a:tr h="36578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w="6350" cap="flat" cmpd="sng" algn="ctr">
                      <a:solidFill>
                        <a:srgbClr val="000000"/>
                      </a:solidFill>
                      <a:prstDash val="solid"/>
                      <a:round/>
                      <a:headEnd type="none" w="med" len="med"/>
                      <a:tailEnd type="none" w="med" len="med"/>
                    </a:lnB>
                  </a:tcPr>
                </a:tc>
              </a:tr>
              <a:tr h="1566304">
                <a:tc gridSpan="6">
                  <a:txBody>
                    <a:bodyPr/>
                    <a:lstStyle/>
                    <a:p>
                      <a:pPr algn="l" fontAlgn="ctr"/>
                      <a:r>
                        <a:rPr lang="en-US" sz="1100" b="1" i="0" u="sng" strike="noStrike" dirty="0">
                          <a:solidFill>
                            <a:srgbClr val="000000"/>
                          </a:solidFill>
                          <a:effectLst/>
                          <a:latin typeface="Calibri"/>
                        </a:rPr>
                        <a:t>TDSP</a:t>
                      </a:r>
                      <a:r>
                        <a:rPr lang="en-US" sz="1100" b="0" i="0" u="sng" strike="noStrike" dirty="0">
                          <a:solidFill>
                            <a:srgbClr val="000000"/>
                          </a:solidFill>
                          <a:effectLst/>
                          <a:latin typeface="Calibri"/>
                        </a:rPr>
                        <a:t> to Perform </a:t>
                      </a:r>
                      <a:r>
                        <a:rPr lang="en-US" sz="1100" b="0" i="0" u="sng" strike="noStrike" dirty="0" smtClean="0">
                          <a:solidFill>
                            <a:srgbClr val="000000"/>
                          </a:solidFill>
                          <a:effectLst/>
                          <a:latin typeface="Calibri"/>
                        </a:rPr>
                        <a:t>Research </a:t>
                      </a:r>
                      <a:r>
                        <a:rPr lang="en-US" sz="1100" b="0" i="0" u="sng" strike="noStrike" dirty="0">
                          <a:solidFill>
                            <a:srgbClr val="000000"/>
                          </a:solidFill>
                          <a:effectLst/>
                          <a:latin typeface="Calibri"/>
                        </a:rPr>
                        <a:t>/ Reconciliation / Verification Process:</a:t>
                      </a:r>
                      <a:br>
                        <a:rPr lang="en-US" sz="1100" b="0" i="0" u="sng" strike="noStrike" dirty="0">
                          <a:solidFill>
                            <a:srgbClr val="000000"/>
                          </a:solidFill>
                          <a:effectLst/>
                          <a:latin typeface="Calibri"/>
                        </a:rPr>
                      </a:br>
                      <a:r>
                        <a:rPr lang="en-US" sz="1100" b="0" i="0" u="sng"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Holds?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Proposed Regain Date =&lt; Gaining CR Start Date?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Check for Permit Requirements and override if any exist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ESIID, Original CR and Proposed Regain Date to Safety Net and verify loaded correctly</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Update MarkeTrak issues with comments indicating readiness </a:t>
                      </a:r>
                      <a:endParaRPr lang="en-US" sz="1100" b="0" i="0" u="sng" strike="noStrike" dirty="0">
                        <a:solidFill>
                          <a:srgbClr val="000000"/>
                        </a:solidFill>
                        <a:effectLst/>
                        <a:latin typeface="Calibri"/>
                      </a:endParaRP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w="6350" cap="flat" cmpd="sng" algn="ctr">
                      <a:solidFill>
                        <a:srgbClr val="000000"/>
                      </a:solidFill>
                      <a:prstDash val="solid"/>
                      <a:round/>
                      <a:headEnd type="none" w="med" len="med"/>
                      <a:tailEnd type="none" w="med" len="med"/>
                    </a:lnT>
                    <a:lnB>
                      <a:noFill/>
                    </a:lnB>
                  </a:tcPr>
                </a:tc>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Ready To Receive</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Submit)</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(Submit Regaining)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IAL (Losing)</a:t>
            </a:r>
            <a:endParaRPr lang="en-US" dirty="0"/>
          </a:p>
        </p:txBody>
      </p:sp>
      <p:sp>
        <p:nvSpPr>
          <p:cNvPr id="4" name="Slide Number Placeholder 3"/>
          <p:cNvSpPr>
            <a:spLocks noGrp="1"/>
          </p:cNvSpPr>
          <p:nvPr>
            <p:ph type="sldNum" sz="quarter" idx="12"/>
          </p:nvPr>
        </p:nvSpPr>
        <p:spPr/>
        <p:txBody>
          <a:bodyPr/>
          <a:lstStyle/>
          <a:p>
            <a:pPr>
              <a:defRPr/>
            </a:pPr>
            <a:fld id="{6F500D3B-2E64-49A5-83F3-2A1917C6794A}" type="slidenum">
              <a:rPr lang="en-US" smtClean="0"/>
              <a:pPr>
                <a:defRPr/>
              </a:pPr>
              <a:t>105</a:t>
            </a:fld>
            <a:endParaRPr lang="en-US" dirty="0"/>
          </a:p>
        </p:txBody>
      </p:sp>
      <p:graphicFrame>
        <p:nvGraphicFramePr>
          <p:cNvPr id="5" name="Content Placeholder 4"/>
          <p:cNvGraphicFramePr>
            <a:graphicFrameLocks noGrp="1"/>
          </p:cNvGraphicFramePr>
          <p:nvPr>
            <p:ph idx="1"/>
          </p:nvPr>
        </p:nvGraphicFramePr>
        <p:xfrm>
          <a:off x="457200" y="1447800"/>
          <a:ext cx="8229600" cy="4178300"/>
        </p:xfrm>
        <a:graphic>
          <a:graphicData uri="http://schemas.openxmlformats.org/drawingml/2006/table">
            <a:tbl>
              <a:tblPr/>
              <a:tblGrid>
                <a:gridCol w="1264411"/>
                <a:gridCol w="1264411"/>
                <a:gridCol w="1526659"/>
                <a:gridCol w="1511049"/>
                <a:gridCol w="1398658"/>
                <a:gridCol w="1264411"/>
              </a:tblGrid>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w="6350" cap="flat" cmpd="sng" algn="ctr">
                      <a:solidFill>
                        <a:srgbClr val="000000"/>
                      </a:solidFill>
                      <a:prstDash val="solid"/>
                      <a:round/>
                      <a:headEnd type="none" w="med" len="med"/>
                      <a:tailEnd type="none" w="med" len="med"/>
                    </a:lnB>
                  </a:tcPr>
                </a:tc>
              </a:tr>
              <a:tr h="2597127">
                <a:tc gridSpan="6">
                  <a:txBody>
                    <a:bodyPr/>
                    <a:lstStyle/>
                    <a:p>
                      <a:pPr algn="l" fontAlgn="ctr"/>
                      <a:r>
                        <a:rPr lang="en-US" sz="1100" b="0" i="0" u="sng" strike="noStrike" dirty="0">
                          <a:solidFill>
                            <a:srgbClr val="000000"/>
                          </a:solidFill>
                          <a:effectLst/>
                          <a:latin typeface="Calibri"/>
                        </a:rPr>
                        <a:t>Submitter (</a:t>
                      </a:r>
                      <a:r>
                        <a:rPr lang="en-US" sz="1100" b="1" i="0" u="sng" strike="noStrike" dirty="0">
                          <a:solidFill>
                            <a:srgbClr val="00B050"/>
                          </a:solidFill>
                          <a:effectLst/>
                          <a:latin typeface="Calibri"/>
                        </a:rPr>
                        <a:t>Losing CR</a:t>
                      </a:r>
                      <a:r>
                        <a:rPr lang="en-US" sz="1100" b="0" i="0" u="sng" strike="noStrike" dirty="0">
                          <a:solidFill>
                            <a:srgbClr val="000000"/>
                          </a:solidFill>
                          <a:effectLst/>
                          <a:latin typeface="Calibri"/>
                        </a:rPr>
                        <a:t>) / Original CR to Perform </a:t>
                      </a:r>
                      <a:r>
                        <a:rPr lang="en-US" sz="1100" b="0" i="0" u="sng" strike="noStrike" dirty="0" smtClean="0">
                          <a:solidFill>
                            <a:srgbClr val="000000"/>
                          </a:solidFill>
                          <a:effectLst/>
                          <a:latin typeface="Calibri"/>
                        </a:rPr>
                        <a:t>Research </a:t>
                      </a:r>
                      <a:r>
                        <a:rPr lang="en-US" sz="1100" b="0" i="0" u="sng" strike="noStrike" dirty="0">
                          <a:solidFill>
                            <a:srgbClr val="000000"/>
                          </a:solidFill>
                          <a:effectLst/>
                          <a:latin typeface="Calibri"/>
                        </a:rPr>
                        <a:t>/ Reconciliation / Verification Process</a:t>
                      </a:r>
                      <a:r>
                        <a:rPr lang="en-US" sz="1100" b="0" i="0" u="none" strike="noStrike" dirty="0">
                          <a:solidFill>
                            <a:srgbClr val="000000"/>
                          </a:solidFill>
                          <a:effectLst/>
                          <a:latin typeface="Calibri"/>
                        </a:rPr>
                        <a: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Cancel W/Approval,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Send EDI for the Proposed Regain Date that the Original CR entered within the issue</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Verify the EDI was processed successfully by consulting the ERCOT MIS as well as any internal systems used for verifying transactions.</a:t>
                      </a:r>
                      <a:br>
                        <a:rPr lang="en-US" sz="1100" b="0" i="0" u="none" strike="noStrike" dirty="0">
                          <a:solidFill>
                            <a:srgbClr val="000000"/>
                          </a:solidFill>
                          <a:effectLst/>
                          <a:latin typeface="Calibri"/>
                        </a:rPr>
                      </a:br>
                      <a:r>
                        <a:rPr lang="en-US" sz="1100" b="0" i="0" u="none" strike="noStrike" dirty="0" smtClean="0">
                          <a:solidFill>
                            <a:srgbClr val="000000"/>
                          </a:solidFill>
                          <a:effectLst/>
                          <a:latin typeface="Wingdings"/>
                        </a:rPr>
                        <a:t>þ</a:t>
                      </a:r>
                      <a:r>
                        <a:rPr lang="en-US" sz="1100" b="0" i="0" u="none" strike="noStrike" dirty="0" smtClean="0">
                          <a:solidFill>
                            <a:srgbClr val="000000"/>
                          </a:solidFill>
                          <a:effectLst/>
                          <a:latin typeface="Calibri"/>
                        </a:rPr>
                        <a:t> </a:t>
                      </a:r>
                      <a:r>
                        <a:rPr lang="en-US" sz="1100" b="0" i="0" u="none" strike="noStrike" dirty="0">
                          <a:solidFill>
                            <a:srgbClr val="000000"/>
                          </a:solidFill>
                          <a:effectLst/>
                          <a:latin typeface="Calibri"/>
                        </a:rPr>
                        <a:t>Add the Regaining BGN information into the MarkeTrak issue only after verifying that it was successfully received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DO NOT click the Send to TDSP transition as this will prevent the issue from Auto-completion</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w="6350" cap="flat" cmpd="sng" algn="ctr">
                      <a:solidFill>
                        <a:srgbClr val="000000"/>
                      </a:solidFill>
                      <a:prstDash val="solid"/>
                      <a:round/>
                      <a:headEnd type="none" w="med" len="med"/>
                      <a:tailEnd type="none" w="med" len="med"/>
                    </a:lnT>
                    <a:lnB>
                      <a:noFill/>
                    </a:lnB>
                  </a:tcPr>
                </a:tc>
              </a:tr>
              <a:tr h="427511">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Provide Regaining BGN02</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Regaining Transaction Submitted (PC)</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82" marB="0" anchor="b">
                    <a:lnL w="6350" cap="flat" cmpd="sng" algn="ctr">
                      <a:solidFill>
                        <a:srgbClr val="000000"/>
                      </a:solidFill>
                      <a:prstDash val="solid"/>
                      <a:round/>
                      <a:headEnd type="none" w="med" len="med"/>
                      <a:tailEnd type="none" w="med" len="med"/>
                    </a:lnL>
                    <a:lnR>
                      <a:noFill/>
                    </a:lnR>
                    <a:lnT>
                      <a:noFill/>
                    </a:lnT>
                    <a:lnB>
                      <a:noFill/>
                    </a:lnB>
                  </a:tcPr>
                </a:tc>
              </a:tr>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a:noFill/>
                    </a:lnB>
                  </a:tcPr>
                </a:tc>
              </a:tr>
              <a:tr h="512397">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Update</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ERCOT</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Auto Complete</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smtClean="0">
                        <a:solidFill>
                          <a:srgbClr val="000000"/>
                        </a:solidFill>
                        <a:effectLst/>
                        <a:latin typeface="Calibri"/>
                      </a:endParaRPr>
                    </a:p>
                    <a:p>
                      <a:pPr algn="l" fontAlgn="b"/>
                      <a:endParaRPr lang="en-US" sz="1100" b="0" i="0" u="none" strike="noStrike" dirty="0" smtClean="0">
                        <a:solidFill>
                          <a:srgbClr val="000000"/>
                        </a:solidFill>
                        <a:effectLst/>
                        <a:latin typeface="Calibri"/>
                      </a:endParaRPr>
                    </a:p>
                    <a:p>
                      <a:pPr algn="l" fontAlgn="b"/>
                      <a:endParaRPr lang="en-US" sz="1100" b="0" i="0" u="none" strike="noStrike" dirty="0" smtClean="0">
                        <a:solidFill>
                          <a:srgbClr val="000000"/>
                        </a:solidFill>
                        <a:effectLst/>
                        <a:latin typeface="Calibri"/>
                      </a:endParaRPr>
                    </a:p>
                  </a:txBody>
                  <a:tcPr marL="9380" marR="9380" marT="9382"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IAG (Gaining)</a:t>
            </a:r>
            <a:endParaRPr lang="en-US" dirty="0"/>
          </a:p>
        </p:txBody>
      </p:sp>
      <p:sp>
        <p:nvSpPr>
          <p:cNvPr id="4" name="Slide Number Placeholder 3"/>
          <p:cNvSpPr>
            <a:spLocks noGrp="1"/>
          </p:cNvSpPr>
          <p:nvPr>
            <p:ph type="sldNum" sz="quarter" idx="12"/>
          </p:nvPr>
        </p:nvSpPr>
        <p:spPr/>
        <p:txBody>
          <a:bodyPr/>
          <a:lstStyle/>
          <a:p>
            <a:pPr>
              <a:defRPr/>
            </a:pPr>
            <a:fld id="{F810C098-2ED3-4663-BEC1-ADF2ECC1D669}" type="slidenum">
              <a:rPr lang="en-US" smtClean="0"/>
              <a:pPr>
                <a:defRPr/>
              </a:pPr>
              <a:t>106</a:t>
            </a:fld>
            <a:endParaRPr lang="en-US" dirty="0"/>
          </a:p>
        </p:txBody>
      </p:sp>
      <p:graphicFrame>
        <p:nvGraphicFramePr>
          <p:cNvPr id="7" name="Table 6"/>
          <p:cNvGraphicFramePr>
            <a:graphicFrameLocks noGrp="1"/>
          </p:cNvGraphicFramePr>
          <p:nvPr/>
        </p:nvGraphicFramePr>
        <p:xfrm>
          <a:off x="1219200" y="1295400"/>
          <a:ext cx="7010400" cy="4800600"/>
        </p:xfrm>
        <a:graphic>
          <a:graphicData uri="http://schemas.openxmlformats.org/drawingml/2006/table">
            <a:tbl>
              <a:tblPr/>
              <a:tblGrid>
                <a:gridCol w="1168400"/>
                <a:gridCol w="1168400"/>
                <a:gridCol w="1168400"/>
                <a:gridCol w="1168400"/>
                <a:gridCol w="1168400"/>
                <a:gridCol w="1168400"/>
              </a:tblGrid>
              <a:tr h="356616">
                <a:tc gridSpan="6">
                  <a:txBody>
                    <a:bodyPr/>
                    <a:lstStyle/>
                    <a:p>
                      <a:pPr algn="ctr" fontAlgn="ctr"/>
                      <a:r>
                        <a:rPr lang="en-US" sz="1000" b="1" i="0" u="none" strike="noStrike" dirty="0">
                          <a:solidFill>
                            <a:srgbClr val="000000"/>
                          </a:solidFill>
                          <a:effectLst/>
                          <a:latin typeface="Calibri"/>
                        </a:rPr>
                        <a:t>Process Flow - Inadvertent </a:t>
                      </a:r>
                      <a:r>
                        <a:rPr lang="en-US" sz="1000" b="1" i="0" u="none" strike="noStrike" dirty="0">
                          <a:solidFill>
                            <a:srgbClr val="FF0000"/>
                          </a:solidFill>
                          <a:effectLst/>
                          <a:latin typeface="Calibri"/>
                        </a:rPr>
                        <a:t>Gaining</a:t>
                      </a:r>
                      <a:r>
                        <a:rPr lang="en-US" sz="1000" b="1" i="0" u="none" strike="noStrike" dirty="0">
                          <a:solidFill>
                            <a:srgbClr val="000000"/>
                          </a:solidFill>
                          <a:effectLst/>
                          <a:latin typeface="Calibri"/>
                        </a:rPr>
                        <a:t> MarkeTrak Issue</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solidFill>
                            <a:srgbClr val="000000"/>
                          </a:solidFill>
                          <a:effectLst/>
                          <a:latin typeface="Calibri"/>
                        </a:rPr>
                        <a:t>Transition</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By</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State</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Owner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548639">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Create</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Pending Issue</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r>
              <a:tr h="548639">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Submit</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New (Losing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r>
              <a:tr h="539494">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Assign Owner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New (Losing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a:noFill/>
                    </a:lnB>
                  </a:tcPr>
                </a:tc>
              </a:tr>
              <a:tr h="557783">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Begin Working</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In Progress (Losing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621" marR="8621" marT="8621" marB="0" anchor="b">
                    <a:lnL w="6350" cap="flat" cmpd="sng" algn="ctr">
                      <a:solidFill>
                        <a:srgbClr val="000000"/>
                      </a:solidFill>
                      <a:prstDash val="solid"/>
                      <a:round/>
                      <a:headEnd type="none" w="med" len="med"/>
                      <a:tailEnd type="none" w="med" len="med"/>
                    </a:lnL>
                    <a:lnR>
                      <a:noFill/>
                    </a:lnR>
                    <a:lnT>
                      <a:noFill/>
                    </a:lnT>
                    <a:lnB>
                      <a:noFill/>
                    </a:lnB>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a:noFill/>
                    </a:lnT>
                    <a:lnB w="6350" cap="flat" cmpd="sng" algn="ctr">
                      <a:solidFill>
                        <a:srgbClr val="000000"/>
                      </a:solidFill>
                      <a:prstDash val="solid"/>
                      <a:round/>
                      <a:headEnd type="none" w="med" len="med"/>
                      <a:tailEnd type="none" w="med" len="med"/>
                    </a:lnB>
                  </a:tcPr>
                </a:tc>
              </a:tr>
              <a:tr h="969262">
                <a:tc gridSpan="6">
                  <a:txBody>
                    <a:bodyPr/>
                    <a:lstStyle/>
                    <a:p>
                      <a:pPr algn="l" fontAlgn="ctr"/>
                      <a:r>
                        <a:rPr lang="en-US" sz="1000" b="0" i="0" u="sng" strike="noStrike" dirty="0">
                          <a:solidFill>
                            <a:srgbClr val="000000"/>
                          </a:solidFill>
                          <a:effectLst/>
                          <a:latin typeface="Calibri"/>
                        </a:rPr>
                        <a:t>(</a:t>
                      </a:r>
                      <a:r>
                        <a:rPr lang="en-US" sz="1000" b="1" i="0" u="sng" strike="noStrike" dirty="0">
                          <a:solidFill>
                            <a:srgbClr val="00B050"/>
                          </a:solidFill>
                          <a:effectLst/>
                          <a:latin typeface="Calibri"/>
                        </a:rPr>
                        <a:t>Losing CR</a:t>
                      </a:r>
                      <a:r>
                        <a:rPr lang="en-US" sz="1000" b="0" i="0" u="sng" strike="noStrike" dirty="0">
                          <a:solidFill>
                            <a:srgbClr val="000000"/>
                          </a:solidFill>
                          <a:effectLst/>
                          <a:latin typeface="Calibri"/>
                        </a:rPr>
                        <a:t>) / Original CR to Perform </a:t>
                      </a:r>
                      <a:r>
                        <a:rPr lang="en-US" sz="1000" b="0" i="0" u="sng" strike="noStrike" dirty="0" smtClean="0">
                          <a:solidFill>
                            <a:srgbClr val="000000"/>
                          </a:solidFill>
                          <a:effectLst/>
                          <a:latin typeface="Calibri"/>
                        </a:rPr>
                        <a:t>Research </a:t>
                      </a:r>
                      <a:r>
                        <a:rPr lang="en-US" sz="1000" b="0" i="0" u="sng" strike="noStrike" dirty="0">
                          <a:solidFill>
                            <a:srgbClr val="000000"/>
                          </a:solidFill>
                          <a:effectLst/>
                          <a:latin typeface="Calibri"/>
                        </a:rPr>
                        <a:t>/ Reconciliation / Verification Process</a:t>
                      </a:r>
                      <a:r>
                        <a:rPr lang="en-US" sz="1000" b="0" i="0" u="none" strike="noStrike" dirty="0">
                          <a:solidFill>
                            <a:srgbClr val="000000"/>
                          </a:solidFill>
                          <a:effectLst/>
                          <a:latin typeface="Calibri"/>
                        </a:rPr>
                        <a:t>:</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Subsequent transactions? Yes - Cancel W/Approval, No - Proceed</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Holds? Yes – Submit </a:t>
                      </a:r>
                      <a:r>
                        <a:rPr lang="en-US" sz="1000" b="0" i="0" u="none" strike="noStrike" dirty="0" smtClean="0">
                          <a:solidFill>
                            <a:srgbClr val="000000"/>
                          </a:solidFill>
                          <a:effectLst/>
                          <a:latin typeface="Calibri"/>
                        </a:rPr>
                        <a:t>650_01, </a:t>
                      </a:r>
                      <a:r>
                        <a:rPr lang="en-US" sz="1000" b="0" i="0" u="none" strike="noStrike" dirty="0">
                          <a:solidFill>
                            <a:srgbClr val="000000"/>
                          </a:solidFill>
                          <a:effectLst/>
                          <a:latin typeface="Calibri"/>
                        </a:rPr>
                        <a:t>No - Proceed</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Proposed Regain Date =&lt; Gaining CR Start Date? Yes – Update, No – Proceed Send to TDSP</a:t>
                      </a:r>
                    </a:p>
                  </a:txBody>
                  <a:tcPr marL="8621" marR="8621" marT="8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1">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000" b="1" i="0" u="none" strike="noStrike" dirty="0">
                          <a:solidFill>
                            <a:srgbClr val="000000"/>
                          </a:solidFill>
                          <a:effectLst/>
                          <a:latin typeface="Wingdings"/>
                        </a:rPr>
                        <a:t>â</a:t>
                      </a:r>
                    </a:p>
                  </a:txBody>
                  <a:tcPr marL="8621" marR="8621" marT="862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621" marR="8621" marT="8621"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IAG (Gaining)</a:t>
            </a:r>
            <a:endParaRPr lang="en-US" dirty="0"/>
          </a:p>
        </p:txBody>
      </p:sp>
      <p:sp>
        <p:nvSpPr>
          <p:cNvPr id="4" name="Slide Number Placeholder 3"/>
          <p:cNvSpPr>
            <a:spLocks noGrp="1"/>
          </p:cNvSpPr>
          <p:nvPr>
            <p:ph type="sldNum" sz="quarter" idx="12"/>
          </p:nvPr>
        </p:nvSpPr>
        <p:spPr/>
        <p:txBody>
          <a:bodyPr/>
          <a:lstStyle/>
          <a:p>
            <a:pPr>
              <a:defRPr/>
            </a:pPr>
            <a:fld id="{F3698502-04E6-4850-B2A8-0BC630B1EE5D}" type="slidenum">
              <a:rPr lang="en-US" smtClean="0"/>
              <a:pPr>
                <a:defRPr/>
              </a:pPr>
              <a:t>107</a:t>
            </a:fld>
            <a:endParaRPr lang="en-US" dirty="0"/>
          </a:p>
        </p:txBody>
      </p:sp>
      <p:graphicFrame>
        <p:nvGraphicFramePr>
          <p:cNvPr id="2" name="Table 1"/>
          <p:cNvGraphicFramePr>
            <a:graphicFrameLocks noGrp="1"/>
          </p:cNvGraphicFramePr>
          <p:nvPr/>
        </p:nvGraphicFramePr>
        <p:xfrm>
          <a:off x="1219200" y="1219200"/>
          <a:ext cx="6784975" cy="5181600"/>
        </p:xfrm>
        <a:graphic>
          <a:graphicData uri="http://schemas.openxmlformats.org/drawingml/2006/table">
            <a:tbl>
              <a:tblPr/>
              <a:tblGrid>
                <a:gridCol w="1130829"/>
                <a:gridCol w="1130829"/>
                <a:gridCol w="1130829"/>
                <a:gridCol w="1130829"/>
                <a:gridCol w="1130829"/>
                <a:gridCol w="1130829"/>
              </a:tblGrid>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r>
              <a:tr h="420414">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Send To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r>
              <a:tr h="420414">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w="6350" cap="flat" cmpd="sng" algn="ctr">
                      <a:solidFill>
                        <a:srgbClr val="000000"/>
                      </a:solidFill>
                      <a:prstDash val="solid"/>
                      <a:round/>
                      <a:headEnd type="none" w="med" len="med"/>
                      <a:tailEnd type="none" w="med" len="med"/>
                    </a:lnB>
                  </a:tcPr>
                </a:tc>
              </a:tr>
              <a:tr h="1818289">
                <a:tc gridSpan="6">
                  <a:txBody>
                    <a:bodyPr/>
                    <a:lstStyle/>
                    <a:p>
                      <a:pPr algn="l" fontAlgn="ctr"/>
                      <a:r>
                        <a:rPr lang="en-US" sz="1100" b="1" i="0" u="sng" strike="noStrike" dirty="0">
                          <a:solidFill>
                            <a:srgbClr val="000000"/>
                          </a:solidFill>
                          <a:effectLst/>
                          <a:latin typeface="Calibri"/>
                        </a:rPr>
                        <a:t>TDSP</a:t>
                      </a:r>
                      <a:r>
                        <a:rPr lang="en-US" sz="1100" b="0" i="0" u="sng" strike="noStrike" dirty="0">
                          <a:solidFill>
                            <a:srgbClr val="000000"/>
                          </a:solidFill>
                          <a:effectLst/>
                          <a:latin typeface="Calibri"/>
                        </a:rPr>
                        <a:t> to Perform </a:t>
                      </a:r>
                      <a:r>
                        <a:rPr lang="en-US" sz="1100" b="0" i="0" u="sng" strike="noStrike" dirty="0" smtClean="0">
                          <a:solidFill>
                            <a:srgbClr val="000000"/>
                          </a:solidFill>
                          <a:effectLst/>
                          <a:latin typeface="Calibri"/>
                        </a:rPr>
                        <a:t>Research </a:t>
                      </a:r>
                      <a:r>
                        <a:rPr lang="en-US" sz="1100" b="0" i="0" u="sng" strike="noStrike" dirty="0">
                          <a:solidFill>
                            <a:srgbClr val="000000"/>
                          </a:solidFill>
                          <a:effectLst/>
                          <a:latin typeface="Calibri"/>
                        </a:rPr>
                        <a:t>/ Reconciliation / Verification Process:</a:t>
                      </a:r>
                      <a:br>
                        <a:rPr lang="en-US" sz="1100" b="0" i="0" u="sng" strike="noStrike" dirty="0">
                          <a:solidFill>
                            <a:srgbClr val="000000"/>
                          </a:solidFill>
                          <a:effectLst/>
                          <a:latin typeface="Calibri"/>
                        </a:rPr>
                      </a:br>
                      <a:r>
                        <a:rPr lang="en-US" sz="1100" b="0" i="0" u="sng"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Holds?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Proposed Regain Date =&lt; Gaining CR Start Date?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Check for Permit Requirements and override if any exist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ESIID, Original CR and Proposed Regain Date to Safety Net and verify loaded correctly</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Update MarkeTrak issues with comments indicating readiness </a:t>
                      </a:r>
                      <a:endParaRPr lang="en-US" sz="1100" b="0" i="0" u="sng" strike="noStrike" dirty="0">
                        <a:solidFill>
                          <a:srgbClr val="000000"/>
                        </a:solidFill>
                        <a:effectLst/>
                        <a:latin typeface="Calibri"/>
                      </a:endParaRP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w="6350" cap="flat" cmpd="sng" algn="ctr">
                      <a:solidFill>
                        <a:srgbClr val="000000"/>
                      </a:solidFill>
                      <a:prstDash val="solid"/>
                      <a:round/>
                      <a:headEnd type="none" w="med" len="med"/>
                      <a:tailEnd type="none" w="med" len="med"/>
                    </a:lnT>
                    <a:lnB>
                      <a:noFill/>
                    </a:lnB>
                  </a:tcPr>
                </a:tc>
              </a:tr>
              <a:tr h="630621">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Ready To Receive</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(Losing CR Submit)</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r>
              <a:tr h="630621">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(Submit Regaining)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Process Flow: IAG (Gaining)</a:t>
            </a:r>
            <a:endParaRPr lang="en-US" dirty="0"/>
          </a:p>
        </p:txBody>
      </p:sp>
      <p:sp>
        <p:nvSpPr>
          <p:cNvPr id="4" name="Slide Number Placeholder 3"/>
          <p:cNvSpPr>
            <a:spLocks noGrp="1"/>
          </p:cNvSpPr>
          <p:nvPr>
            <p:ph type="sldNum" sz="quarter" idx="12"/>
          </p:nvPr>
        </p:nvSpPr>
        <p:spPr/>
        <p:txBody>
          <a:bodyPr/>
          <a:lstStyle/>
          <a:p>
            <a:pPr>
              <a:defRPr/>
            </a:pPr>
            <a:fld id="{10578AF5-F8BC-477D-8E9C-090118310568}" type="slidenum">
              <a:rPr lang="en-US" smtClean="0"/>
              <a:pPr>
                <a:defRPr/>
              </a:pPr>
              <a:t>108</a:t>
            </a:fld>
            <a:endParaRPr lang="en-US" dirty="0"/>
          </a:p>
        </p:txBody>
      </p:sp>
      <p:graphicFrame>
        <p:nvGraphicFramePr>
          <p:cNvPr id="5" name="Table 4"/>
          <p:cNvGraphicFramePr>
            <a:graphicFrameLocks noGrp="1"/>
          </p:cNvGraphicFramePr>
          <p:nvPr/>
        </p:nvGraphicFramePr>
        <p:xfrm>
          <a:off x="762000" y="1295400"/>
          <a:ext cx="7543800" cy="4943475"/>
        </p:xfrm>
        <a:graphic>
          <a:graphicData uri="http://schemas.openxmlformats.org/drawingml/2006/table">
            <a:tbl>
              <a:tblPr/>
              <a:tblGrid>
                <a:gridCol w="1257300"/>
                <a:gridCol w="1257300"/>
                <a:gridCol w="1257300"/>
                <a:gridCol w="1257300"/>
                <a:gridCol w="1257300"/>
                <a:gridCol w="1257300"/>
              </a:tblGrid>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987813">
                <a:tc gridSpan="6">
                  <a:txBody>
                    <a:bodyPr/>
                    <a:lstStyle/>
                    <a:p>
                      <a:pPr algn="l" fontAlgn="ctr"/>
                      <a:r>
                        <a:rPr lang="en-US" sz="1100" b="0" i="0" u="sng" strike="noStrike" dirty="0">
                          <a:solidFill>
                            <a:srgbClr val="000000"/>
                          </a:solidFill>
                          <a:effectLst/>
                          <a:latin typeface="Calibri"/>
                        </a:rPr>
                        <a:t>(</a:t>
                      </a:r>
                      <a:r>
                        <a:rPr lang="en-US" sz="1100" b="1" i="0" u="sng" strike="noStrike" dirty="0">
                          <a:solidFill>
                            <a:srgbClr val="00B050"/>
                          </a:solidFill>
                          <a:effectLst/>
                          <a:latin typeface="Calibri"/>
                        </a:rPr>
                        <a:t>Losing CR</a:t>
                      </a:r>
                      <a:r>
                        <a:rPr lang="en-US" sz="1100" b="0" i="0" u="sng" strike="noStrike" dirty="0">
                          <a:solidFill>
                            <a:srgbClr val="000000"/>
                          </a:solidFill>
                          <a:effectLst/>
                          <a:latin typeface="Calibri"/>
                        </a:rPr>
                        <a:t>) / Original CR to Perform </a:t>
                      </a:r>
                      <a:r>
                        <a:rPr lang="en-US" sz="1100" b="0" i="0" u="sng" strike="noStrike" dirty="0" smtClean="0">
                          <a:solidFill>
                            <a:srgbClr val="000000"/>
                          </a:solidFill>
                          <a:effectLst/>
                          <a:latin typeface="Calibri"/>
                        </a:rPr>
                        <a:t>Research </a:t>
                      </a:r>
                      <a:r>
                        <a:rPr lang="en-US" sz="1100" b="0" i="0" u="sng" strike="noStrike" dirty="0">
                          <a:solidFill>
                            <a:srgbClr val="000000"/>
                          </a:solidFill>
                          <a:effectLst/>
                          <a:latin typeface="Calibri"/>
                        </a:rPr>
                        <a:t>/ Reconciliation / Verification Process</a:t>
                      </a:r>
                      <a:r>
                        <a:rPr lang="en-US" sz="1100" b="0" i="0" u="none" strike="noStrike" dirty="0">
                          <a:solidFill>
                            <a:srgbClr val="000000"/>
                          </a:solidFill>
                          <a:effectLst/>
                          <a:latin typeface="Calibri"/>
                        </a:rPr>
                        <a: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Cancel W/Approval,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Send EDI for the Proposed Regain Date that the Original CR entered within the issue</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Verify the EDI was processed successfully by consulting the ERCOT MIS as well as any internal systems used for verifying transactions.</a:t>
                      </a:r>
                      <a:br>
                        <a:rPr lang="en-US" sz="1100" b="0" i="0" u="none" strike="noStrike" dirty="0">
                          <a:solidFill>
                            <a:srgbClr val="000000"/>
                          </a:solidFill>
                          <a:effectLst/>
                          <a:latin typeface="Calibri"/>
                        </a:rPr>
                      </a:br>
                      <a:r>
                        <a:rPr lang="en-US" sz="1100" b="0" i="0" u="none" strike="noStrike" dirty="0" smtClean="0">
                          <a:solidFill>
                            <a:srgbClr val="000000"/>
                          </a:solidFill>
                          <a:effectLst/>
                          <a:latin typeface="Wingdings"/>
                        </a:rPr>
                        <a:t>þ</a:t>
                      </a:r>
                      <a:r>
                        <a:rPr lang="en-US" sz="1100" b="0" i="0" u="none" strike="noStrike" dirty="0" smtClean="0">
                          <a:solidFill>
                            <a:srgbClr val="000000"/>
                          </a:solidFill>
                          <a:effectLst/>
                          <a:latin typeface="Calibri"/>
                        </a:rPr>
                        <a:t> </a:t>
                      </a:r>
                      <a:r>
                        <a:rPr lang="en-US" sz="1100" b="0" i="0" u="none" strike="noStrike" dirty="0">
                          <a:solidFill>
                            <a:srgbClr val="000000"/>
                          </a:solidFill>
                          <a:effectLst/>
                          <a:latin typeface="Calibri"/>
                        </a:rPr>
                        <a:t>Add the Regaining BGN information into the MarkeTrak issue only after verifying that it was successfully received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DO NOT click the Send to TDSP transition as this will prevent the issue from Auto-completion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651887">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Provide Regaining BGN02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Regaining Transaction Submitted (PC)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FF0000"/>
                          </a:solidFill>
                          <a:effectLst/>
                          <a:latin typeface="Calibri"/>
                        </a:rPr>
                        <a:t>Gaining CR</a:t>
                      </a:r>
                      <a:r>
                        <a:rPr lang="en-US" sz="1100" b="0" i="0" u="none" strike="noStrike" dirty="0">
                          <a:solidFill>
                            <a:srgbClr val="000000"/>
                          </a:solidFill>
                          <a:effectLst/>
                          <a:latin typeface="Calibri"/>
                        </a:rPr>
                        <a:t>) / Inadvertent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r>
              <a:tr h="651887">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Update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ERCOT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Auto Complete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FF0000"/>
                          </a:solidFill>
                          <a:effectLst/>
                          <a:latin typeface="Calibri"/>
                        </a:rPr>
                        <a:t>Gaining CR</a:t>
                      </a:r>
                      <a:r>
                        <a:rPr lang="en-US" sz="1100" b="0" i="0" u="none" strike="noStrike" dirty="0">
                          <a:solidFill>
                            <a:srgbClr val="000000"/>
                          </a:solidFill>
                          <a:effectLst/>
                          <a:latin typeface="Calibri"/>
                        </a:rPr>
                        <a:t>) / Inadvertent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p:cNvSpPr>
          <p:nvPr>
            <p:ph type="body" idx="4294967295"/>
          </p:nvPr>
        </p:nvSpPr>
        <p:spPr/>
        <p:txBody>
          <a:bodyPr>
            <a:normAutofit fontScale="92500" lnSpcReduction="10000"/>
          </a:bodyPr>
          <a:lstStyle/>
          <a:p>
            <a:pPr marL="365760" indent="-256032" eaLnBrk="1" fontAlgn="auto" hangingPunct="1">
              <a:spcAft>
                <a:spcPts val="600"/>
              </a:spcAft>
              <a:buFont typeface="Wingdings 3"/>
              <a:buChar char=""/>
              <a:defRPr/>
            </a:pPr>
            <a:r>
              <a:rPr lang="en-US" sz="2000" dirty="0" smtClean="0"/>
              <a:t>If the regaining transaction remains in a Siebel status other than Complete in the ERCOT Registration System for greater than five calendar days, the issue will automatically transition back to the Losing CR, and an email generated to notify the Losing CR of the transition.  </a:t>
            </a:r>
          </a:p>
          <a:p>
            <a:pPr marL="365760" indent="-256032" eaLnBrk="1" fontAlgn="auto" hangingPunct="1">
              <a:spcAft>
                <a:spcPts val="600"/>
              </a:spcAft>
              <a:buFont typeface="Wingdings 3"/>
              <a:buChar char=""/>
              <a:defRPr/>
            </a:pPr>
            <a:r>
              <a:rPr lang="en-US" sz="2000" dirty="0" smtClean="0"/>
              <a:t>If the regaining Siebel status is still Scheduled status, the Losing CR should repopulate the regaining BGN field with the same information.  </a:t>
            </a:r>
          </a:p>
          <a:p>
            <a:pPr marL="365760" indent="-256032" eaLnBrk="1" fontAlgn="auto" hangingPunct="1">
              <a:spcAft>
                <a:spcPts val="600"/>
              </a:spcAft>
              <a:buFont typeface="Wingdings 3"/>
              <a:buChar char=""/>
              <a:defRPr/>
            </a:pPr>
            <a:r>
              <a:rPr lang="en-US" sz="2000" dirty="0" smtClean="0"/>
              <a:t>If the Siebel status is blank within the MarkeTrak issue, the Losing CR should verify the status of the regaining transaction and submit/repopulate a new transaction if necessary. </a:t>
            </a:r>
          </a:p>
          <a:p>
            <a:pPr marL="365760" indent="-256032" eaLnBrk="1" fontAlgn="auto" hangingPunct="1">
              <a:spcAft>
                <a:spcPts val="600"/>
              </a:spcAft>
              <a:buFont typeface="Wingdings 3"/>
              <a:buChar char=""/>
              <a:defRPr/>
            </a:pPr>
            <a:r>
              <a:rPr lang="en-US" sz="2000" dirty="0" smtClean="0"/>
              <a:t>This functionality is to ensure the issue is not closed before the premise has been regained, due to the time restriction on submission of new issues within this subtype.</a:t>
            </a:r>
          </a:p>
        </p:txBody>
      </p:sp>
      <p:sp>
        <p:nvSpPr>
          <p:cNvPr id="123907"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EB1ABDE-C614-4683-9D61-B9526F6E51D3}" type="slidenum">
              <a:rPr lang="en-US">
                <a:solidFill>
                  <a:schemeClr val="bg1"/>
                </a:solidFill>
              </a:rPr>
              <a:pPr fontAlgn="base">
                <a:spcBef>
                  <a:spcPct val="0"/>
                </a:spcBef>
                <a:spcAft>
                  <a:spcPct val="0"/>
                </a:spcAft>
                <a:defRPr/>
              </a:pPr>
              <a:t>109</a:t>
            </a:fld>
            <a:endParaRPr lang="en-US" dirty="0">
              <a:solidFill>
                <a:schemeClr val="bg1"/>
              </a:solidFill>
            </a:endParaRPr>
          </a:p>
        </p:txBody>
      </p:sp>
      <p:sp>
        <p:nvSpPr>
          <p:cNvPr id="5"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500" dirty="0" smtClean="0"/>
              <a:t>Customer Rescission – Exceptions</a:t>
            </a:r>
            <a:endParaRPr lang="en-US" sz="35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5029200"/>
          </a:xfrm>
        </p:spPr>
        <p:txBody>
          <a:bodyPr/>
          <a:lstStyle/>
          <a:p>
            <a:pPr marL="109537" indent="0" eaLnBrk="1" hangingPunct="1">
              <a:buFont typeface="Wingdings 3" panose="05040102010807070707" pitchFamily="18" charset="2"/>
              <a:buNone/>
              <a:defRPr/>
            </a:pPr>
            <a:r>
              <a:rPr lang="en-US" altLang="en-US" sz="2400" b="1" dirty="0" smtClean="0"/>
              <a:t>Retail Market Guide Section 7.3  Inadvertent Gain Process</a:t>
            </a:r>
          </a:p>
          <a:p>
            <a:pPr marL="109537" indent="0" eaLnBrk="1" hangingPunct="1">
              <a:buFont typeface="Wingdings 3" panose="05040102010807070707" pitchFamily="18" charset="2"/>
              <a:buNone/>
              <a:defRPr/>
            </a:pPr>
            <a:r>
              <a:rPr lang="en-US" altLang="en-US" sz="2000" dirty="0" smtClean="0"/>
              <a:t>Guidelines for ensuring that inadvertently gained ESI IDs are returned to the Losing REP in a quick and efficient manner with minimal inconvenience to the Customer as required by PUC Subst. Rule 25.495 Unauthorized Change of Retail Electric Provider</a:t>
            </a:r>
          </a:p>
          <a:p>
            <a:pPr marL="109537" indent="0" eaLnBrk="1" hangingPunct="1">
              <a:buFont typeface="Wingdings 3" panose="05040102010807070707" pitchFamily="18" charset="2"/>
              <a:buNone/>
              <a:defRPr/>
            </a:pPr>
            <a:endParaRPr lang="en-US" altLang="en-US" sz="2400" b="1" dirty="0" smtClean="0"/>
          </a:p>
          <a:p>
            <a:pPr marL="109537" indent="0" eaLnBrk="1" hangingPunct="1">
              <a:buFont typeface="Wingdings 3" panose="05040102010807070707" pitchFamily="18" charset="2"/>
              <a:buNone/>
              <a:defRPr/>
            </a:pPr>
            <a:r>
              <a:rPr lang="en-US" altLang="en-US" sz="2400" b="1" dirty="0" smtClean="0"/>
              <a:t>Escalation Process:</a:t>
            </a:r>
          </a:p>
          <a:p>
            <a:pPr eaLnBrk="1" hangingPunct="1">
              <a:buFontTx/>
              <a:buChar char="-"/>
              <a:defRPr/>
            </a:pPr>
            <a:r>
              <a:rPr lang="en-US" altLang="en-US" sz="1800" dirty="0" smtClean="0"/>
              <a:t>Each Market Participant is responsible for it’s own compliance with the PUCT rules and RMG procedures &amp; timelines.</a:t>
            </a:r>
          </a:p>
          <a:p>
            <a:pPr eaLnBrk="1" hangingPunct="1">
              <a:buFontTx/>
              <a:buChar char="-"/>
              <a:defRPr/>
            </a:pPr>
            <a:r>
              <a:rPr lang="en-US" altLang="en-US" sz="1800" dirty="0" smtClean="0"/>
              <a:t>Each Market Participant shall maintain and update escalation contacts within the MarkeTrak Rolodex</a:t>
            </a:r>
          </a:p>
          <a:p>
            <a:pPr eaLnBrk="1" hangingPunct="1">
              <a:buFontTx/>
              <a:buChar char="-"/>
              <a:defRPr/>
            </a:pPr>
            <a:r>
              <a:rPr lang="en-US" altLang="en-US" sz="1800" dirty="0" smtClean="0"/>
              <a:t>MarkeTrak will send escalation emails to the escalation contacts whenever an issue has remained in a ‘New’ or ‘Pending’ state for more than 3 calendar days</a:t>
            </a:r>
          </a:p>
          <a:p>
            <a:pPr marL="109537" indent="0" eaLnBrk="1" hangingPunct="1">
              <a:buFont typeface="Wingdings 3" panose="05040102010807070707" pitchFamily="18" charset="2"/>
              <a:buNone/>
              <a:defRPr/>
            </a:pPr>
            <a:endParaRPr lang="en-US" altLang="en-US" sz="2400" b="1" dirty="0" smtClean="0"/>
          </a:p>
          <a:p>
            <a:pPr marL="109537" indent="0" eaLnBrk="1" hangingPunct="1">
              <a:buFont typeface="Wingdings 3" panose="05040102010807070707"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A8AE554-3A94-43E2-9AC8-2D00C8DE5BA8}" type="slidenum">
              <a:rPr lang="en-US" altLang="en-US" smtClean="0">
                <a:solidFill>
                  <a:schemeClr val="bg1"/>
                </a:solidFill>
              </a:rPr>
              <a:pPr fontAlgn="base">
                <a:spcBef>
                  <a:spcPct val="0"/>
                </a:spcBef>
                <a:spcAft>
                  <a:spcPct val="0"/>
                </a:spcAft>
                <a:defRPr/>
              </a:pPr>
              <a:t>11</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895B045-541C-4FF9-A128-5D4E7545933A}" type="slidenum">
              <a:rPr lang="en-US">
                <a:solidFill>
                  <a:schemeClr val="bg1"/>
                </a:solidFill>
              </a:rPr>
              <a:pPr fontAlgn="base">
                <a:spcBef>
                  <a:spcPct val="0"/>
                </a:spcBef>
                <a:spcAft>
                  <a:spcPct val="0"/>
                </a:spcAft>
                <a:defRPr/>
              </a:pPr>
              <a:t>110</a:t>
            </a:fld>
            <a:endParaRPr lang="en-US" dirty="0">
              <a:solidFill>
                <a:schemeClr val="bg1"/>
              </a:solidFill>
            </a:endParaRPr>
          </a:p>
        </p:txBody>
      </p:sp>
      <p:pic>
        <p:nvPicPr>
          <p:cNvPr id="1177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266825"/>
            <a:ext cx="8877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p:txBody>
          <a:bodyPr/>
          <a:lstStyle/>
          <a:p>
            <a:pPr algn="l" eaLnBrk="1" fontAlgn="auto" hangingPunct="1">
              <a:spcAft>
                <a:spcPts val="0"/>
              </a:spcAft>
              <a:defRPr/>
            </a:pPr>
            <a:r>
              <a:rPr lang="en-US" sz="3500" dirty="0" smtClean="0"/>
              <a:t>Customer Rescission – Re-submit</a:t>
            </a:r>
            <a:endParaRPr lang="en-US" sz="35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E28E41E-2E53-4460-AD3B-478AF090887C}" type="slidenum">
              <a:rPr lang="en-US">
                <a:solidFill>
                  <a:schemeClr val="bg1"/>
                </a:solidFill>
              </a:rPr>
              <a:pPr fontAlgn="base">
                <a:spcBef>
                  <a:spcPct val="0"/>
                </a:spcBef>
                <a:spcAft>
                  <a:spcPct val="0"/>
                </a:spcAft>
                <a:defRPr/>
              </a:pPr>
              <a:t>111</a:t>
            </a:fld>
            <a:endParaRPr lang="en-US" dirty="0">
              <a:solidFill>
                <a:schemeClr val="bg1"/>
              </a:solidFill>
            </a:endParaRPr>
          </a:p>
        </p:txBody>
      </p:sp>
      <p:pic>
        <p:nvPicPr>
          <p:cNvPr id="1187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438275"/>
            <a:ext cx="80867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p:txBody>
          <a:bodyPr/>
          <a:lstStyle/>
          <a:p>
            <a:pPr algn="l" eaLnBrk="1" fontAlgn="auto" hangingPunct="1">
              <a:spcAft>
                <a:spcPts val="0"/>
              </a:spcAft>
              <a:defRPr/>
            </a:pPr>
            <a:r>
              <a:rPr lang="en-US" sz="3500" dirty="0"/>
              <a:t>Customer Rescission – Re-submit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marL="566737" indent="-457200" eaLnBrk="1" hangingPunct="1">
              <a:buFont typeface="+mj-lt"/>
              <a:buAutoNum type="arabicPeriod"/>
              <a:defRPr/>
            </a:pPr>
            <a:r>
              <a:rPr lang="en-US" altLang="en-US" sz="2800" dirty="0" smtClean="0"/>
              <a:t>PUCT Subst. Rule </a:t>
            </a:r>
            <a:r>
              <a:rPr lang="en-US" sz="2800" dirty="0"/>
              <a:t>§</a:t>
            </a:r>
            <a:r>
              <a:rPr lang="en-US" sz="2800" dirty="0" smtClean="0"/>
              <a:t>25.495, Unauthorized </a:t>
            </a:r>
            <a:r>
              <a:rPr lang="en-US" sz="2800" dirty="0"/>
              <a:t>Change of Retail Electric Provider</a:t>
            </a:r>
            <a:endParaRPr lang="en-US" altLang="en-US" sz="2800" dirty="0" smtClean="0"/>
          </a:p>
          <a:p>
            <a:pPr marL="566737" indent="-457200" eaLnBrk="1" hangingPunct="1">
              <a:buFont typeface="+mj-lt"/>
              <a:buAutoNum type="arabicPeriod"/>
              <a:defRPr/>
            </a:pPr>
            <a:endParaRPr lang="en-US" altLang="en-US" sz="2800" dirty="0" smtClean="0"/>
          </a:p>
          <a:p>
            <a:pPr marL="566737" indent="-457200" eaLnBrk="1" hangingPunct="1">
              <a:buFont typeface="+mj-lt"/>
              <a:buAutoNum type="arabicPeriod"/>
              <a:defRPr/>
            </a:pPr>
            <a:r>
              <a:rPr lang="en-US" altLang="en-US" sz="2800" dirty="0" smtClean="0"/>
              <a:t>ERCOT Retail Market Guide Section 7.3, Inadvertent Gain Process</a:t>
            </a:r>
          </a:p>
          <a:p>
            <a:pPr marL="566737" indent="-457200" eaLnBrk="1" hangingPunct="1">
              <a:buFont typeface="+mj-lt"/>
              <a:buAutoNum type="arabicPeriod"/>
              <a:defRPr/>
            </a:pPr>
            <a:endParaRPr lang="en-US" altLang="en-US" sz="2800" dirty="0"/>
          </a:p>
          <a:p>
            <a:pPr marL="566737" indent="-457200" eaLnBrk="1" hangingPunct="1">
              <a:buFont typeface="+mj-lt"/>
              <a:buAutoNum type="arabicPeriod"/>
              <a:defRPr/>
            </a:pPr>
            <a:r>
              <a:rPr lang="en-US" altLang="en-US" sz="2800" dirty="0" smtClean="0"/>
              <a:t>MarkeTrak User’s Guide</a:t>
            </a:r>
          </a:p>
          <a:p>
            <a:pPr marL="109537" indent="0" eaLnBrk="1" hangingPunct="1">
              <a:buFont typeface="Wingdings 3" panose="05040102010807070707" pitchFamily="18" charset="2"/>
              <a:buNone/>
              <a:defRPr/>
            </a:pPr>
            <a:endParaRPr lang="en-US" altLang="en-US" sz="2400" dirty="0"/>
          </a:p>
          <a:p>
            <a:pPr marL="109537" indent="0" eaLnBrk="1" hangingPunct="1">
              <a:buFont typeface="Wingdings 3" panose="05040102010807070707" pitchFamily="18" charset="2"/>
              <a:buNone/>
              <a:defRPr/>
            </a:pPr>
            <a:endParaRPr lang="en-US" altLang="en-US" sz="2400" dirty="0" smtClean="0"/>
          </a:p>
          <a:p>
            <a:pPr marL="109537" indent="0" eaLnBrk="1" hangingPunct="1">
              <a:buFont typeface="Wingdings 3" panose="05040102010807070707" pitchFamily="18" charset="2"/>
              <a:buNone/>
              <a:defRPr/>
            </a:pPr>
            <a:endParaRPr lang="en-US" altLang="en-US" sz="2400" dirty="0"/>
          </a:p>
          <a:p>
            <a:pPr marL="109537" indent="0" eaLnBrk="1" hangingPunct="1">
              <a:buFont typeface="Wingdings 3" panose="05040102010807070707" pitchFamily="18" charset="2"/>
              <a:buNone/>
              <a:defRPr/>
            </a:pPr>
            <a:endParaRPr lang="en-US" altLang="en-US" sz="2400" dirty="0"/>
          </a:p>
          <a:p>
            <a:pPr marL="630238" lvl="2" indent="0" eaLnBrk="1" hangingPunct="1">
              <a:buFont typeface="Wingdings 2" panose="05020102010507070707" pitchFamily="18" charset="2"/>
              <a:buNone/>
              <a:defRPr/>
            </a:pPr>
            <a:endParaRPr lang="en-US" sz="22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DA5EDA8-FE1F-40A5-A7E7-39A6125E5C05}" type="slidenum">
              <a:rPr lang="en-US" altLang="en-US" smtClean="0">
                <a:solidFill>
                  <a:schemeClr val="bg1"/>
                </a:solidFill>
              </a:rPr>
              <a:pPr fontAlgn="base">
                <a:spcBef>
                  <a:spcPct val="0"/>
                </a:spcBef>
                <a:spcAft>
                  <a:spcPct val="0"/>
                </a:spcAft>
                <a:defRPr/>
              </a:pPr>
              <a:t>112</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marL="109537" indent="0" eaLnBrk="1" hangingPunct="1">
              <a:buFont typeface="Wingdings 3" panose="05040102010807070707" pitchFamily="18" charset="2"/>
              <a:buNone/>
              <a:defRPr/>
            </a:pPr>
            <a:r>
              <a:rPr lang="en-US" altLang="en-US" sz="2200" b="1" dirty="0" smtClean="0"/>
              <a:t>PUCT Subst. Rule </a:t>
            </a:r>
            <a:r>
              <a:rPr lang="en-US" sz="2200" b="1" dirty="0"/>
              <a:t>§25.495. Unauthorized Change of Retail Electric Provider</a:t>
            </a:r>
            <a:endParaRPr lang="en-US" altLang="en-US" sz="2200" b="1" dirty="0" smtClean="0"/>
          </a:p>
          <a:p>
            <a:pPr marL="109537" lvl="2" indent="0" eaLnBrk="1" hangingPunct="1">
              <a:spcBef>
                <a:spcPts val="400"/>
              </a:spcBef>
              <a:buClr>
                <a:schemeClr val="accent1"/>
              </a:buClr>
              <a:buSzPct val="68000"/>
              <a:buFont typeface="Wingdings 2" panose="05020102010507070707" pitchFamily="18" charset="2"/>
              <a:buNone/>
              <a:defRPr/>
            </a:pPr>
            <a:r>
              <a:rPr lang="en-US" sz="1400" dirty="0" smtClean="0">
                <a:hlinkClick r:id="rId3"/>
              </a:rPr>
              <a:t>http://www.puc.texas.gov/agency/rulesnlaws/subrules/electric/Electric.aspx</a:t>
            </a:r>
            <a:r>
              <a:rPr lang="en-US" sz="2200" dirty="0"/>
              <a:t/>
            </a:r>
            <a:br>
              <a:rPr lang="en-US" sz="2200" dirty="0"/>
            </a:br>
            <a:r>
              <a:rPr lang="en-US" sz="600" b="1" u="sng" dirty="0" smtClean="0"/>
              <a:t> </a:t>
            </a:r>
            <a:endParaRPr lang="en-US" altLang="en-US" sz="2400" b="1" u="sng" dirty="0" smtClean="0"/>
          </a:p>
          <a:p>
            <a:pPr eaLnBrk="1" hangingPunct="1">
              <a:buFont typeface="Wingdings" panose="05000000000000000000" pitchFamily="2" charset="2"/>
              <a:buChar char="§"/>
              <a:defRPr/>
            </a:pPr>
            <a:r>
              <a:rPr lang="en-US" altLang="en-US" sz="1600" dirty="0" smtClean="0"/>
              <a:t>Either </a:t>
            </a:r>
            <a:r>
              <a:rPr lang="en-US" altLang="en-US" sz="1600" dirty="0"/>
              <a:t>the original REP (Losing REP) or the switching REP (Gaining REP) shall file a MarkeTrak issue as promptly as possible</a:t>
            </a:r>
          </a:p>
          <a:p>
            <a:pPr eaLnBrk="1" hangingPunct="1">
              <a:buFont typeface="Wingdings" panose="05000000000000000000" pitchFamily="2" charset="2"/>
              <a:buChar char="§"/>
              <a:defRPr/>
            </a:pPr>
            <a:r>
              <a:rPr lang="en-US" altLang="en-US" sz="1600" dirty="0"/>
              <a:t>Affected REPs, ERCOT, and TDSP shall take all actions necessary to return the customer to the original REP as quickly as </a:t>
            </a:r>
            <a:r>
              <a:rPr lang="en-US" altLang="en-US" sz="1600" dirty="0" smtClean="0"/>
              <a:t>possible</a:t>
            </a:r>
          </a:p>
          <a:p>
            <a:pPr eaLnBrk="1" hangingPunct="1">
              <a:buFont typeface="Wingdings" panose="05000000000000000000" pitchFamily="2" charset="2"/>
              <a:buChar char="§"/>
              <a:defRPr/>
            </a:pPr>
            <a:r>
              <a:rPr lang="en-US" altLang="en-US" sz="1600" dirty="0"/>
              <a:t>Gaining REP </a:t>
            </a:r>
            <a:r>
              <a:rPr lang="en-US" altLang="en-US" sz="1600" dirty="0" smtClean="0"/>
              <a:t>shall pay </a:t>
            </a:r>
            <a:r>
              <a:rPr lang="en-US" altLang="en-US" sz="1600" dirty="0"/>
              <a:t>all transmission and distribution charges associated with returning the customer to the Losing REP</a:t>
            </a:r>
          </a:p>
          <a:p>
            <a:pPr eaLnBrk="1" hangingPunct="1">
              <a:buFont typeface="Wingdings" panose="05000000000000000000" pitchFamily="2" charset="2"/>
              <a:buChar char="§"/>
              <a:defRPr/>
            </a:pPr>
            <a:r>
              <a:rPr lang="en-US" altLang="en-US" sz="1600" dirty="0" smtClean="0"/>
              <a:t>Gaining REP shall refund </a:t>
            </a:r>
            <a:r>
              <a:rPr lang="en-US" altLang="en-US" sz="1600" dirty="0"/>
              <a:t>within 5 days all charges paid by the customer for the time period the Losing REP regains and ultimately rebills the customer</a:t>
            </a:r>
          </a:p>
          <a:p>
            <a:pPr eaLnBrk="1" hangingPunct="1">
              <a:buFont typeface="Wingdings" panose="05000000000000000000" pitchFamily="2" charset="2"/>
              <a:buChar char="§"/>
              <a:defRPr/>
            </a:pPr>
            <a:r>
              <a:rPr lang="en-US" altLang="en-US" sz="1600" dirty="0"/>
              <a:t>The REP that ultimately bills the customer is responsible for the non-bypassable charges and wholesale consumption for the customer</a:t>
            </a:r>
          </a:p>
          <a:p>
            <a:pPr eaLnBrk="1" hangingPunct="1">
              <a:buFont typeface="Wingdings" panose="05000000000000000000" pitchFamily="2" charset="2"/>
              <a:buChar char="§"/>
              <a:defRPr/>
            </a:pPr>
            <a:r>
              <a:rPr lang="en-US" altLang="en-US" sz="1600" dirty="0" smtClean="0"/>
              <a:t>The </a:t>
            </a:r>
            <a:r>
              <a:rPr lang="en-US" altLang="en-US" sz="1600" dirty="0"/>
              <a:t>customer shall pay no more than the price at which the customer would have been billed had the unauthorized switch or move-in not occurred</a:t>
            </a:r>
          </a:p>
          <a:p>
            <a:pPr eaLnBrk="1" hangingPunct="1">
              <a:buFont typeface="Wingdings" panose="05000000000000000000" pitchFamily="2" charset="2"/>
              <a:buChar char="§"/>
              <a:defRPr/>
            </a:pPr>
            <a:endParaRPr lang="en-US" altLang="en-US" sz="2400" dirty="0"/>
          </a:p>
          <a:p>
            <a:pPr marL="630238" lvl="2" indent="0" eaLnBrk="1" hangingPunct="1">
              <a:buFont typeface="Wingdings 2" panose="05020102010507070707" pitchFamily="18" charset="2"/>
              <a:buNone/>
              <a:defRPr/>
            </a:pPr>
            <a:endParaRPr lang="en-US" sz="22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50C9FC7-E1A6-4777-BFEF-A08A6D674CDE}" type="slidenum">
              <a:rPr lang="en-US" altLang="en-US" smtClean="0">
                <a:solidFill>
                  <a:schemeClr val="bg1"/>
                </a:solidFill>
              </a:rPr>
              <a:pPr fontAlgn="base">
                <a:spcBef>
                  <a:spcPct val="0"/>
                </a:spcBef>
                <a:spcAft>
                  <a:spcPct val="0"/>
                </a:spcAft>
                <a:defRPr/>
              </a:pPr>
              <a:t>113</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5029200"/>
          </a:xfrm>
        </p:spPr>
        <p:txBody>
          <a:bodyPr/>
          <a:lstStyle/>
          <a:p>
            <a:pPr marL="109537" indent="0" eaLnBrk="1" hangingPunct="1">
              <a:buFont typeface="Wingdings 3" panose="05040102010807070707" pitchFamily="18" charset="2"/>
              <a:buNone/>
              <a:defRPr/>
            </a:pPr>
            <a:r>
              <a:rPr lang="en-US" altLang="en-US" sz="2400" b="1" dirty="0" smtClean="0"/>
              <a:t>ERCOT Retail Market Guide</a:t>
            </a:r>
          </a:p>
          <a:p>
            <a:pPr marL="109537" indent="0" eaLnBrk="1" hangingPunct="1">
              <a:buFont typeface="Wingdings 3" panose="05040102010807070707" pitchFamily="18" charset="2"/>
              <a:buNone/>
              <a:defRPr/>
            </a:pPr>
            <a:r>
              <a:rPr lang="en-US" altLang="en-US" sz="1600" dirty="0" smtClean="0">
                <a:hlinkClick r:id="rId2"/>
              </a:rPr>
              <a:t>http://www.ercot.com/mktrules/guides/retail/current</a:t>
            </a:r>
            <a:endParaRPr lang="en-US" altLang="en-US" sz="1600" dirty="0" smtClean="0"/>
          </a:p>
          <a:p>
            <a:pPr marL="109537" indent="0" eaLnBrk="1" hangingPunct="1">
              <a:buFont typeface="Wingdings 3" panose="05040102010807070707" pitchFamily="18" charset="2"/>
              <a:buNone/>
              <a:defRPr/>
            </a:pPr>
            <a:r>
              <a:rPr lang="en-US" altLang="en-US" sz="1400" dirty="0" smtClean="0"/>
              <a:t/>
            </a:r>
            <a:br>
              <a:rPr lang="en-US" altLang="en-US" sz="1400" dirty="0" smtClean="0"/>
            </a:br>
            <a:r>
              <a:rPr lang="en-US" altLang="en-US" sz="1400" dirty="0" smtClean="0"/>
              <a:t>7.3 Inadvertent Gain Process</a:t>
            </a:r>
          </a:p>
          <a:p>
            <a:pPr marL="392113" lvl="1" indent="0" eaLnBrk="1" hangingPunct="1">
              <a:buFont typeface="Verdana" panose="020B0604030504040204" pitchFamily="34" charset="0"/>
              <a:buNone/>
              <a:defRPr/>
            </a:pPr>
            <a:r>
              <a:rPr lang="en-US" altLang="en-US" sz="1400" i="1" dirty="0" smtClean="0"/>
              <a:t>7.3.1 Escalation Process</a:t>
            </a:r>
          </a:p>
          <a:p>
            <a:pPr marL="392113" lvl="1" indent="0" eaLnBrk="1" hangingPunct="1">
              <a:buFont typeface="Verdana" panose="020B0604030504040204" pitchFamily="34" charset="0"/>
              <a:buNone/>
              <a:defRPr/>
            </a:pPr>
            <a:r>
              <a:rPr lang="en-US" altLang="en-US" sz="1400" i="1" dirty="0" smtClean="0"/>
              <a:t>7.3.2 Competitive Retailer’s Inadvertent Gain Process</a:t>
            </a:r>
          </a:p>
          <a:p>
            <a:pPr marL="630238" lvl="2" indent="0" eaLnBrk="1" hangingPunct="1">
              <a:spcBef>
                <a:spcPts val="0"/>
              </a:spcBef>
              <a:buFont typeface="Wingdings 2" panose="05020102010507070707" pitchFamily="18" charset="2"/>
              <a:buNone/>
              <a:defRPr/>
            </a:pPr>
            <a:r>
              <a:rPr lang="en-US" altLang="en-US" sz="1200" dirty="0" smtClean="0"/>
              <a:t>7.3.2.1	Buyer’s Remorse</a:t>
            </a:r>
          </a:p>
          <a:p>
            <a:pPr marL="630238" lvl="2" indent="0" eaLnBrk="1" hangingPunct="1">
              <a:spcBef>
                <a:spcPts val="0"/>
              </a:spcBef>
              <a:buFont typeface="Wingdings 2" panose="05020102010507070707" pitchFamily="18" charset="2"/>
              <a:buNone/>
              <a:defRPr/>
            </a:pPr>
            <a:r>
              <a:rPr lang="en-US" altLang="en-US" sz="1200" dirty="0" smtClean="0"/>
              <a:t>7.3.2.2	Prevention of Inadvertent Gains</a:t>
            </a:r>
          </a:p>
          <a:p>
            <a:pPr marL="630238" lvl="2" indent="0" eaLnBrk="1" hangingPunct="1">
              <a:spcBef>
                <a:spcPts val="0"/>
              </a:spcBef>
              <a:buFont typeface="Wingdings 2" panose="05020102010507070707" pitchFamily="18" charset="2"/>
              <a:buNone/>
              <a:defRPr/>
            </a:pPr>
            <a:r>
              <a:rPr lang="en-US" altLang="en-US" sz="1200" dirty="0" smtClean="0"/>
              <a:t>7.3.2.3      Resolution of Inadvertent Gains</a:t>
            </a:r>
          </a:p>
          <a:p>
            <a:pPr marL="630238" lvl="2" indent="0" eaLnBrk="1" hangingPunct="1">
              <a:spcBef>
                <a:spcPts val="0"/>
              </a:spcBef>
              <a:buFont typeface="Wingdings 2" panose="05020102010507070707" pitchFamily="18" charset="2"/>
              <a:buNone/>
              <a:defRPr/>
            </a:pPr>
            <a:r>
              <a:rPr lang="en-US" altLang="en-US" sz="1200" dirty="0" smtClean="0"/>
              <a:t>7.3.2.4	Valid Reject/Unexecutable Reasons</a:t>
            </a:r>
          </a:p>
          <a:p>
            <a:pPr marL="630238" lvl="2" indent="0" eaLnBrk="1" hangingPunct="1">
              <a:spcBef>
                <a:spcPts val="0"/>
              </a:spcBef>
              <a:buFont typeface="Wingdings 2" panose="05020102010507070707" pitchFamily="18" charset="2"/>
              <a:buNone/>
              <a:defRPr/>
            </a:pPr>
            <a:r>
              <a:rPr lang="en-US" altLang="en-US" sz="1200" dirty="0" smtClean="0"/>
              <a:t>7.3.2.5 	Invalid Reject/Unexecutable Reasons</a:t>
            </a:r>
          </a:p>
          <a:p>
            <a:pPr marL="630238" lvl="2" indent="0" eaLnBrk="1" hangingPunct="1">
              <a:spcBef>
                <a:spcPts val="0"/>
              </a:spcBef>
              <a:buFont typeface="Wingdings 2" panose="05020102010507070707" pitchFamily="18" charset="2"/>
              <a:buNone/>
              <a:defRPr/>
            </a:pPr>
            <a:r>
              <a:rPr lang="en-US" altLang="en-US" sz="1200" dirty="0" smtClean="0"/>
              <a:t>7.3.2.6	Out-of-Sync Conditions</a:t>
            </a:r>
          </a:p>
          <a:p>
            <a:pPr marL="630238" lvl="2" indent="0" eaLnBrk="1" hangingPunct="1">
              <a:spcBef>
                <a:spcPts val="0"/>
              </a:spcBef>
              <a:buFont typeface="Wingdings 2" panose="05020102010507070707" pitchFamily="18" charset="2"/>
              <a:buNone/>
              <a:defRPr/>
            </a:pPr>
            <a:r>
              <a:rPr lang="en-US" altLang="en-US" sz="1200" dirty="0" smtClean="0"/>
              <a:t>7.3.2.7	No Losing Competitive Retailer of Record</a:t>
            </a:r>
          </a:p>
          <a:p>
            <a:pPr marL="392113" lvl="1" indent="0" eaLnBrk="1" hangingPunct="1">
              <a:buFont typeface="Verdana" panose="020B0604030504040204" pitchFamily="34" charset="0"/>
              <a:buNone/>
              <a:defRPr/>
            </a:pPr>
            <a:r>
              <a:rPr lang="en-US" altLang="en-US" sz="1400" i="1" dirty="0" smtClean="0"/>
              <a:t>7.3.3  Charges Associated with Returning the Customer</a:t>
            </a:r>
          </a:p>
          <a:p>
            <a:pPr marL="392113" lvl="1" indent="0" eaLnBrk="1" hangingPunct="1">
              <a:buFont typeface="Verdana" panose="020B0604030504040204" pitchFamily="34" charset="0"/>
              <a:buNone/>
              <a:defRPr/>
            </a:pPr>
            <a:r>
              <a:rPr lang="en-US" altLang="en-US" sz="1400" i="1" dirty="0" smtClean="0"/>
              <a:t>7.3.4  Transmission and/or Distribution Service Provider Inadvertent Gain Process</a:t>
            </a:r>
          </a:p>
          <a:p>
            <a:pPr marL="630238" lvl="2" indent="0" eaLnBrk="1" hangingPunct="1">
              <a:spcBef>
                <a:spcPts val="0"/>
              </a:spcBef>
              <a:buFont typeface="Wingdings 2" panose="05020102010507070707" pitchFamily="18" charset="2"/>
              <a:buNone/>
              <a:defRPr/>
            </a:pPr>
            <a:r>
              <a:rPr lang="en-US" altLang="en-US" sz="1200" dirty="0" smtClean="0"/>
              <a:t>7.3.4.1	Inadvertent Dates Greater than 150 days</a:t>
            </a:r>
          </a:p>
          <a:p>
            <a:pPr marL="630238" lvl="2" indent="0" eaLnBrk="1" hangingPunct="1">
              <a:spcBef>
                <a:spcPts val="0"/>
              </a:spcBef>
              <a:buFont typeface="Wingdings 2" panose="05020102010507070707" pitchFamily="18" charset="2"/>
              <a:buNone/>
              <a:defRPr/>
            </a:pPr>
            <a:r>
              <a:rPr lang="en-US" altLang="en-US" sz="1200" dirty="0" smtClean="0"/>
              <a:t>7.3.4.2	Inadvertent Order is Pending</a:t>
            </a:r>
          </a:p>
          <a:p>
            <a:pPr marL="630238" lvl="2" indent="0" eaLnBrk="1" hangingPunct="1">
              <a:spcBef>
                <a:spcPts val="0"/>
              </a:spcBef>
              <a:buFont typeface="Wingdings 2" panose="05020102010507070707" pitchFamily="18" charset="2"/>
              <a:buNone/>
              <a:defRPr/>
            </a:pPr>
            <a:r>
              <a:rPr lang="en-US" altLang="en-US" sz="1200" dirty="0" smtClean="0"/>
              <a:t>7.3.4.3	Third Party has Gained Electric Service Identifier (Leapfrog Scenario)</a:t>
            </a:r>
          </a:p>
          <a:p>
            <a:pPr marL="630238" lvl="2" indent="0" eaLnBrk="1" hangingPunct="1">
              <a:spcBef>
                <a:spcPts val="0"/>
              </a:spcBef>
              <a:buFont typeface="Wingdings 2" panose="05020102010507070707" pitchFamily="18" charset="2"/>
              <a:buNone/>
              <a:defRPr/>
            </a:pPr>
            <a:r>
              <a:rPr lang="en-US" altLang="en-US" sz="1200" dirty="0" smtClean="0"/>
              <a:t>7.3.4.4	Transmission and/or Distribution Service Provider Billing</a:t>
            </a:r>
          </a:p>
          <a:p>
            <a:pPr marL="392113" lvl="1" indent="0" eaLnBrk="1" hangingPunct="1">
              <a:buFont typeface="Verdana" panose="020B0604030504040204" pitchFamily="34" charset="0"/>
              <a:buNone/>
              <a:defRPr/>
            </a:pPr>
            <a:r>
              <a:rPr lang="en-US" altLang="en-US" sz="1400" i="1" dirty="0" smtClean="0"/>
              <a:t>7.3.5  Customer Rescission after Completion of a Switch Transaction</a:t>
            </a:r>
          </a:p>
          <a:p>
            <a:pPr marL="630238" lvl="2" indent="0" eaLnBrk="1" hangingPunct="1">
              <a:buFont typeface="Wingdings 2" panose="05020102010507070707" pitchFamily="18" charset="2"/>
              <a:buNone/>
              <a:defRPr/>
            </a:pPr>
            <a:r>
              <a:rPr lang="en-US" altLang="en-US" sz="1200" dirty="0" smtClean="0"/>
              <a:t>7.3.5.1	Additional Valid Reasons for Rejection of a Rescission-based Issue</a:t>
            </a:r>
          </a:p>
          <a:p>
            <a:pPr lvl="2" eaLnBrk="1" hangingPunct="1">
              <a:defRPr/>
            </a:pPr>
            <a:endParaRPr lang="en-US" altLang="en-US" sz="14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C425833-4508-4B6B-B345-2F0360FB4A43}" type="slidenum">
              <a:rPr lang="en-US" altLang="en-US" smtClean="0">
                <a:solidFill>
                  <a:schemeClr val="bg1"/>
                </a:solidFill>
              </a:rPr>
              <a:pPr fontAlgn="base">
                <a:spcBef>
                  <a:spcPct val="0"/>
                </a:spcBef>
                <a:spcAft>
                  <a:spcPct val="0"/>
                </a:spcAft>
                <a:defRPr/>
              </a:pPr>
              <a:t>114</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5029200"/>
          </a:xfrm>
        </p:spPr>
        <p:txBody>
          <a:bodyPr/>
          <a:lstStyle/>
          <a:p>
            <a:pPr marL="109537" indent="0" eaLnBrk="1" hangingPunct="1">
              <a:buFont typeface="Wingdings 3" panose="05040102010807070707" pitchFamily="18" charset="2"/>
              <a:buNone/>
              <a:defRPr/>
            </a:pPr>
            <a:r>
              <a:rPr lang="en-US" altLang="en-US" sz="2400" b="1" dirty="0" smtClean="0"/>
              <a:t>Retail Market Guide Section 7.3  Inadvertent Gain Process</a:t>
            </a:r>
          </a:p>
          <a:p>
            <a:pPr marL="109537" indent="0" eaLnBrk="1" hangingPunct="1">
              <a:buFont typeface="Wingdings 3" panose="05040102010807070707" pitchFamily="18" charset="2"/>
              <a:buNone/>
              <a:defRPr/>
            </a:pPr>
            <a:r>
              <a:rPr lang="en-US" altLang="en-US" sz="2000" dirty="0" smtClean="0"/>
              <a:t>Guidelines for ensuring that inadvertently gained ESI IDs are returned to the Losing REP in a quick and efficient manner with minimal inconvenience to the Customer as required by PUC Subst. Rule 25.495 Unauthorized Change of Retail Electric Provider</a:t>
            </a:r>
          </a:p>
          <a:p>
            <a:pPr marL="109537" indent="0" eaLnBrk="1" hangingPunct="1">
              <a:buFont typeface="Wingdings 3" panose="05040102010807070707" pitchFamily="18" charset="2"/>
              <a:buNone/>
              <a:defRPr/>
            </a:pPr>
            <a:endParaRPr lang="en-US" altLang="en-US" sz="2400" b="1" dirty="0" smtClean="0"/>
          </a:p>
          <a:p>
            <a:pPr marL="109537" indent="0" eaLnBrk="1" hangingPunct="1">
              <a:buFont typeface="Wingdings 3" panose="05040102010807070707" pitchFamily="18" charset="2"/>
              <a:buNone/>
              <a:defRPr/>
            </a:pPr>
            <a:r>
              <a:rPr lang="en-US" altLang="en-US" sz="2400" b="1" dirty="0" smtClean="0"/>
              <a:t>Escalation Process:</a:t>
            </a:r>
          </a:p>
          <a:p>
            <a:pPr eaLnBrk="1" hangingPunct="1">
              <a:buFontTx/>
              <a:buChar char="-"/>
              <a:defRPr/>
            </a:pPr>
            <a:r>
              <a:rPr lang="en-US" altLang="en-US" sz="1800" dirty="0" smtClean="0"/>
              <a:t>Each Market Participant is responsible for it’s own compliance with the PUCT rules and RMG procedures &amp; timelines.</a:t>
            </a:r>
          </a:p>
          <a:p>
            <a:pPr eaLnBrk="1" hangingPunct="1">
              <a:buFontTx/>
              <a:buChar char="-"/>
              <a:defRPr/>
            </a:pPr>
            <a:r>
              <a:rPr lang="en-US" altLang="en-US" sz="1800" dirty="0" smtClean="0"/>
              <a:t>Each Market Participant shall maintain and update escalation contacts within the MarkeTrak Rolodex</a:t>
            </a:r>
          </a:p>
          <a:p>
            <a:pPr eaLnBrk="1" hangingPunct="1">
              <a:buFontTx/>
              <a:buChar char="-"/>
              <a:defRPr/>
            </a:pPr>
            <a:r>
              <a:rPr lang="en-US" altLang="en-US" sz="1800" dirty="0" smtClean="0"/>
              <a:t>MarkeTrak will send escalation emails to the escalation contacts whenever an issue has remained in a ‘New’ or ‘Pending’ state for more than 3 calendar days</a:t>
            </a:r>
          </a:p>
          <a:p>
            <a:pPr marL="109537" indent="0" eaLnBrk="1" hangingPunct="1">
              <a:buFont typeface="Wingdings 3" panose="05040102010807070707" pitchFamily="18" charset="2"/>
              <a:buNone/>
              <a:defRPr/>
            </a:pPr>
            <a:endParaRPr lang="en-US" altLang="en-US" sz="2400" b="1" dirty="0" smtClean="0"/>
          </a:p>
          <a:p>
            <a:pPr marL="109537" indent="0" eaLnBrk="1" hangingPunct="1">
              <a:buFont typeface="Wingdings 3" panose="05040102010807070707"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C88FA59-6F3C-4638-B9DF-3D4137530D8E}" type="slidenum">
              <a:rPr lang="en-US" altLang="en-US" smtClean="0">
                <a:solidFill>
                  <a:schemeClr val="bg1"/>
                </a:solidFill>
              </a:rPr>
              <a:pPr fontAlgn="base">
                <a:spcBef>
                  <a:spcPct val="0"/>
                </a:spcBef>
                <a:spcAft>
                  <a:spcPct val="0"/>
                </a:spcAft>
                <a:defRPr/>
              </a:pPr>
              <a:t>115</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3581400"/>
          </a:xfrm>
        </p:spPr>
        <p:txBody>
          <a:bodyPr/>
          <a:lstStyle/>
          <a:p>
            <a:pPr marL="109537" indent="0" eaLnBrk="1" hangingPunct="1">
              <a:buFont typeface="Wingdings 3" panose="05040102010807070707" pitchFamily="18" charset="2"/>
              <a:buNone/>
              <a:defRPr/>
            </a:pPr>
            <a:r>
              <a:rPr lang="en-US" altLang="en-US" b="1" dirty="0" smtClean="0"/>
              <a:t>Section 7.3, Inadvertent Gain Process - continued</a:t>
            </a:r>
          </a:p>
          <a:p>
            <a:pPr eaLnBrk="1" hangingPunct="1">
              <a:buFontTx/>
              <a:buChar char="-"/>
              <a:defRPr/>
            </a:pPr>
            <a:r>
              <a:rPr lang="en-US" altLang="en-US" sz="1800" dirty="0" smtClean="0"/>
              <a:t>CRs, both Losing and Gaining Reps, must investigate the matter and </a:t>
            </a:r>
            <a:r>
              <a:rPr lang="en-US" altLang="en-US" sz="1800" b="1" dirty="0" smtClean="0"/>
              <a:t>provide all necessary/relevant information </a:t>
            </a:r>
            <a:r>
              <a:rPr lang="en-US" altLang="en-US" sz="1800" dirty="0" smtClean="0"/>
              <a:t>– customer name, service address, meter number</a:t>
            </a:r>
          </a:p>
          <a:p>
            <a:pPr eaLnBrk="1" hangingPunct="1">
              <a:buFontTx/>
              <a:buChar char="-"/>
              <a:defRPr/>
            </a:pPr>
            <a:r>
              <a:rPr lang="en-US" altLang="en-US" sz="1800" dirty="0" smtClean="0"/>
              <a:t>An </a:t>
            </a:r>
            <a:r>
              <a:rPr lang="en-US" altLang="en-US" sz="1800" b="1" dirty="0" smtClean="0"/>
              <a:t>untimely rescission </a:t>
            </a:r>
            <a:r>
              <a:rPr lang="en-US" altLang="en-US" sz="1800" dirty="0" smtClean="0"/>
              <a:t>is not treated as an inadvertent gain or loss</a:t>
            </a:r>
          </a:p>
          <a:p>
            <a:pPr eaLnBrk="1" hangingPunct="1">
              <a:buFontTx/>
              <a:buChar char="-"/>
              <a:defRPr/>
            </a:pPr>
            <a:r>
              <a:rPr lang="en-US" altLang="en-US" sz="1800" dirty="0" smtClean="0"/>
              <a:t>The IGL process shall not be used to resolve an issue which an authorized enrollment causes a </a:t>
            </a:r>
            <a:r>
              <a:rPr lang="en-US" altLang="en-US" sz="1800" b="1" dirty="0" smtClean="0"/>
              <a:t>breach of contract </a:t>
            </a:r>
            <a:r>
              <a:rPr lang="en-US" altLang="en-US" sz="1800" dirty="0" smtClean="0"/>
              <a:t>between Customer and Losing Rep</a:t>
            </a:r>
          </a:p>
          <a:p>
            <a:pPr eaLnBrk="1" hangingPunct="1">
              <a:buFontTx/>
              <a:buChar char="-"/>
              <a:defRPr/>
            </a:pPr>
            <a:r>
              <a:rPr lang="en-US" altLang="en-US" sz="1800" dirty="0" smtClean="0"/>
              <a:t>Utilize the Cancel w/ Approval MarkeTrak to prevent an IGL if within one Retail Business Day prior to MVI or switch </a:t>
            </a:r>
          </a:p>
          <a:p>
            <a:pPr eaLnBrk="1" hangingPunct="1">
              <a:buFontTx/>
              <a:buChar char="-"/>
              <a:defRPr/>
            </a:pPr>
            <a:r>
              <a:rPr lang="en-US" altLang="en-US" sz="1800" dirty="0" smtClean="0"/>
              <a:t>If future dated MVI or switch and earlier than one Retail Business Day prior to transaction, utilize 814_08 Cancel Request</a:t>
            </a:r>
          </a:p>
          <a:p>
            <a:pPr marL="109537" indent="0" eaLnBrk="1" hangingPunct="1">
              <a:buFont typeface="Wingdings 3" panose="05040102010807070707"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anose="05020102010507070707" pitchFamily="18" charset="2"/>
              <a:buNone/>
              <a:defRPr/>
            </a:pPr>
            <a:r>
              <a:rPr lang="en-US" altLang="en-US" sz="1400" dirty="0" smtClean="0"/>
              <a:t>		</a:t>
            </a:r>
            <a:r>
              <a:rPr lang="en-US" altLang="en-US" sz="1400" b="1" dirty="0" smtClean="0"/>
              <a:t>814_08	       Cancel w/ approval 	IGL MarkeTrak</a:t>
            </a:r>
          </a:p>
          <a:p>
            <a:pPr marL="630238" lvl="2" indent="0" eaLnBrk="1" hangingPunct="1">
              <a:buFont typeface="Wingdings 2" panose="05020102010507070707" pitchFamily="18" charset="2"/>
              <a:buNone/>
              <a:defRPr/>
            </a:pPr>
            <a:r>
              <a:rPr lang="en-US" altLang="en-US" sz="1400" b="1" dirty="0"/>
              <a:t>	</a:t>
            </a:r>
            <a:r>
              <a:rPr lang="en-US" altLang="en-US" sz="1400" b="1" dirty="0" smtClean="0"/>
              <a:t>			</a:t>
            </a:r>
          </a:p>
          <a:p>
            <a:pPr marL="630238" lvl="2" indent="0" eaLnBrk="1" hangingPunct="1">
              <a:buFont typeface="Wingdings 2" panose="05020102010507070707" pitchFamily="18" charset="2"/>
              <a:buNone/>
              <a:defRPr/>
            </a:pPr>
            <a:r>
              <a:rPr lang="en-US" altLang="en-US" sz="1400" b="1" dirty="0"/>
              <a:t>	</a:t>
            </a:r>
            <a:r>
              <a:rPr lang="en-US" altLang="en-US" sz="1400" b="1" dirty="0" smtClean="0"/>
              <a:t>		</a:t>
            </a:r>
          </a:p>
          <a:p>
            <a:pPr marL="630238" lvl="2" indent="0" eaLnBrk="1" hangingPunct="1">
              <a:buFont typeface="Wingdings 2" panose="05020102010507070707" pitchFamily="18" charset="2"/>
              <a:buNone/>
              <a:defRPr/>
            </a:pPr>
            <a:r>
              <a:rPr lang="en-US" altLang="en-US" sz="1400" b="1" dirty="0"/>
              <a:t>	</a:t>
            </a:r>
            <a:r>
              <a:rPr lang="en-US" altLang="en-US" sz="1400" b="1" dirty="0" smtClean="0"/>
              <a:t>		DOT – 1		       DOT</a:t>
            </a:r>
          </a:p>
          <a:p>
            <a:pPr marL="630238" lvl="2" indent="0" eaLnBrk="1" hangingPunct="1">
              <a:buFont typeface="Wingdings 2" panose="05020102010507070707" pitchFamily="18" charset="2"/>
              <a:buNone/>
              <a:defRPr/>
            </a:pPr>
            <a:r>
              <a:rPr lang="en-US" altLang="en-US" sz="1400" b="1" dirty="0"/>
              <a:t>	</a:t>
            </a:r>
            <a:r>
              <a:rPr lang="en-US" altLang="en-US" sz="1400" b="1" dirty="0" smtClean="0"/>
              <a:t>				Date of Transition		</a:t>
            </a:r>
            <a:endParaRPr lang="en-US" altLang="en-US" sz="1600" dirty="0" smtClean="0"/>
          </a:p>
          <a:p>
            <a:pPr lvl="4" eaLnBrk="1" hangingPunct="1">
              <a:defRPr/>
            </a:pPr>
            <a:endParaRPr lang="en-US" altLang="en-US" sz="11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EC37C9A-5EAD-4339-A21D-3F4AC269BDD5}" type="slidenum">
              <a:rPr lang="en-US" altLang="en-US" smtClean="0">
                <a:solidFill>
                  <a:schemeClr val="bg1"/>
                </a:solidFill>
              </a:rPr>
              <a:pPr fontAlgn="base">
                <a:spcBef>
                  <a:spcPct val="0"/>
                </a:spcBef>
                <a:spcAft>
                  <a:spcPct val="0"/>
                </a:spcAft>
                <a:defRPr/>
              </a:pPr>
              <a:t>116</a:t>
            </a:fld>
            <a:endParaRPr lang="en-US" altLang="en-US" dirty="0" smtClean="0">
              <a:solidFill>
                <a:schemeClr val="bg1"/>
              </a:solidFill>
            </a:endParaRPr>
          </a:p>
        </p:txBody>
      </p:sp>
      <p:sp>
        <p:nvSpPr>
          <p:cNvPr id="2" name="Right Arrow 1"/>
          <p:cNvSpPr/>
          <p:nvPr/>
        </p:nvSpPr>
        <p:spPr>
          <a:xfrm>
            <a:off x="1752600" y="4800600"/>
            <a:ext cx="601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5432425" y="4914900"/>
            <a:ext cx="460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 name="Rectangle 10"/>
          <p:cNvSpPr/>
          <p:nvPr/>
        </p:nvSpPr>
        <p:spPr>
          <a:xfrm>
            <a:off x="3200400" y="4914900"/>
            <a:ext cx="4603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3810000"/>
          </a:xfrm>
        </p:spPr>
        <p:txBody>
          <a:bodyPr/>
          <a:lstStyle/>
          <a:p>
            <a:pPr marL="109537" indent="0" eaLnBrk="1" hangingPunct="1">
              <a:buFont typeface="Wingdings 3" panose="05040102010807070707" pitchFamily="18" charset="2"/>
              <a:buNone/>
              <a:defRPr/>
            </a:pPr>
            <a:r>
              <a:rPr lang="en-US" altLang="en-US" b="1" dirty="0"/>
              <a:t>Section 7.3, Inadvertent Gain Process - continued</a:t>
            </a:r>
          </a:p>
          <a:p>
            <a:pPr eaLnBrk="1" hangingPunct="1">
              <a:buFontTx/>
              <a:buChar char="-"/>
              <a:defRPr/>
            </a:pPr>
            <a:r>
              <a:rPr lang="en-US" altLang="en-US" sz="1800" u="sng" dirty="0" smtClean="0"/>
              <a:t>Do not issue a MVO on an ESI ID that was gained in error</a:t>
            </a:r>
          </a:p>
          <a:p>
            <a:pPr eaLnBrk="1" hangingPunct="1">
              <a:buFontTx/>
              <a:buChar char="-"/>
              <a:defRPr/>
            </a:pPr>
            <a:r>
              <a:rPr lang="en-US" altLang="en-US" sz="1800" dirty="0" smtClean="0"/>
              <a:t>Do not issue an Inadvertent Loss MarkeTrak until the Gaining Rep’s transaction has completed</a:t>
            </a:r>
          </a:p>
          <a:p>
            <a:pPr eaLnBrk="1" hangingPunct="1">
              <a:buFontTx/>
              <a:buChar char="-"/>
              <a:defRPr/>
            </a:pPr>
            <a:r>
              <a:rPr lang="en-US" altLang="en-US" sz="1800" dirty="0" smtClean="0"/>
              <a:t>The Losing Rep ultimately determines the reinstatement date</a:t>
            </a:r>
          </a:p>
          <a:p>
            <a:pPr eaLnBrk="1" hangingPunct="1">
              <a:buFontTx/>
              <a:buChar char="-"/>
              <a:defRPr/>
            </a:pPr>
            <a:r>
              <a:rPr lang="en-US" altLang="en-US" sz="1800" b="1" dirty="0" smtClean="0"/>
              <a:t>Reinstatement date shall be at the earliest DOL + 1 (Date of Loss) and at the latest 10 days from the date the MarkeTrak was submitted</a:t>
            </a:r>
          </a:p>
          <a:p>
            <a:pPr eaLnBrk="1" hangingPunct="1">
              <a:buFontTx/>
              <a:buChar char="-"/>
              <a:defRPr/>
            </a:pPr>
            <a:r>
              <a:rPr lang="en-US" altLang="en-US" sz="1800" dirty="0" smtClean="0"/>
              <a:t>The Losing Rep shall </a:t>
            </a:r>
            <a:r>
              <a:rPr lang="en-US" altLang="en-US" sz="1800" u="sng" dirty="0" smtClean="0"/>
              <a:t>submit the BDMVI </a:t>
            </a:r>
            <a:r>
              <a:rPr lang="en-US" altLang="en-US" sz="1800" dirty="0" smtClean="0"/>
              <a:t>(back-dated move in) 814_16 </a:t>
            </a:r>
            <a:r>
              <a:rPr lang="en-US" altLang="en-US" sz="1800" u="sng" dirty="0" smtClean="0"/>
              <a:t>no later than 12 days after submittal of the MarkeTrak </a:t>
            </a:r>
            <a:r>
              <a:rPr lang="en-US" altLang="en-US" sz="1800" dirty="0" smtClean="0"/>
              <a:t>and shall be dated with the ‘proposed regain date’ as agreed in the MarkeTrak</a:t>
            </a:r>
          </a:p>
          <a:p>
            <a:pPr eaLnBrk="1" hangingPunct="1">
              <a:buFontTx/>
              <a:buChar char="-"/>
              <a:defRPr/>
            </a:pPr>
            <a:r>
              <a:rPr lang="en-US" altLang="en-US" sz="1800" dirty="0" smtClean="0"/>
              <a:t>The MT will auto-close if remains untouched for 20 days from the date the TDSP selects ‘Ready to Receive’</a:t>
            </a:r>
            <a:endParaRPr lang="en-US" altLang="en-US" sz="1800" dirty="0"/>
          </a:p>
          <a:p>
            <a:pPr eaLnBrk="1" hangingPunct="1">
              <a:buFontTx/>
              <a:buChar char="-"/>
              <a:defRPr/>
            </a:pPr>
            <a:endParaRPr lang="en-US" altLang="en-US" sz="1800" dirty="0" smtClean="0"/>
          </a:p>
          <a:p>
            <a:pPr marL="109537" indent="0" eaLnBrk="1" hangingPunct="1">
              <a:buFont typeface="Wingdings 3" panose="05040102010807070707" pitchFamily="18" charset="2"/>
              <a:buNone/>
              <a:defRPr/>
            </a:pPr>
            <a:r>
              <a:rPr lang="en-US" altLang="en-US" sz="1800" dirty="0" smtClean="0"/>
              <a:t>		        Reinstatement date</a:t>
            </a:r>
          </a:p>
          <a:p>
            <a:pPr marL="109537" indent="0" eaLnBrk="1" hangingPunct="1">
              <a:buFont typeface="Wingdings 3" panose="05040102010807070707" pitchFamily="18" charset="2"/>
              <a:buNone/>
              <a:defRPr/>
            </a:pPr>
            <a:r>
              <a:rPr lang="en-US" altLang="en-US" sz="1800" dirty="0"/>
              <a:t>	</a:t>
            </a:r>
            <a:endParaRPr lang="en-US" altLang="en-US" dirty="0" smtClean="0">
              <a:solidFill>
                <a:srgbClr val="FF0000"/>
              </a:solidFill>
            </a:endParaRPr>
          </a:p>
          <a:p>
            <a:pPr marL="109537" indent="0" eaLnBrk="1" hangingPunct="1">
              <a:buFont typeface="Wingdings 3" panose="05040102010807070707" pitchFamily="18" charset="2"/>
              <a:buNone/>
              <a:defRPr/>
            </a:pPr>
            <a:r>
              <a:rPr lang="en-US" altLang="en-US" sz="2400" b="1" dirty="0" smtClean="0"/>
              <a:t>	  DOL	  DOL+1		</a:t>
            </a:r>
            <a:r>
              <a:rPr lang="en-US" altLang="en-US" sz="1800" b="1" dirty="0" smtClean="0"/>
              <a:t>MT date +10</a:t>
            </a:r>
            <a:endParaRPr lang="en-US" altLang="en-US" sz="2400" b="1" dirty="0" smtClean="0"/>
          </a:p>
          <a:p>
            <a:pPr marL="109537" indent="0" eaLnBrk="1" hangingPunct="1">
              <a:buFont typeface="Wingdings 3" panose="05040102010807070707" pitchFamily="18" charset="2"/>
              <a:buNone/>
              <a:defRPr/>
            </a:pPr>
            <a:endParaRPr lang="en-US" altLang="en-US" sz="1600" dirty="0"/>
          </a:p>
          <a:p>
            <a:pPr lvl="2" eaLnBrk="1" hangingPunct="1">
              <a:defRPr/>
            </a:pP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98FBFA9-D9DF-4870-B425-0612DB951DD0}" type="slidenum">
              <a:rPr lang="en-US" altLang="en-US" smtClean="0">
                <a:solidFill>
                  <a:schemeClr val="bg1"/>
                </a:solidFill>
              </a:rPr>
              <a:pPr fontAlgn="base">
                <a:spcBef>
                  <a:spcPct val="0"/>
                </a:spcBef>
                <a:spcAft>
                  <a:spcPct val="0"/>
                </a:spcAft>
                <a:defRPr/>
              </a:pPr>
              <a:t>117</a:t>
            </a:fld>
            <a:endParaRPr lang="en-US" altLang="en-US" dirty="0" smtClean="0">
              <a:solidFill>
                <a:schemeClr val="bg1"/>
              </a:solidFill>
            </a:endParaRPr>
          </a:p>
        </p:txBody>
      </p:sp>
      <p:sp>
        <p:nvSpPr>
          <p:cNvPr id="5" name="Right Arrow 4"/>
          <p:cNvSpPr/>
          <p:nvPr/>
        </p:nvSpPr>
        <p:spPr>
          <a:xfrm>
            <a:off x="1752600" y="4953000"/>
            <a:ext cx="601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752600" y="5067300"/>
            <a:ext cx="4603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7" name="Rectangle 6"/>
          <p:cNvSpPr/>
          <p:nvPr/>
        </p:nvSpPr>
        <p:spPr>
          <a:xfrm>
            <a:off x="2239963" y="5067300"/>
            <a:ext cx="46037"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8" name="Rectangle 7"/>
          <p:cNvSpPr/>
          <p:nvPr/>
        </p:nvSpPr>
        <p:spPr>
          <a:xfrm>
            <a:off x="5287963" y="5067300"/>
            <a:ext cx="46037"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cxnSp>
        <p:nvCxnSpPr>
          <p:cNvPr id="4" name="Straight Arrow Connector 3"/>
          <p:cNvCxnSpPr/>
          <p:nvPr/>
        </p:nvCxnSpPr>
        <p:spPr>
          <a:xfrm>
            <a:off x="2438400" y="5715000"/>
            <a:ext cx="2667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152400" y="1219200"/>
            <a:ext cx="8839200" cy="3810000"/>
          </a:xfrm>
        </p:spPr>
        <p:txBody>
          <a:bodyPr/>
          <a:lstStyle/>
          <a:p>
            <a:pPr marL="109537" indent="0" eaLnBrk="1" hangingPunct="1">
              <a:buFont typeface="Wingdings 3" panose="05040102010807070707" pitchFamily="18" charset="2"/>
              <a:buNone/>
              <a:defRPr/>
            </a:pPr>
            <a:r>
              <a:rPr lang="en-US" altLang="en-US" b="1" dirty="0"/>
              <a:t>Section 7.3, Inadvertent Gain Process - continued</a:t>
            </a:r>
          </a:p>
          <a:p>
            <a:pPr eaLnBrk="1" hangingPunct="1">
              <a:buFontTx/>
              <a:buChar char="-"/>
              <a:defRPr/>
            </a:pPr>
            <a:r>
              <a:rPr lang="en-US" altLang="en-US" sz="1800" dirty="0" smtClean="0"/>
              <a:t>Be mindful of the Valid and Invalid Reject/Unexecutable reasons</a:t>
            </a:r>
          </a:p>
          <a:p>
            <a:pPr eaLnBrk="1" hangingPunct="1">
              <a:buFontTx/>
              <a:buChar char="-"/>
              <a:defRPr/>
            </a:pPr>
            <a:r>
              <a:rPr lang="en-US" altLang="en-US" sz="1800" dirty="0" smtClean="0"/>
              <a:t>Each Rep shall be responsible for all non-bypassable TDSP charges and wholesale consumption costs for the periods that the Rep bills the customer</a:t>
            </a:r>
          </a:p>
          <a:p>
            <a:pPr eaLnBrk="1" hangingPunct="1">
              <a:buFontTx/>
              <a:buChar char="-"/>
              <a:defRPr/>
            </a:pPr>
            <a:r>
              <a:rPr lang="en-US" altLang="en-US" sz="1800" dirty="0" smtClean="0"/>
              <a:t>If a lights out in error situation occurs (the Gaining Rep issues a MVO or DNP) the Losing Rep may submit a </a:t>
            </a:r>
            <a:r>
              <a:rPr lang="en-US" altLang="en-US" sz="1800" b="1" dirty="0" smtClean="0"/>
              <a:t>Redirect Fee MarkeTrak </a:t>
            </a:r>
            <a:r>
              <a:rPr lang="en-US" altLang="en-US" sz="1800" dirty="0" smtClean="0"/>
              <a:t>within 3 Retail Business Days following an 810_02 from the TDSP.  Keep in mind, not all TDSPs have MVI fees for standard meters.</a:t>
            </a:r>
          </a:p>
          <a:p>
            <a:pPr eaLnBrk="1" hangingPunct="1">
              <a:buFontTx/>
              <a:buChar char="-"/>
              <a:defRPr/>
            </a:pPr>
            <a:r>
              <a:rPr lang="en-US" altLang="en-US" sz="1800" dirty="0" smtClean="0"/>
              <a:t>TDSP shall not issue billing corrections more than 150 days in the past from the date of receipt of the BDMVI due to settlement issues.  Losing Rep must resubmit the BDMVI with a new date.</a:t>
            </a:r>
          </a:p>
          <a:p>
            <a:pPr eaLnBrk="1" hangingPunct="1">
              <a:buFontTx/>
              <a:buChar char="-"/>
              <a:defRPr/>
            </a:pPr>
            <a:r>
              <a:rPr lang="en-US" altLang="en-US" sz="1800" b="1" dirty="0" smtClean="0"/>
              <a:t>Leapfrog Scenario </a:t>
            </a:r>
            <a:r>
              <a:rPr lang="en-US" altLang="en-US" sz="1800" dirty="0" smtClean="0"/>
              <a:t>– when a legitimate third party transaction has occurred to an inadvertently gained ESI ID or if the BDMVI’s proposed regain date is more than 2 Retail Business Days prior to scheduled transaction, TDSP shall respond this is no longer an inadvertent issue.</a:t>
            </a:r>
          </a:p>
          <a:p>
            <a:pPr eaLnBrk="1" hangingPunct="1">
              <a:buFontTx/>
              <a:buChar char="-"/>
              <a:defRPr/>
            </a:pPr>
            <a:endParaRPr lang="en-US" altLang="en-US" sz="1800" dirty="0" smtClean="0"/>
          </a:p>
          <a:p>
            <a:pPr marL="109537" indent="0" eaLnBrk="1" hangingPunct="1">
              <a:buFont typeface="Wingdings 3" panose="05040102010807070707" pitchFamily="18" charset="2"/>
              <a:buNone/>
              <a:defRPr/>
            </a:pPr>
            <a:r>
              <a:rPr lang="en-US" altLang="en-US" sz="1800" dirty="0" smtClean="0"/>
              <a:t>		</a:t>
            </a:r>
            <a:endParaRPr lang="en-US" altLang="en-US" sz="1400" dirty="0" smtClean="0"/>
          </a:p>
          <a:p>
            <a:pPr marL="630238" lvl="2" indent="0" eaLnBrk="1" hangingPunct="1">
              <a:buFont typeface="Wingdings 2" panose="05020102010507070707" pitchFamily="18" charset="2"/>
              <a:buNone/>
              <a:defRPr/>
            </a:pPr>
            <a:endParaRPr lang="en-US" altLang="en-US" sz="1400" dirty="0" smtClean="0"/>
          </a:p>
          <a:p>
            <a:pPr lvl="1" eaLnBrk="1" hangingPunct="1">
              <a:defRPr/>
            </a:pPr>
            <a:endParaRPr lang="en-US" altLang="en-US" sz="1600" i="1" dirty="0" smtClean="0"/>
          </a:p>
          <a:p>
            <a:pPr lvl="1" eaLnBrk="1" hangingPunct="1">
              <a:spcBef>
                <a:spcPts val="0"/>
              </a:spcBef>
              <a:defRPr/>
            </a:pPr>
            <a:endParaRPr lang="en-US" altLang="en-US" sz="1600" dirty="0" smtClean="0"/>
          </a:p>
          <a:p>
            <a:pPr lvl="2" eaLnBrk="1" hangingPunct="1">
              <a:defRPr/>
            </a:pPr>
            <a:endParaRPr lang="en-US" altLang="en-US" sz="1400" i="1" dirty="0"/>
          </a:p>
          <a:p>
            <a:pPr marL="630238" lvl="2" indent="0" eaLnBrk="1" hangingPunct="1">
              <a:buFont typeface="Wingdings 2" panose="05020102010507070707" pitchFamily="18" charset="2"/>
              <a:buNone/>
              <a:defRPr/>
            </a:pPr>
            <a:endParaRPr lang="en-US" altLang="en-US" sz="1400" i="1" dirty="0" smtClean="0"/>
          </a:p>
        </p:txBody>
      </p:sp>
      <p:sp>
        <p:nvSpPr>
          <p:cNvPr id="3" name="Title 2"/>
          <p:cNvSpPr>
            <a:spLocks noGrp="1"/>
          </p:cNvSpPr>
          <p:nvPr>
            <p:ph type="title"/>
          </p:nvPr>
        </p:nvSpPr>
        <p:spPr>
          <a:xfrm>
            <a:off x="533400" y="152400"/>
            <a:ext cx="8229600" cy="1143000"/>
          </a:xfrm>
        </p:spPr>
        <p:txBody>
          <a:bodyPr/>
          <a:lstStyle/>
          <a:p>
            <a:pPr eaLnBrk="1" fontAlgn="auto" hangingPunct="1">
              <a:spcAft>
                <a:spcPts val="0"/>
              </a:spcAft>
              <a:defRPr/>
            </a:pPr>
            <a:r>
              <a:rPr lang="en-US" dirty="0"/>
              <a:t>Reference Documents</a:t>
            </a:r>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8BB7ED4-55FD-4E19-9E78-ED7E3A06FED9}" type="slidenum">
              <a:rPr lang="en-US" altLang="en-US" smtClean="0">
                <a:solidFill>
                  <a:schemeClr val="bg1"/>
                </a:solidFill>
              </a:rPr>
              <a:pPr fontAlgn="base">
                <a:spcBef>
                  <a:spcPct val="0"/>
                </a:spcBef>
                <a:spcAft>
                  <a:spcPct val="0"/>
                </a:spcAft>
                <a:defRPr/>
              </a:pPr>
              <a:t>118</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1"/>
          <p:cNvSpPr>
            <a:spLocks noGrp="1"/>
          </p:cNvSpPr>
          <p:nvPr>
            <p:ph idx="1"/>
          </p:nvPr>
        </p:nvSpPr>
        <p:spPr/>
        <p:txBody>
          <a:bodyPr/>
          <a:lstStyle/>
          <a:p>
            <a:pPr marL="107950" indent="0" eaLnBrk="1" hangingPunct="1">
              <a:buFont typeface="Wingdings 3" panose="05040102010807070707" pitchFamily="18" charset="2"/>
              <a:buNone/>
            </a:pPr>
            <a:r>
              <a:rPr lang="en-US" altLang="en-US" b="1" smtClean="0"/>
              <a:t>MarkeTrak User Guide</a:t>
            </a:r>
          </a:p>
          <a:p>
            <a:pPr marL="107950" indent="0" eaLnBrk="1" hangingPunct="1">
              <a:buFont typeface="Wingdings 3" panose="05040102010807070707" pitchFamily="18" charset="2"/>
              <a:buNone/>
            </a:pPr>
            <a:r>
              <a:rPr lang="en-US" altLang="en-US" sz="1600" smtClean="0">
                <a:hlinkClick r:id="rId2"/>
              </a:rPr>
              <a:t>http://www.ercot.com/content/services/client_svcs/mktrk_info/MarkeTrak%2520User%2520Guide[1]%20(2).zip</a:t>
            </a:r>
            <a:endParaRPr lang="en-US" altLang="en-US" sz="1600" smtClean="0"/>
          </a:p>
          <a:p>
            <a:pPr marL="107950" indent="0" eaLnBrk="1" hangingPunct="1">
              <a:buFont typeface="Wingdings 3" panose="05040102010807070707" pitchFamily="18" charset="2"/>
              <a:buNone/>
            </a:pPr>
            <a:endParaRPr lang="en-US" altLang="en-US" sz="1800" smtClean="0"/>
          </a:p>
          <a:p>
            <a:pPr marL="107950" indent="0" eaLnBrk="1" hangingPunct="1">
              <a:buFont typeface="Wingdings 3" panose="05040102010807070707" pitchFamily="18" charset="2"/>
              <a:buNone/>
            </a:pPr>
            <a:r>
              <a:rPr lang="en-US" altLang="en-US" sz="1800" smtClean="0"/>
              <a:t>2.1	Day to Day Issues – Inadvertent Gain</a:t>
            </a:r>
          </a:p>
          <a:p>
            <a:pPr marL="107950" indent="0" eaLnBrk="1" hangingPunct="1">
              <a:buFont typeface="Wingdings 3" panose="05040102010807070707" pitchFamily="18" charset="2"/>
              <a:buNone/>
            </a:pPr>
            <a:r>
              <a:rPr lang="en-US" altLang="en-US" sz="1800" smtClean="0"/>
              <a:t>	2.1.1  Required Fields for Inadvertent Gain</a:t>
            </a:r>
          </a:p>
          <a:p>
            <a:pPr marL="107950" indent="0" eaLnBrk="1" hangingPunct="1">
              <a:buFont typeface="Wingdings 3" panose="05040102010807070707" pitchFamily="18" charset="2"/>
              <a:buNone/>
            </a:pPr>
            <a:r>
              <a:rPr lang="en-US" altLang="en-US" sz="1800" smtClean="0"/>
              <a:t>	2.1.2  Definition of Inadvertent Gain</a:t>
            </a:r>
          </a:p>
          <a:p>
            <a:pPr marL="107950" indent="0" eaLnBrk="1" hangingPunct="1">
              <a:buFont typeface="Wingdings 3" panose="05040102010807070707" pitchFamily="18" charset="2"/>
              <a:buNone/>
            </a:pPr>
            <a:r>
              <a:rPr lang="en-US" altLang="en-US" sz="1800" smtClean="0"/>
              <a:t>	2.1.3  Submitting an Inadvertent Gain</a:t>
            </a:r>
          </a:p>
          <a:p>
            <a:pPr marL="107950" indent="0" eaLnBrk="1" hangingPunct="1">
              <a:buFont typeface="Wingdings 3" panose="05040102010807070707" pitchFamily="18" charset="2"/>
              <a:buNone/>
            </a:pPr>
            <a:r>
              <a:rPr lang="en-US" altLang="en-US" sz="1800" smtClean="0"/>
              <a:t>	2.1.4  Submitting a Customer Rescission Issue</a:t>
            </a:r>
          </a:p>
          <a:p>
            <a:pPr marL="107950" indent="0" eaLnBrk="1" hangingPunct="1">
              <a:buFont typeface="Wingdings 3" panose="05040102010807070707" pitchFamily="18" charset="2"/>
              <a:buNone/>
            </a:pPr>
            <a:r>
              <a:rPr lang="en-US" altLang="en-US" sz="1800" smtClean="0"/>
              <a:t>	2.1.5  Redirect Fees Subtype</a:t>
            </a:r>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a:t>
            </a:r>
            <a:r>
              <a:rPr lang="en-US" dirty="0"/>
              <a:t>Documents</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945B178-709F-4B9E-ADE0-77D1ABC86773}" type="slidenum">
              <a:rPr lang="en-US" altLang="en-US" smtClean="0">
                <a:solidFill>
                  <a:schemeClr val="bg1"/>
                </a:solidFill>
              </a:rPr>
              <a:pPr fontAlgn="base">
                <a:spcBef>
                  <a:spcPct val="0"/>
                </a:spcBef>
                <a:spcAft>
                  <a:spcPct val="0"/>
                </a:spcAft>
                <a:defRPr/>
              </a:pPr>
              <a:t>119</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marL="107950" indent="0" eaLnBrk="1" hangingPunct="1">
              <a:buFont typeface="Wingdings 3" panose="05040102010807070707" pitchFamily="18" charset="2"/>
              <a:buNone/>
            </a:pPr>
            <a:r>
              <a:rPr lang="en-US" altLang="en-US" b="1" smtClean="0"/>
              <a:t>MarkeTrak User Guide</a:t>
            </a:r>
          </a:p>
          <a:p>
            <a:pPr marL="107950" indent="0" eaLnBrk="1" hangingPunct="1">
              <a:buFont typeface="Wingdings 3" panose="05040102010807070707" pitchFamily="18" charset="2"/>
              <a:buNone/>
            </a:pPr>
            <a:r>
              <a:rPr lang="en-US" altLang="en-US" sz="1600" smtClean="0">
                <a:hlinkClick r:id="rId2"/>
              </a:rPr>
              <a:t>http://www.ercot.com/content/services/client_svcs/mktrk_info/MarkeTrak%2520User%2520Guide[1]%20(2).zip</a:t>
            </a:r>
            <a:endParaRPr lang="en-US" altLang="en-US" sz="1600" smtClean="0"/>
          </a:p>
          <a:p>
            <a:pPr marL="107950" indent="0" eaLnBrk="1" hangingPunct="1">
              <a:buFont typeface="Wingdings 3" panose="05040102010807070707" pitchFamily="18" charset="2"/>
              <a:buNone/>
            </a:pPr>
            <a:endParaRPr lang="en-US" altLang="en-US" sz="1800" smtClean="0"/>
          </a:p>
          <a:p>
            <a:pPr marL="107950" indent="0" eaLnBrk="1" hangingPunct="1">
              <a:buFont typeface="Wingdings 3" panose="05040102010807070707" pitchFamily="18" charset="2"/>
              <a:buNone/>
            </a:pPr>
            <a:r>
              <a:rPr lang="en-US" altLang="en-US" sz="1800" smtClean="0"/>
              <a:t>2.1	Day to Day Issues – Inadvertent Gain</a:t>
            </a:r>
          </a:p>
          <a:p>
            <a:pPr marL="107950" indent="0" eaLnBrk="1" hangingPunct="1">
              <a:buFont typeface="Wingdings 3" panose="05040102010807070707" pitchFamily="18" charset="2"/>
              <a:buNone/>
            </a:pPr>
            <a:r>
              <a:rPr lang="en-US" altLang="en-US" sz="1800" smtClean="0"/>
              <a:t>	2.1.1  Required Fields for Inadvertent Gain</a:t>
            </a:r>
          </a:p>
          <a:p>
            <a:pPr marL="107950" indent="0" eaLnBrk="1" hangingPunct="1">
              <a:buFont typeface="Wingdings 3" panose="05040102010807070707" pitchFamily="18" charset="2"/>
              <a:buNone/>
            </a:pPr>
            <a:r>
              <a:rPr lang="en-US" altLang="en-US" sz="1800" smtClean="0"/>
              <a:t>	2.1.2  Definition of Inadvertent Gain</a:t>
            </a:r>
          </a:p>
          <a:p>
            <a:pPr marL="107950" indent="0" eaLnBrk="1" hangingPunct="1">
              <a:buFont typeface="Wingdings 3" panose="05040102010807070707" pitchFamily="18" charset="2"/>
              <a:buNone/>
            </a:pPr>
            <a:r>
              <a:rPr lang="en-US" altLang="en-US" sz="1800" smtClean="0"/>
              <a:t>	2.1.3  Submitting an Inadvertent Gain</a:t>
            </a:r>
          </a:p>
          <a:p>
            <a:pPr marL="107950" indent="0" eaLnBrk="1" hangingPunct="1">
              <a:buFont typeface="Wingdings 3" panose="05040102010807070707" pitchFamily="18" charset="2"/>
              <a:buNone/>
            </a:pPr>
            <a:r>
              <a:rPr lang="en-US" altLang="en-US" sz="1800" smtClean="0"/>
              <a:t>	2.1.4  Submitting a Customer Rescission Issue</a:t>
            </a:r>
          </a:p>
          <a:p>
            <a:pPr marL="107950" indent="0" eaLnBrk="1" hangingPunct="1">
              <a:buFont typeface="Wingdings 3" panose="05040102010807070707" pitchFamily="18" charset="2"/>
              <a:buNone/>
            </a:pPr>
            <a:r>
              <a:rPr lang="en-US" altLang="en-US" sz="1800" smtClean="0"/>
              <a:t>	2.1.5  Redirect Fees Subtype</a:t>
            </a:r>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a:t>
            </a:r>
            <a:r>
              <a:rPr lang="en-US" dirty="0"/>
              <a:t>Documents</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406F76D-6087-4FB5-8A7F-C54302BFEBFE}" type="slidenum">
              <a:rPr lang="en-US" altLang="en-US" smtClean="0">
                <a:solidFill>
                  <a:schemeClr val="bg1"/>
                </a:solidFill>
              </a:rPr>
              <a:pPr fontAlgn="base">
                <a:spcBef>
                  <a:spcPct val="0"/>
                </a:spcBef>
                <a:spcAft>
                  <a:spcPct val="0"/>
                </a:spcAft>
                <a:defRPr/>
              </a:pPr>
              <a:t>12</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marL="109537" indent="0" eaLnBrk="1" hangingPunct="1">
              <a:buFont typeface="Wingdings 3" panose="05040102010807070707" pitchFamily="18" charset="2"/>
              <a:buNone/>
              <a:defRPr/>
            </a:pPr>
            <a:r>
              <a:rPr lang="en-US" altLang="en-US" dirty="0" smtClean="0"/>
              <a:t>An Inadvertent Gain or Loss can occur under various circumstances:</a:t>
            </a:r>
          </a:p>
          <a:p>
            <a:pPr eaLnBrk="1" hangingPunct="1">
              <a:defRPr/>
            </a:pPr>
            <a:r>
              <a:rPr lang="en-US" altLang="en-US" dirty="0" smtClean="0"/>
              <a:t>Incorrect information provided by the Customer during enrollment – service address or ESI ID</a:t>
            </a:r>
          </a:p>
          <a:p>
            <a:pPr eaLnBrk="1" hangingPunct="1">
              <a:defRPr/>
            </a:pPr>
            <a:r>
              <a:rPr lang="en-US" altLang="en-US" dirty="0" smtClean="0"/>
              <a:t>Incorrect information entered by the REP during enrollment</a:t>
            </a:r>
          </a:p>
          <a:p>
            <a:pPr eaLnBrk="1" hangingPunct="1">
              <a:defRPr/>
            </a:pPr>
            <a:r>
              <a:rPr lang="en-US" altLang="en-US" dirty="0" smtClean="0"/>
              <a:t>Unauthorized enrollments – slamming</a:t>
            </a:r>
          </a:p>
          <a:p>
            <a:pPr eaLnBrk="1" hangingPunct="1">
              <a:defRPr/>
            </a:pPr>
            <a:r>
              <a:rPr lang="en-US" altLang="en-US" dirty="0" smtClean="0"/>
              <a:t>Confusing enrollment processes by REPs </a:t>
            </a:r>
          </a:p>
        </p:txBody>
      </p:sp>
      <p:sp>
        <p:nvSpPr>
          <p:cNvPr id="3" name="Title 2"/>
          <p:cNvSpPr>
            <a:spLocks noGrp="1"/>
          </p:cNvSpPr>
          <p:nvPr>
            <p:ph type="title"/>
          </p:nvPr>
        </p:nvSpPr>
        <p:spPr/>
        <p:txBody>
          <a:bodyPr/>
          <a:lstStyle/>
          <a:p>
            <a:pPr eaLnBrk="1" fontAlgn="auto" hangingPunct="1">
              <a:spcAft>
                <a:spcPts val="0"/>
              </a:spcAft>
              <a:defRPr/>
            </a:pPr>
            <a:r>
              <a:rPr lang="en-US" dirty="0" smtClean="0"/>
              <a:t>How does an IGL occur?</a:t>
            </a:r>
            <a:endParaRPr lang="en-US" dirty="0"/>
          </a:p>
        </p:txBody>
      </p:sp>
      <p:sp>
        <p:nvSpPr>
          <p:cNvPr id="204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729A2D2-84A7-44BE-BE0E-D1FA6419A24E}" type="slidenum">
              <a:rPr lang="en-US" altLang="en-US" smtClean="0">
                <a:solidFill>
                  <a:schemeClr val="bg1"/>
                </a:solidFill>
              </a:rPr>
              <a:pPr fontAlgn="base">
                <a:spcBef>
                  <a:spcPct val="0"/>
                </a:spcBef>
                <a:spcAft>
                  <a:spcPct val="0"/>
                </a:spcAft>
                <a:defRPr/>
              </a:pPr>
              <a:t>13</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229600" cy="1143000"/>
          </a:xfrm>
        </p:spPr>
        <p:txBody>
          <a:bodyPr/>
          <a:lstStyle/>
          <a:p>
            <a:pPr eaLnBrk="1" fontAlgn="auto" hangingPunct="1">
              <a:spcAft>
                <a:spcPts val="0"/>
              </a:spcAft>
              <a:defRPr/>
            </a:pPr>
            <a:r>
              <a:rPr lang="en-US" dirty="0" smtClean="0"/>
              <a:t>Who does an IGL impact?</a:t>
            </a:r>
            <a:endParaRPr lang="en-US" dirty="0"/>
          </a:p>
        </p:txBody>
      </p:sp>
      <p:sp>
        <p:nvSpPr>
          <p:cNvPr id="225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6ABDEF4-430B-4713-92E1-9A6918BDC9A2}" type="slidenum">
              <a:rPr lang="en-US" altLang="en-US" smtClean="0">
                <a:solidFill>
                  <a:schemeClr val="bg1"/>
                </a:solidFill>
              </a:rPr>
              <a:pPr fontAlgn="base">
                <a:spcBef>
                  <a:spcPct val="0"/>
                </a:spcBef>
                <a:spcAft>
                  <a:spcPct val="0"/>
                </a:spcAft>
                <a:defRPr/>
              </a:pPr>
              <a:t>14</a:t>
            </a:fld>
            <a:endParaRPr lang="en-US" altLang="en-US" dirty="0" smtClean="0">
              <a:solidFill>
                <a:schemeClr val="bg1"/>
              </a:solidFill>
            </a:endParaRPr>
          </a:p>
        </p:txBody>
      </p:sp>
      <p:graphicFrame>
        <p:nvGraphicFramePr>
          <p:cNvPr id="22536" name="Content Placeholder 22535"/>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7" name="Rectangle 22536"/>
          <p:cNvSpPr/>
          <p:nvPr/>
        </p:nvSpPr>
        <p:spPr>
          <a:xfrm>
            <a:off x="4541838" y="2794000"/>
            <a:ext cx="46037"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2">
                  <a:lumMod val="40000"/>
                  <a:lumOff val="60000"/>
                </a:schemeClr>
              </a:solidFill>
            </a:endParaRPr>
          </a:p>
        </p:txBody>
      </p:sp>
      <p:sp>
        <p:nvSpPr>
          <p:cNvPr id="42" name="Rectangle 41"/>
          <p:cNvSpPr/>
          <p:nvPr/>
        </p:nvSpPr>
        <p:spPr>
          <a:xfrm>
            <a:off x="7543800" y="2819400"/>
            <a:ext cx="46038"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2540" name="Straight Connector 22539"/>
          <p:cNvCxnSpPr>
            <a:stCxn id="42" idx="0"/>
          </p:cNvCxnSpPr>
          <p:nvPr/>
        </p:nvCxnSpPr>
        <p:spPr>
          <a:xfrm flipH="1">
            <a:off x="4541838" y="2819400"/>
            <a:ext cx="3024187" cy="205740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542" name="Straight Connector 22541"/>
          <p:cNvCxnSpPr>
            <a:endCxn id="42" idx="2"/>
          </p:cNvCxnSpPr>
          <p:nvPr/>
        </p:nvCxnSpPr>
        <p:spPr>
          <a:xfrm>
            <a:off x="4587875" y="2819400"/>
            <a:ext cx="2978150" cy="2057400"/>
          </a:xfrm>
          <a:prstGeom prst="line">
            <a:avLst/>
          </a:prstGeom>
          <a:ln w="76200">
            <a:solidFill>
              <a:schemeClr val="tx2"/>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How is the market impacted?</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1FB8B4D-63E0-4E43-832F-E3302FE4EC8F}" type="slidenum">
              <a:rPr lang="en-US" altLang="en-US" smtClean="0">
                <a:solidFill>
                  <a:schemeClr val="bg1"/>
                </a:solidFill>
              </a:rPr>
              <a:pPr fontAlgn="base">
                <a:spcBef>
                  <a:spcPct val="0"/>
                </a:spcBef>
                <a:spcAft>
                  <a:spcPct val="0"/>
                </a:spcAft>
                <a:defRPr/>
              </a:pPr>
              <a:t>15</a:t>
            </a:fld>
            <a:endParaRPr lang="en-US" altLang="en-US" dirty="0" smtClean="0">
              <a:solidFill>
                <a:schemeClr val="bg1"/>
              </a:solidFill>
            </a:endParaRPr>
          </a:p>
        </p:txBody>
      </p:sp>
      <p:pic>
        <p:nvPicPr>
          <p:cNvPr id="30724" name="Picture 10" descr="C:\Users\xrnr\AppData\Local\Microsoft\Windows\Temporary Internet Files\Content.IE5\0LWW3KAQ\32-Free-Frowning-Smiley-Face-Clip-Art-Illust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371600"/>
            <a:ext cx="1749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14575" y="1528763"/>
            <a:ext cx="2409825" cy="1384300"/>
          </a:xfrm>
          <a:prstGeom prst="rect">
            <a:avLst/>
          </a:prstGeom>
          <a:noFill/>
        </p:spPr>
        <p:txBody>
          <a:bodyPr>
            <a:spAutoFit/>
          </a:bodyPr>
          <a:lstStyle/>
          <a:p>
            <a:pPr algn="ctr" eaLnBrk="1" hangingPunct="1">
              <a:defRPr/>
            </a:pPr>
            <a:r>
              <a:rPr lang="en-US" sz="2800" dirty="0">
                <a:latin typeface="+mj-lt"/>
                <a:cs typeface="Arial" charset="0"/>
              </a:rPr>
              <a:t>Poor customer experience</a:t>
            </a:r>
          </a:p>
        </p:txBody>
      </p:sp>
      <p:sp>
        <p:nvSpPr>
          <p:cNvPr id="17" name="TextBox 16"/>
          <p:cNvSpPr txBox="1"/>
          <p:nvPr/>
        </p:nvSpPr>
        <p:spPr>
          <a:xfrm>
            <a:off x="6096000" y="1524000"/>
            <a:ext cx="2682875" cy="1384300"/>
          </a:xfrm>
          <a:prstGeom prst="rect">
            <a:avLst/>
          </a:prstGeom>
          <a:noFill/>
        </p:spPr>
        <p:txBody>
          <a:bodyPr>
            <a:spAutoFit/>
          </a:bodyPr>
          <a:lstStyle/>
          <a:p>
            <a:pPr algn="ctr" eaLnBrk="1" hangingPunct="1">
              <a:defRPr/>
            </a:pPr>
            <a:r>
              <a:rPr lang="en-US" sz="2800" dirty="0">
                <a:latin typeface="+mj-lt"/>
                <a:cs typeface="Arial" charset="0"/>
              </a:rPr>
              <a:t>Worst customer experience</a:t>
            </a:r>
          </a:p>
        </p:txBody>
      </p:sp>
      <p:pic>
        <p:nvPicPr>
          <p:cNvPr id="30727" name="Picture 12" descr="C:\Users\xrnr\AppData\Local\Microsoft\Windows\Temporary Internet Files\Content.IE5\GBP796I7\light-switch-of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1431925"/>
            <a:ext cx="1371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745038" y="3124200"/>
            <a:ext cx="4033837" cy="369888"/>
          </a:xfrm>
          <a:prstGeom prst="rect">
            <a:avLst/>
          </a:prstGeom>
          <a:noFill/>
        </p:spPr>
        <p:txBody>
          <a:bodyPr>
            <a:spAutoFit/>
          </a:bodyPr>
          <a:lstStyle/>
          <a:p>
            <a:pPr eaLnBrk="1" hangingPunct="1">
              <a:defRPr/>
            </a:pPr>
            <a:r>
              <a:rPr lang="en-US" dirty="0">
                <a:latin typeface="+mj-lt"/>
                <a:cs typeface="Arial" charset="0"/>
              </a:rPr>
              <a:t>Lights Out in Error situation (LOIE) </a:t>
            </a:r>
          </a:p>
        </p:txBody>
      </p:sp>
      <p:sp>
        <p:nvSpPr>
          <p:cNvPr id="11" name="TextBox 10"/>
          <p:cNvSpPr txBox="1"/>
          <p:nvPr/>
        </p:nvSpPr>
        <p:spPr>
          <a:xfrm>
            <a:off x="838200" y="3124200"/>
            <a:ext cx="3897313" cy="1200150"/>
          </a:xfrm>
          <a:prstGeom prst="rect">
            <a:avLst/>
          </a:prstGeom>
          <a:noFill/>
        </p:spPr>
        <p:txBody>
          <a:bodyPr>
            <a:spAutoFit/>
          </a:bodyPr>
          <a:lstStyle/>
          <a:p>
            <a:pPr marL="285750" indent="-285750" eaLnBrk="1" hangingPunct="1">
              <a:buFont typeface="Arial" panose="020B0604020202020204" pitchFamily="34" charset="0"/>
              <a:buChar char="•"/>
              <a:defRPr/>
            </a:pPr>
            <a:r>
              <a:rPr lang="en-US" dirty="0">
                <a:latin typeface="+mj-lt"/>
                <a:cs typeface="Arial" charset="0"/>
              </a:rPr>
              <a:t>Customer confusion</a:t>
            </a:r>
          </a:p>
          <a:p>
            <a:pPr marL="285750" indent="-285750" eaLnBrk="1" hangingPunct="1">
              <a:buFont typeface="Arial" panose="020B0604020202020204" pitchFamily="34" charset="0"/>
              <a:buChar char="•"/>
              <a:defRPr/>
            </a:pPr>
            <a:r>
              <a:rPr lang="en-US" dirty="0">
                <a:latin typeface="+mj-lt"/>
                <a:cs typeface="Arial" charset="0"/>
              </a:rPr>
              <a:t>Delayed billings</a:t>
            </a:r>
          </a:p>
          <a:p>
            <a:pPr marL="285750" indent="-285750" eaLnBrk="1" hangingPunct="1">
              <a:buFont typeface="Arial" panose="020B0604020202020204" pitchFamily="34" charset="0"/>
              <a:buChar char="•"/>
              <a:defRPr/>
            </a:pPr>
            <a:r>
              <a:rPr lang="en-US" dirty="0">
                <a:latin typeface="+mj-lt"/>
                <a:cs typeface="Arial" charset="0"/>
              </a:rPr>
              <a:t>PUCT complaints</a:t>
            </a:r>
          </a:p>
          <a:p>
            <a:pPr marL="285750" indent="-285750" eaLnBrk="1" hangingPunct="1">
              <a:buFont typeface="Arial" panose="020B0604020202020204" pitchFamily="34" charset="0"/>
              <a:buChar char="•"/>
              <a:defRPr/>
            </a:pPr>
            <a:endParaRPr lang="en-US" dirty="0">
              <a:latin typeface="+mj-lt"/>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a:t>
            </a:r>
            <a:r>
              <a:rPr lang="en-US" dirty="0" smtClean="0">
                <a:solidFill>
                  <a:srgbClr val="FF0000"/>
                </a:solidFill>
              </a:rPr>
              <a:t>important-</a:t>
            </a:r>
            <a:r>
              <a:rPr lang="en-US" dirty="0" smtClean="0"/>
              <a:t>Cost Implications</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F851F6E-0D05-4CB2-AF53-917D0FA7D2BA}" type="slidenum">
              <a:rPr lang="en-US" altLang="en-US" smtClean="0">
                <a:solidFill>
                  <a:schemeClr val="bg1"/>
                </a:solidFill>
              </a:rPr>
              <a:pPr fontAlgn="base">
                <a:spcBef>
                  <a:spcPct val="0"/>
                </a:spcBef>
                <a:spcAft>
                  <a:spcPct val="0"/>
                </a:spcAft>
                <a:defRPr/>
              </a:pPr>
              <a:t>16</a:t>
            </a:fld>
            <a:endParaRPr lang="en-US" altLang="en-US" dirty="0" smtClean="0">
              <a:solidFill>
                <a:schemeClr val="bg1"/>
              </a:solidFill>
            </a:endParaRPr>
          </a:p>
        </p:txBody>
      </p:sp>
      <p:pic>
        <p:nvPicPr>
          <p:cNvPr id="31748" name="Picture 11" descr="C:\Users\xrnr\AppData\Local\Microsoft\Windows\Temporary Internet Files\Content.IE5\0LWW3KAQ\gold-dollar-sig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1371600"/>
            <a:ext cx="200342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86000" y="1219200"/>
            <a:ext cx="6858000" cy="2032000"/>
          </a:xfrm>
          <a:prstGeom prst="rect">
            <a:avLst/>
          </a:prstGeom>
          <a:noFill/>
        </p:spPr>
        <p:txBody>
          <a:bodyPr>
            <a:spAutoFit/>
          </a:bodyPr>
          <a:lstStyle/>
          <a:p>
            <a:pPr eaLnBrk="1" hangingPunct="1">
              <a:defRPr/>
            </a:pPr>
            <a:r>
              <a:rPr lang="en-US" dirty="0">
                <a:latin typeface="+mj-lt"/>
                <a:cs typeface="Arial" charset="0"/>
              </a:rPr>
              <a:t>Costs to the market</a:t>
            </a:r>
          </a:p>
          <a:p>
            <a:pPr marL="742950" lvl="1" indent="-285750" eaLnBrk="1" hangingPunct="1">
              <a:buFont typeface="Arial" panose="020B0604020202020204" pitchFamily="34" charset="0"/>
              <a:buChar char="•"/>
              <a:defRPr/>
            </a:pPr>
            <a:r>
              <a:rPr lang="en-US" dirty="0">
                <a:latin typeface="+mj-lt"/>
                <a:cs typeface="Arial" charset="0"/>
              </a:rPr>
              <a:t>IAG fees</a:t>
            </a:r>
          </a:p>
          <a:p>
            <a:pPr marL="1200150" lvl="2" indent="-285750" eaLnBrk="1" hangingPunct="1">
              <a:buFont typeface="Arial" panose="020B0604020202020204" pitchFamily="34" charset="0"/>
              <a:buChar char="•"/>
              <a:defRPr/>
            </a:pPr>
            <a:r>
              <a:rPr lang="en-US" dirty="0">
                <a:latin typeface="+mj-lt"/>
                <a:cs typeface="Arial" charset="0"/>
              </a:rPr>
              <a:t>TDSPs may charge Gaining CRs an IAG fee</a:t>
            </a:r>
          </a:p>
          <a:p>
            <a:pPr marL="1200150" lvl="2" indent="-285750" eaLnBrk="1" hangingPunct="1">
              <a:buFont typeface="Arial" panose="020B0604020202020204" pitchFamily="34" charset="0"/>
              <a:buChar char="•"/>
              <a:defRPr/>
            </a:pPr>
            <a:r>
              <a:rPr lang="en-US" dirty="0">
                <a:latin typeface="+mj-lt"/>
                <a:cs typeface="Arial" charset="0"/>
              </a:rPr>
              <a:t>CRs internal business practices will dictate if IAG fees are passed to the customer</a:t>
            </a:r>
          </a:p>
          <a:p>
            <a:pPr marL="1200150" lvl="2" indent="-285750" eaLnBrk="1" hangingPunct="1">
              <a:buFont typeface="Arial" panose="020B0604020202020204" pitchFamily="34" charset="0"/>
              <a:buChar char="•"/>
              <a:defRPr/>
            </a:pPr>
            <a:r>
              <a:rPr lang="en-US" dirty="0">
                <a:latin typeface="+mj-lt"/>
                <a:cs typeface="Arial" charset="0"/>
              </a:rPr>
              <a:t>For a customer rescission, there will be no fees to the customer</a:t>
            </a:r>
          </a:p>
        </p:txBody>
      </p:sp>
      <p:sp>
        <p:nvSpPr>
          <p:cNvPr id="4" name="TextBox 3"/>
          <p:cNvSpPr txBox="1"/>
          <p:nvPr/>
        </p:nvSpPr>
        <p:spPr>
          <a:xfrm>
            <a:off x="152400" y="3200400"/>
            <a:ext cx="8839200" cy="3694113"/>
          </a:xfrm>
          <a:prstGeom prst="rect">
            <a:avLst/>
          </a:prstGeom>
          <a:noFill/>
        </p:spPr>
        <p:txBody>
          <a:bodyPr>
            <a:spAutoFit/>
          </a:bodyPr>
          <a:lstStyle/>
          <a:p>
            <a:pPr marL="742950" lvl="1" indent="-285750" eaLnBrk="1" hangingPunct="1">
              <a:buFont typeface="Arial" panose="020B0604020202020204" pitchFamily="34" charset="0"/>
              <a:buChar char="•"/>
              <a:defRPr/>
            </a:pPr>
            <a:r>
              <a:rPr lang="en-US" dirty="0">
                <a:latin typeface="+mj-lt"/>
                <a:cs typeface="Arial" charset="0"/>
              </a:rPr>
              <a:t>Consumption costs – Date of Loss (DOL)</a:t>
            </a:r>
          </a:p>
          <a:p>
            <a:pPr marL="1200150" lvl="2" indent="-285750" eaLnBrk="1" hangingPunct="1">
              <a:buFont typeface="Arial" panose="020B0604020202020204" pitchFamily="34" charset="0"/>
              <a:buChar char="•"/>
              <a:defRPr/>
            </a:pPr>
            <a:r>
              <a:rPr lang="en-US" dirty="0">
                <a:latin typeface="+mj-lt"/>
                <a:cs typeface="Arial" charset="0"/>
              </a:rPr>
              <a:t>Rescission reinstatement date is automatically set at DOL + 1, Gaining CRs </a:t>
            </a:r>
            <a:r>
              <a:rPr lang="en-US" u="sng" dirty="0">
                <a:latin typeface="+mj-lt"/>
                <a:cs typeface="Arial" charset="0"/>
              </a:rPr>
              <a:t>shall not </a:t>
            </a:r>
            <a:r>
              <a:rPr lang="en-US" dirty="0">
                <a:latin typeface="+mj-lt"/>
                <a:cs typeface="Arial" charset="0"/>
              </a:rPr>
              <a:t>pass these charges to the customer</a:t>
            </a:r>
          </a:p>
          <a:p>
            <a:pPr marL="1200150" lvl="2" indent="-285750" eaLnBrk="1" hangingPunct="1">
              <a:buFont typeface="Arial" panose="020B0604020202020204" pitchFamily="34" charset="0"/>
              <a:buChar char="•"/>
              <a:defRPr/>
            </a:pPr>
            <a:r>
              <a:rPr lang="en-US" dirty="0">
                <a:latin typeface="+mj-lt"/>
                <a:cs typeface="Arial" charset="0"/>
              </a:rPr>
              <a:t>IAG reinstatement date is driven by the Losing CR and is set at a minimum of DOL + 1 to Date of MT submission +10, Gaining CRs </a:t>
            </a:r>
            <a:r>
              <a:rPr lang="en-US" u="sng" dirty="0">
                <a:latin typeface="+mj-lt"/>
                <a:cs typeface="Arial" charset="0"/>
              </a:rPr>
              <a:t>may choose </a:t>
            </a:r>
            <a:r>
              <a:rPr lang="en-US" dirty="0">
                <a:latin typeface="+mj-lt"/>
                <a:cs typeface="Arial" charset="0"/>
              </a:rPr>
              <a:t>to pass these charges to the customer  </a:t>
            </a:r>
          </a:p>
          <a:p>
            <a:pPr marL="742950" lvl="1" indent="-285750" eaLnBrk="1" hangingPunct="1">
              <a:buFont typeface="Arial" panose="020B0604020202020204" pitchFamily="34" charset="0"/>
              <a:buChar char="•"/>
              <a:defRPr/>
            </a:pPr>
            <a:r>
              <a:rPr lang="en-US" dirty="0">
                <a:latin typeface="+mj-lt"/>
                <a:cs typeface="Arial" charset="0"/>
              </a:rPr>
              <a:t>Redirect fees</a:t>
            </a:r>
          </a:p>
          <a:p>
            <a:pPr marL="1200150" lvl="2" indent="-285750" eaLnBrk="1" hangingPunct="1">
              <a:buFont typeface="Arial" panose="020B0604020202020204" pitchFamily="34" charset="0"/>
              <a:buChar char="•"/>
              <a:defRPr/>
            </a:pPr>
            <a:r>
              <a:rPr lang="en-US" dirty="0">
                <a:latin typeface="+mj-lt"/>
                <a:cs typeface="Arial" charset="0"/>
              </a:rPr>
              <a:t>Keep in mind, all TDSPs do not have MVI fees</a:t>
            </a:r>
          </a:p>
          <a:p>
            <a:pPr marL="1200150" lvl="2" indent="-285750" eaLnBrk="1" hangingPunct="1">
              <a:buFont typeface="Arial" panose="020B0604020202020204" pitchFamily="34" charset="0"/>
              <a:buChar char="•"/>
              <a:defRPr/>
            </a:pPr>
            <a:r>
              <a:rPr lang="en-US" dirty="0">
                <a:latin typeface="+mj-lt"/>
                <a:cs typeface="Arial" charset="0"/>
              </a:rPr>
              <a:t>Losing CRs should only submit redirect fee MarkeTraks if costs apply</a:t>
            </a:r>
          </a:p>
          <a:p>
            <a:pPr marL="742950" lvl="1" indent="-285750" eaLnBrk="1" hangingPunct="1">
              <a:buFont typeface="Arial" panose="020B0604020202020204" pitchFamily="34" charset="0"/>
              <a:buChar char="•"/>
              <a:defRPr/>
            </a:pPr>
            <a:r>
              <a:rPr lang="en-US" dirty="0">
                <a:latin typeface="+mj-lt"/>
                <a:cs typeface="Arial" charset="0"/>
              </a:rPr>
              <a:t>Lost sales – sales may not be realized </a:t>
            </a:r>
          </a:p>
          <a:p>
            <a:pPr marL="742950" lvl="1" indent="-285750" eaLnBrk="1" hangingPunct="1">
              <a:buFont typeface="Arial" panose="020B0604020202020204" pitchFamily="34" charset="0"/>
              <a:buChar char="•"/>
              <a:defRPr/>
            </a:pPr>
            <a:r>
              <a:rPr lang="en-US" dirty="0">
                <a:latin typeface="+mj-lt"/>
                <a:cs typeface="Arial" charset="0"/>
              </a:rPr>
              <a:t>Resource commitments – staff to process MTs</a:t>
            </a:r>
          </a:p>
          <a:p>
            <a:pPr eaLnBrk="1" hangingPunct="1">
              <a:defRPr/>
            </a:pPr>
            <a:endParaRPr lang="en-US" dirty="0">
              <a:latin typeface="+mj-lt"/>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D173ABA-39C6-4547-B806-64FA32A18911}" type="slidenum">
              <a:rPr lang="en-US" altLang="en-US" smtClean="0">
                <a:solidFill>
                  <a:srgbClr val="FFFFFF"/>
                </a:solidFill>
              </a:rPr>
              <a:pPr fontAlgn="base">
                <a:spcBef>
                  <a:spcPct val="0"/>
                </a:spcBef>
                <a:spcAft>
                  <a:spcPct val="0"/>
                </a:spcAft>
                <a:defRPr/>
              </a:pPr>
              <a:t>17</a:t>
            </a:fld>
            <a:endParaRPr lang="en-US" altLang="en-US" dirty="0" smtClean="0">
              <a:solidFill>
                <a:srgbClr val="FFFFFF"/>
              </a:solidFill>
            </a:endParaRPr>
          </a:p>
        </p:txBody>
      </p:sp>
      <p:pic>
        <p:nvPicPr>
          <p:cNvPr id="3277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Common IGL Issues/</a:t>
            </a:r>
            <a:br>
              <a:rPr lang="en-US" dirty="0" smtClean="0"/>
            </a:br>
            <a:r>
              <a:rPr lang="en-US" dirty="0" smtClean="0"/>
              <a:t>Best Practices</a:t>
            </a:r>
            <a:endParaRPr lang="en-US" dirty="0"/>
          </a:p>
        </p:txBody>
      </p:sp>
      <p:pic>
        <p:nvPicPr>
          <p:cNvPr id="3379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2400E83-D7FA-45F1-953C-12CF58DDB5DF}" type="slidenum">
              <a:rPr lang="en-US" altLang="en-US" smtClean="0">
                <a:solidFill>
                  <a:srgbClr val="FFFFFF"/>
                </a:solidFill>
              </a:rPr>
              <a:pPr fontAlgn="base">
                <a:spcBef>
                  <a:spcPct val="0"/>
                </a:spcBef>
                <a:spcAft>
                  <a:spcPct val="0"/>
                </a:spcAft>
                <a:defRPr/>
              </a:pPr>
              <a:t>18</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Inappropriate Move Out (MVO) Transaction</a:t>
            </a:r>
            <a:endParaRPr lang="en-US" dirty="0"/>
          </a:p>
        </p:txBody>
      </p:sp>
      <p:sp>
        <p:nvSpPr>
          <p:cNvPr id="34819"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4820"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5845" name="Content Placeholder 13"/>
          <p:cNvSpPr>
            <a:spLocks noGrp="1"/>
          </p:cNvSpPr>
          <p:nvPr>
            <p:ph sz="quarter" idx="2"/>
          </p:nvPr>
        </p:nvSpPr>
        <p:spPr>
          <a:xfrm>
            <a:off x="457200" y="1524000"/>
            <a:ext cx="4040188" cy="495300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defRPr/>
            </a:pPr>
            <a:endParaRPr lang="en-US" altLang="en-US" dirty="0" smtClean="0"/>
          </a:p>
          <a:p>
            <a:pPr>
              <a:defRPr/>
            </a:pPr>
            <a:endParaRPr lang="en-US" altLang="en-US" dirty="0" smtClean="0"/>
          </a:p>
          <a:p>
            <a:pPr>
              <a:defRPr/>
            </a:pPr>
            <a:r>
              <a:rPr lang="en-US" altLang="en-US" sz="1800" dirty="0" smtClean="0"/>
              <a:t>MVOs are incorrectly being submitted for IGL situations.</a:t>
            </a:r>
            <a:r>
              <a:rPr lang="en-US" altLang="en-US" sz="1800" strike="sngStrike" dirty="0" smtClean="0">
                <a:solidFill>
                  <a:srgbClr val="FF0000"/>
                </a:solidFill>
              </a:rPr>
              <a:t> </a:t>
            </a:r>
          </a:p>
          <a:p>
            <a:pPr marL="392113" lvl="1" indent="0">
              <a:buFont typeface="Verdana" panose="020B0604030504040204" pitchFamily="34" charset="0"/>
              <a:buNone/>
              <a:defRPr/>
            </a:pPr>
            <a:endParaRPr lang="en-US" altLang="en-US" sz="1800" strike="sngStrike" dirty="0" smtClean="0">
              <a:solidFill>
                <a:srgbClr val="FF0000"/>
              </a:solidFill>
            </a:endParaRPr>
          </a:p>
          <a:p>
            <a:pPr marL="392113" lvl="1" indent="0">
              <a:buFont typeface="Verdana" panose="020B0604030504040204" pitchFamily="34" charset="0"/>
              <a:buNone/>
              <a:defRPr/>
            </a:pPr>
            <a:r>
              <a:rPr lang="en-US" altLang="en-US" sz="1400" b="1" u="sng" dirty="0" smtClean="0"/>
              <a:t>Examples</a:t>
            </a:r>
            <a:r>
              <a:rPr lang="en-US" altLang="en-US" sz="1400" dirty="0" smtClean="0"/>
              <a:t>: </a:t>
            </a:r>
          </a:p>
          <a:p>
            <a:pPr lvl="1">
              <a:defRPr/>
            </a:pPr>
            <a:r>
              <a:rPr lang="en-US" altLang="en-US" sz="1400" dirty="0" smtClean="0"/>
              <a:t>Losing CR MT agents are indicating customer no longer resides at premise and for Gaining CR to issue a MVO for IGL resolution</a:t>
            </a:r>
          </a:p>
          <a:p>
            <a:pPr marL="392113" lvl="1" indent="0">
              <a:buFont typeface="Verdana" panose="020B0604030504040204" pitchFamily="34" charset="0"/>
              <a:buNone/>
              <a:defRPr/>
            </a:pPr>
            <a:endParaRPr lang="en-US" altLang="en-US" sz="1400" dirty="0" smtClean="0"/>
          </a:p>
          <a:p>
            <a:pPr lvl="1">
              <a:defRPr/>
            </a:pPr>
            <a:r>
              <a:rPr lang="en-US" altLang="en-US" sz="1400" dirty="0"/>
              <a:t>To correct an </a:t>
            </a:r>
            <a:r>
              <a:rPr lang="en-US" altLang="en-US" sz="1400" dirty="0" smtClean="0"/>
              <a:t>error</a:t>
            </a:r>
          </a:p>
          <a:p>
            <a:pPr marL="392113" lvl="1" indent="0">
              <a:buFont typeface="Verdana" panose="020B0604030504040204" pitchFamily="34" charset="0"/>
              <a:buNone/>
              <a:defRPr/>
            </a:pPr>
            <a:endParaRPr lang="en-US" altLang="en-US" sz="1400" dirty="0"/>
          </a:p>
          <a:p>
            <a:pPr lvl="1">
              <a:defRPr/>
            </a:pPr>
            <a:r>
              <a:rPr lang="en-US" altLang="en-US" sz="1400" dirty="0"/>
              <a:t>Customer does not occupy </a:t>
            </a:r>
            <a:r>
              <a:rPr lang="en-US" altLang="en-US" sz="1400" dirty="0" smtClean="0"/>
              <a:t>premise</a:t>
            </a:r>
          </a:p>
          <a:p>
            <a:pPr marL="392113" lvl="1" indent="0">
              <a:buFont typeface="Verdana" panose="020B0604030504040204" pitchFamily="34" charset="0"/>
              <a:buNone/>
              <a:defRPr/>
            </a:pPr>
            <a:endParaRPr lang="en-US" altLang="en-US" sz="1400" dirty="0"/>
          </a:p>
          <a:p>
            <a:pPr lvl="1">
              <a:defRPr/>
            </a:pPr>
            <a:r>
              <a:rPr lang="en-US" altLang="en-US" sz="1400" dirty="0"/>
              <a:t>Customer wants to “cancel” service</a:t>
            </a:r>
          </a:p>
          <a:p>
            <a:pPr lvl="1">
              <a:defRPr/>
            </a:pPr>
            <a:endParaRPr lang="en-US" altLang="en-US" sz="1400" dirty="0" smtClean="0"/>
          </a:p>
        </p:txBody>
      </p:sp>
      <p:sp>
        <p:nvSpPr>
          <p:cNvPr id="35846" name="Content Placeholder 15"/>
          <p:cNvSpPr>
            <a:spLocks noGrp="1"/>
          </p:cNvSpPr>
          <p:nvPr>
            <p:ph sz="quarter" idx="4"/>
          </p:nvPr>
        </p:nvSpPr>
        <p:spPr>
          <a:xfrm>
            <a:off x="4648200" y="16764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defRPr/>
            </a:pPr>
            <a:endParaRPr lang="en-US" altLang="en-US" dirty="0" smtClean="0"/>
          </a:p>
          <a:p>
            <a:pPr>
              <a:spcBef>
                <a:spcPct val="0"/>
              </a:spcBef>
              <a:defRPr/>
            </a:pPr>
            <a:endParaRPr lang="en-US" altLang="en-US" sz="1800" dirty="0" smtClean="0"/>
          </a:p>
          <a:p>
            <a:pPr>
              <a:spcBef>
                <a:spcPct val="0"/>
              </a:spcBef>
              <a:defRPr/>
            </a:pPr>
            <a:r>
              <a:rPr lang="en-US" altLang="en-US" sz="1800" b="1" i="1" u="sng" dirty="0" smtClean="0"/>
              <a:t>CRs shall not issue MVOs for ESI IDs  while the MarkeTrak IAG/IAL process is in progress. </a:t>
            </a:r>
            <a:endParaRPr lang="en-US" altLang="en-US" sz="1800" b="1" i="1" u="sng" strike="sngStrike" dirty="0" smtClean="0"/>
          </a:p>
          <a:p>
            <a:pPr>
              <a:spcBef>
                <a:spcPct val="0"/>
              </a:spcBef>
              <a:defRPr/>
            </a:pPr>
            <a:endParaRPr lang="en-US" altLang="en-US" sz="1800" dirty="0" smtClean="0"/>
          </a:p>
          <a:p>
            <a:pPr>
              <a:spcBef>
                <a:spcPct val="0"/>
              </a:spcBef>
              <a:defRPr/>
            </a:pPr>
            <a:r>
              <a:rPr lang="en-US" altLang="en-US" sz="1800" dirty="0" smtClean="0"/>
              <a:t>Best Practices:</a:t>
            </a:r>
            <a:endParaRPr lang="en-US" altLang="en-US" sz="1800" strike="sngStrike" dirty="0" smtClean="0"/>
          </a:p>
          <a:p>
            <a:pPr lvl="1">
              <a:defRPr/>
            </a:pPr>
            <a:r>
              <a:rPr lang="en-US" altLang="en-US" sz="1800" dirty="0" smtClean="0"/>
              <a:t>Ensure agent understanding of flow of transactions</a:t>
            </a:r>
          </a:p>
          <a:p>
            <a:pPr marL="392113" lvl="1" indent="0">
              <a:buFont typeface="Verdana" panose="020B0604030504040204" pitchFamily="34" charset="0"/>
              <a:buNone/>
              <a:defRPr/>
            </a:pPr>
            <a:endParaRPr lang="en-US" altLang="en-US" sz="1800" dirty="0" smtClean="0"/>
          </a:p>
          <a:p>
            <a:pPr lvl="1">
              <a:defRPr/>
            </a:pPr>
            <a:r>
              <a:rPr lang="en-US" altLang="en-US" sz="1800" dirty="0" smtClean="0"/>
              <a:t>Ask probing questions to ensure proper customer action is taken. </a:t>
            </a:r>
            <a:r>
              <a:rPr lang="en-US" altLang="en-US" sz="1800" dirty="0"/>
              <a:t>(i.e. “Do you currently live here?”)</a:t>
            </a:r>
            <a:endParaRPr lang="en-US" altLang="en-US" sz="1800" dirty="0"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A11CE656-BCA9-4322-B9C6-196A891EC046}" type="slidenum">
              <a:rPr lang="en-US" altLang="en-US" smtClean="0"/>
              <a:pPr>
                <a:defRPr/>
              </a:pPr>
              <a:t>19</a:t>
            </a:fld>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648200"/>
          </a:xfrm>
        </p:spPr>
        <p:txBody>
          <a:bodyPr>
            <a:normAutofit fontScale="40000" lnSpcReduction="20000"/>
          </a:bodyPr>
          <a:lstStyle/>
          <a:p>
            <a:pPr marL="365760" indent="-256032" eaLnBrk="1" fontAlgn="auto" hangingPunct="1">
              <a:spcAft>
                <a:spcPts val="0"/>
              </a:spcAft>
              <a:buFont typeface="Wingdings 3"/>
              <a:buChar char=""/>
              <a:defRPr/>
            </a:pPr>
            <a:endParaRPr lang="en-US" dirty="0" smtClean="0"/>
          </a:p>
          <a:p>
            <a:pPr marL="109537" indent="0" eaLnBrk="1" hangingPunct="1">
              <a:buFont typeface="Wingdings 3" panose="05040102010807070707" pitchFamily="18" charset="2"/>
              <a:buNone/>
              <a:defRPr/>
            </a:pPr>
            <a:r>
              <a:rPr lang="en-US" sz="4500" dirty="0" smtClean="0"/>
              <a:t>ERCOT </a:t>
            </a:r>
            <a:r>
              <a:rPr lang="en-US" sz="4500" dirty="0"/>
              <a:t>strictly prohibits Market Participants and their employees who are participating in ERCOT activities from using their participation in ERCOT activities as a forum for engaging in practices or communications that violate the antitrust laws. The ERCOT Board has approved guidelines for members of ERCOT Committees, Subcommittees and Working Groups to be reviewed and followed by each Market Participant attending ERCOT meetings. If you have not received a copy of these Guidelines, an electronic version is available at </a:t>
            </a:r>
            <a:r>
              <a:rPr lang="en-US" sz="4500" dirty="0" smtClean="0">
                <a:hlinkClick r:id="rId2"/>
              </a:rPr>
              <a:t>http</a:t>
            </a:r>
            <a:r>
              <a:rPr lang="en-US" sz="4500" dirty="0">
                <a:hlinkClick r:id="rId2"/>
              </a:rPr>
              <a:t>://</a:t>
            </a:r>
            <a:r>
              <a:rPr lang="en-US" sz="4500" dirty="0" smtClean="0">
                <a:hlinkClick r:id="rId2"/>
              </a:rPr>
              <a:t>www.ercot.com/about/governance/index.html</a:t>
            </a:r>
            <a:r>
              <a:rPr lang="en-US" sz="4500" dirty="0" smtClean="0"/>
              <a:t>. </a:t>
            </a:r>
            <a:r>
              <a:rPr lang="en-US" sz="4500" dirty="0"/>
              <a:t>Please remember your ongoing obligation to comply with all applicable laws, including the antitrust laws. </a:t>
            </a:r>
            <a:endParaRPr lang="en-US" sz="4500" dirty="0" smtClean="0"/>
          </a:p>
          <a:p>
            <a:pPr marL="109537" indent="0" eaLnBrk="1" hangingPunct="1">
              <a:buFont typeface="Wingdings 3" panose="05040102010807070707" pitchFamily="18" charset="2"/>
              <a:buNone/>
              <a:defRPr/>
            </a:pPr>
            <a:endParaRPr lang="en-US" sz="3300" dirty="0"/>
          </a:p>
          <a:p>
            <a:pPr marL="109537" indent="0" eaLnBrk="1" hangingPunct="1">
              <a:buFont typeface="Wingdings 3" panose="05040102010807070707" pitchFamily="18" charset="2"/>
              <a:buNone/>
              <a:defRPr/>
            </a:pPr>
            <a:endParaRPr lang="en-US" dirty="0"/>
          </a:p>
          <a:p>
            <a:pPr marL="109537" indent="0" algn="ctr" eaLnBrk="1" hangingPunct="1">
              <a:buFont typeface="Wingdings 3" panose="05040102010807070707" pitchFamily="18" charset="2"/>
              <a:buNone/>
              <a:defRPr/>
            </a:pPr>
            <a:r>
              <a:rPr lang="en-US" sz="4500" dirty="0">
                <a:solidFill>
                  <a:schemeClr val="tx2"/>
                </a:solidFill>
              </a:rPr>
              <a:t>Disclaimer</a:t>
            </a:r>
            <a:r>
              <a:rPr lang="en-US" dirty="0"/>
              <a:t> </a:t>
            </a:r>
          </a:p>
          <a:p>
            <a:pPr marL="109537" indent="0" eaLnBrk="1" hangingPunct="1">
              <a:buFont typeface="Wingdings 3" panose="05040102010807070707" pitchFamily="18" charset="2"/>
              <a:buNone/>
              <a:defRPr/>
            </a:pPr>
            <a:r>
              <a:rPr lang="en-US" sz="4500" dirty="0"/>
              <a:t>All presentations and materials submitted by Market Participants or any other Entity to ERCOT staff for this meeting are received and posted with the acknowledgement that the information will be considered public in accordance with the ERCOT Websites Content Management Operating Procedure</a:t>
            </a:r>
            <a:r>
              <a:rPr lang="en-US" sz="4500" dirty="0" smtClean="0"/>
              <a:t>.</a:t>
            </a:r>
            <a:endParaRPr lang="en-US" sz="4500" b="1"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  </a:t>
            </a:r>
            <a:r>
              <a:rPr lang="en-US" dirty="0" smtClean="0">
                <a:solidFill>
                  <a:srgbClr val="FF0000"/>
                </a:solidFill>
              </a:rPr>
              <a:t>need new </a:t>
            </a:r>
            <a:r>
              <a:rPr lang="en-US" dirty="0" err="1" smtClean="0">
                <a:solidFill>
                  <a:srgbClr val="FF0000"/>
                </a:solidFill>
              </a:rPr>
              <a:t>one</a:t>
            </a:r>
            <a:r>
              <a:rPr lang="en-US" dirty="0" err="1" smtClean="0"/>
              <a:t>Antitrust</a:t>
            </a:r>
            <a:r>
              <a:rPr lang="en-US" dirty="0" smtClean="0"/>
              <a:t> Admonition</a:t>
            </a:r>
            <a:endParaRPr lang="en-US" dirty="0"/>
          </a:p>
        </p:txBody>
      </p:sp>
      <p:sp>
        <p:nvSpPr>
          <p:cNvPr id="1434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8790EE9-0586-43E1-B415-38A380C1F40A}" type="slidenum">
              <a:rPr lang="en-US" altLang="en-US" smtClean="0">
                <a:solidFill>
                  <a:schemeClr val="bg1"/>
                </a:solidFill>
              </a:rPr>
              <a:pPr fontAlgn="base">
                <a:spcBef>
                  <a:spcPct val="0"/>
                </a:spcBef>
                <a:spcAft>
                  <a:spcPct val="0"/>
                </a:spcAft>
                <a:defRPr/>
              </a:pPr>
              <a:t>2</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 3</a:t>
            </a:r>
            <a:r>
              <a:rPr lang="en-US" baseline="30000" dirty="0" smtClean="0"/>
              <a:t>rd</a:t>
            </a:r>
            <a:r>
              <a:rPr lang="en-US" dirty="0" smtClean="0"/>
              <a:t> Party Transactions</a:t>
            </a:r>
            <a:endParaRPr lang="en-US" dirty="0"/>
          </a:p>
        </p:txBody>
      </p:sp>
      <p:sp>
        <p:nvSpPr>
          <p:cNvPr id="36867"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6868"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6869"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defRPr/>
            </a:pPr>
            <a:r>
              <a:rPr lang="en-US" altLang="en-US" dirty="0" smtClean="0"/>
              <a:t>“Broken” IGLs</a:t>
            </a:r>
          </a:p>
          <a:p>
            <a:pPr lvl="1">
              <a:defRPr/>
            </a:pPr>
            <a:r>
              <a:rPr lang="en-US" altLang="en-US" dirty="0" smtClean="0"/>
              <a:t>3</a:t>
            </a:r>
            <a:r>
              <a:rPr lang="en-US" altLang="en-US" baseline="30000" dirty="0" smtClean="0"/>
              <a:t>rd</a:t>
            </a:r>
            <a:r>
              <a:rPr lang="en-US" altLang="en-US" dirty="0" smtClean="0"/>
              <a:t> party transaction has occurred, nullifying the IAG MarkeTrak.</a:t>
            </a:r>
            <a:endParaRPr lang="en-US" altLang="en-US" strike="sngStrike" dirty="0" smtClean="0"/>
          </a:p>
          <a:p>
            <a:pPr lvl="2">
              <a:defRPr/>
            </a:pPr>
            <a:r>
              <a:rPr lang="en-US" altLang="en-US" dirty="0" smtClean="0"/>
              <a:t>Gaining CR is left with charges they may not be able to recover.</a:t>
            </a:r>
          </a:p>
          <a:p>
            <a:pPr>
              <a:defRPr/>
            </a:pPr>
            <a:endParaRPr lang="en-US" altLang="en-US" dirty="0" smtClean="0"/>
          </a:p>
        </p:txBody>
      </p:sp>
      <p:sp>
        <p:nvSpPr>
          <p:cNvPr id="36870"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altLang="en-US" sz="2000" smtClean="0"/>
              <a:t>Utilize the applicable market approved process to regain a lost ESI ID</a:t>
            </a:r>
          </a:p>
          <a:p>
            <a:pPr>
              <a:spcBef>
                <a:spcPct val="0"/>
              </a:spcBef>
            </a:pPr>
            <a:endParaRPr lang="en-US" altLang="en-US" sz="2000" smtClean="0"/>
          </a:p>
          <a:p>
            <a:pPr>
              <a:spcBef>
                <a:spcPct val="0"/>
              </a:spcBef>
            </a:pPr>
            <a:r>
              <a:rPr lang="en-US" altLang="en-US" sz="2000" smtClean="0"/>
              <a:t>Best Practices:</a:t>
            </a:r>
          </a:p>
          <a:p>
            <a:pPr lvl="1">
              <a:spcBef>
                <a:spcPct val="0"/>
              </a:spcBef>
            </a:pPr>
            <a:r>
              <a:rPr lang="en-US" altLang="en-US" sz="1600" smtClean="0"/>
              <a:t>Identify IGLs in progress for ESI IDs by:</a:t>
            </a:r>
          </a:p>
          <a:p>
            <a:pPr lvl="2">
              <a:spcBef>
                <a:spcPct val="0"/>
              </a:spcBef>
            </a:pPr>
            <a:r>
              <a:rPr lang="en-US" altLang="en-US" sz="1600" smtClean="0"/>
              <a:t>Flagging within your own system the ESI IDs to ensure subsequent transactions are not submitted to the market until the IGL is completed</a:t>
            </a:r>
          </a:p>
          <a:p>
            <a:pPr lvl="2">
              <a:spcBef>
                <a:spcPct val="0"/>
              </a:spcBef>
            </a:pPr>
            <a:r>
              <a:rPr lang="en-US" altLang="en-US" sz="1600" smtClean="0"/>
              <a:t>Identifying IGLs on daily basis by utilizing ERCOT MarkeTrak reporting.</a:t>
            </a:r>
          </a:p>
          <a:p>
            <a:pPr lvl="1">
              <a:spcBef>
                <a:spcPct val="0"/>
              </a:spcBef>
            </a:pPr>
            <a:endParaRPr lang="en-US" altLang="en-US" sz="1600" smtClean="0"/>
          </a:p>
          <a:p>
            <a:pPr lvl="1"/>
            <a:endParaRPr lang="en-US" altLang="en-US" smtClean="0"/>
          </a:p>
          <a:p>
            <a:pPr lvl="1"/>
            <a:endParaRPr lang="en-US" altLang="en-US" smtClean="0"/>
          </a:p>
          <a:p>
            <a:pPr>
              <a:spcBef>
                <a:spcPct val="0"/>
              </a:spcBef>
            </a:pPr>
            <a:endParaRPr lang="en-US" altLang="en-US" smtClean="0"/>
          </a:p>
          <a:p>
            <a:pPr>
              <a:spcBef>
                <a:spcPct val="0"/>
              </a:spcBef>
            </a:pPr>
            <a:endParaRPr lang="en-US" altLang="en-US"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3D130613-7023-43CF-8547-63BEDA47DCBE}" type="slidenum">
              <a:rPr lang="en-US" altLang="en-US" smtClean="0"/>
              <a:pPr>
                <a:defRPr/>
              </a:pPr>
              <a:t>20</a:t>
            </a:fld>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 Non-timely resolution</a:t>
            </a:r>
            <a:endParaRPr lang="en-US" dirty="0"/>
          </a:p>
        </p:txBody>
      </p:sp>
      <p:sp>
        <p:nvSpPr>
          <p:cNvPr id="38915"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38916"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38917"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smtClean="0"/>
              <a:t>MTs and/or Escalated MTs are not receiving responses in a timely manner</a:t>
            </a:r>
          </a:p>
          <a:p>
            <a:pPr marL="688975" lvl="2" indent="-342900">
              <a:spcBef>
                <a:spcPts val="400"/>
              </a:spcBef>
              <a:buSzPct val="68000"/>
              <a:buFont typeface="Courier New" panose="02070309020205020404" pitchFamily="49" charset="0"/>
              <a:buChar char="o"/>
            </a:pPr>
            <a:r>
              <a:rPr lang="en-US" altLang="en-US" sz="2000" smtClean="0"/>
              <a:t>Expected level of performance:</a:t>
            </a:r>
          </a:p>
          <a:p>
            <a:pPr marL="971550" lvl="3" indent="-342900">
              <a:spcBef>
                <a:spcPts val="400"/>
              </a:spcBef>
              <a:buSzPct val="68000"/>
              <a:buFont typeface="Courier New" panose="02070309020205020404" pitchFamily="49" charset="0"/>
              <a:buChar char="o"/>
            </a:pPr>
            <a:r>
              <a:rPr lang="en-US" altLang="en-US" smtClean="0"/>
              <a:t>Initial Response – 10 calendar days</a:t>
            </a:r>
          </a:p>
          <a:p>
            <a:pPr marL="971550" lvl="3" indent="-342900">
              <a:spcBef>
                <a:spcPts val="400"/>
              </a:spcBef>
              <a:buSzPct val="68000"/>
              <a:buFont typeface="Courier New" panose="02070309020205020404" pitchFamily="49" charset="0"/>
              <a:buChar char="o"/>
            </a:pPr>
            <a:r>
              <a:rPr lang="en-US" altLang="en-US" smtClean="0"/>
              <a:t>Updating the issue thereafter – 7 calendar days</a:t>
            </a:r>
          </a:p>
          <a:p>
            <a:pPr marL="971550" lvl="3" indent="-342900">
              <a:spcBef>
                <a:spcPts val="400"/>
              </a:spcBef>
              <a:buSzPct val="68000"/>
              <a:buFont typeface="Courier New" panose="02070309020205020404" pitchFamily="49" charset="0"/>
              <a:buChar char="o"/>
            </a:pPr>
            <a:r>
              <a:rPr lang="en-US" altLang="en-US" smtClean="0"/>
              <a:t>Per 7.3.2.3.1 “Reinstatement Date” , The Backdate MVI must be sent No later than </a:t>
            </a:r>
            <a:r>
              <a:rPr lang="en-US" altLang="en-US" b="1" smtClean="0"/>
              <a:t>12</a:t>
            </a:r>
            <a:r>
              <a:rPr lang="en-US" altLang="en-US" smtClean="0"/>
              <a:t> days after the submittal of the Inadvertent MarkeTrak</a:t>
            </a:r>
          </a:p>
        </p:txBody>
      </p:sp>
      <p:sp>
        <p:nvSpPr>
          <p:cNvPr id="37894"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defRPr/>
            </a:pPr>
            <a:r>
              <a:rPr lang="en-US" altLang="en-US" sz="2000" dirty="0" smtClean="0"/>
              <a:t>Market participants should update their “rolodex” with the appropriate escalation contacts </a:t>
            </a:r>
          </a:p>
          <a:p>
            <a:pPr marL="631825" lvl="2" indent="-285750">
              <a:spcBef>
                <a:spcPct val="0"/>
              </a:spcBef>
              <a:buSzPct val="68000"/>
              <a:buFont typeface="Courier New" pitchFamily="49" charset="0"/>
              <a:buChar char="o"/>
              <a:defRPr/>
            </a:pPr>
            <a:r>
              <a:rPr lang="en-US" altLang="en-US" sz="1400" dirty="0" smtClean="0"/>
              <a:t>Best practice #1: Designate one of the contacts as a departmental mailbox.</a:t>
            </a:r>
          </a:p>
          <a:p>
            <a:pPr marL="346075" lvl="2" indent="0">
              <a:spcBef>
                <a:spcPct val="0"/>
              </a:spcBef>
              <a:buSzPct val="68000"/>
              <a:buFont typeface="Wingdings 2" panose="05020102010507070707" pitchFamily="18" charset="2"/>
              <a:buNone/>
              <a:defRPr/>
            </a:pPr>
            <a:endParaRPr lang="en-US" altLang="en-US" sz="1400" dirty="0" smtClean="0"/>
          </a:p>
          <a:p>
            <a:pPr marL="631825" lvl="2" indent="-285750">
              <a:spcBef>
                <a:spcPct val="0"/>
              </a:spcBef>
              <a:buSzPct val="68000"/>
              <a:buFont typeface="Courier New" pitchFamily="49" charset="0"/>
              <a:buChar char="o"/>
              <a:defRPr/>
            </a:pPr>
            <a:r>
              <a:rPr lang="en-US" altLang="en-US" sz="1400" dirty="0" smtClean="0"/>
              <a:t>Best Practice #2: Audit the Rolodex list on Quarterly basis.</a:t>
            </a:r>
          </a:p>
          <a:p>
            <a:pPr marL="631825" lvl="2" indent="-285750">
              <a:spcBef>
                <a:spcPct val="0"/>
              </a:spcBef>
              <a:buSzPct val="68000"/>
              <a:buFont typeface="Courier New" pitchFamily="49" charset="0"/>
              <a:buChar char="o"/>
              <a:defRPr/>
            </a:pPr>
            <a:endParaRPr lang="en-US" altLang="en-US" sz="1400" dirty="0">
              <a:solidFill>
                <a:srgbClr val="FF0000"/>
              </a:solidFill>
            </a:endParaRPr>
          </a:p>
          <a:p>
            <a:pPr lvl="1">
              <a:defRPr/>
            </a:pPr>
            <a:endParaRPr lang="en-US" altLang="en-US" dirty="0"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7AF3079E-B7A5-43BA-896E-43902C093E53}" type="slidenum">
              <a:rPr lang="en-US" altLang="en-US" smtClean="0"/>
              <a:pPr>
                <a:defRPr/>
              </a:pPr>
              <a:t>21</a:t>
            </a:fld>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 Back-dated Move-Ins (BDMVIs)</a:t>
            </a:r>
            <a:endParaRPr lang="en-US" dirty="0"/>
          </a:p>
        </p:txBody>
      </p:sp>
      <p:sp>
        <p:nvSpPr>
          <p:cNvPr id="40963"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40964"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40965"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smtClean="0"/>
              <a:t>Experiencing delays with submitting BDMVIs</a:t>
            </a:r>
          </a:p>
          <a:p>
            <a:pPr lvl="1"/>
            <a:r>
              <a:rPr lang="en-US" altLang="en-US" smtClean="0"/>
              <a:t>Increases risk for a 3</a:t>
            </a:r>
            <a:r>
              <a:rPr lang="en-US" altLang="en-US" baseline="30000" smtClean="0"/>
              <a:t>rd</a:t>
            </a:r>
            <a:r>
              <a:rPr lang="en-US" altLang="en-US" smtClean="0"/>
              <a:t> party transaction to occur</a:t>
            </a:r>
          </a:p>
          <a:p>
            <a:r>
              <a:rPr lang="en-US" altLang="en-US" sz="2000" smtClean="0"/>
              <a:t>Regain date on BDMVI does not match the regain date agreed within the MT by the Losing CR</a:t>
            </a:r>
          </a:p>
          <a:p>
            <a:pPr lvl="1"/>
            <a:r>
              <a:rPr lang="en-US" altLang="en-US" smtClean="0"/>
              <a:t>Gaining CR responsible for additional consumption </a:t>
            </a:r>
          </a:p>
        </p:txBody>
      </p:sp>
      <p:sp>
        <p:nvSpPr>
          <p:cNvPr id="38918"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lvl="1">
              <a:buFont typeface="Lucida Sans Unicode" pitchFamily="34" charset="0"/>
              <a:buChar char="‣"/>
              <a:defRPr/>
            </a:pPr>
            <a:r>
              <a:rPr lang="en-US" altLang="en-US" dirty="0" smtClean="0"/>
              <a:t>Best Practices:</a:t>
            </a:r>
          </a:p>
          <a:p>
            <a:pPr lvl="2">
              <a:buFont typeface="Lucida Sans Unicode" pitchFamily="34" charset="0"/>
              <a:buChar char="‣"/>
              <a:defRPr/>
            </a:pPr>
            <a:r>
              <a:rPr lang="en-US" altLang="en-US" dirty="0" smtClean="0"/>
              <a:t>BDMVIs should be submitted as soon as discovering that the TDSP has transitioned the MT issue to “ready to receive”</a:t>
            </a:r>
          </a:p>
          <a:p>
            <a:pPr marL="630238" lvl="2" indent="0">
              <a:buFont typeface="Wingdings 2" panose="05020102010507070707" pitchFamily="18" charset="2"/>
              <a:buNone/>
              <a:defRPr/>
            </a:pPr>
            <a:endParaRPr lang="en-US" altLang="en-US" strike="sngStrike" dirty="0" smtClean="0">
              <a:solidFill>
                <a:srgbClr val="FF0000"/>
              </a:solidFill>
            </a:endParaRPr>
          </a:p>
          <a:p>
            <a:pPr lvl="2">
              <a:buFont typeface="Lucida Sans Unicode" pitchFamily="34" charset="0"/>
              <a:buChar char="‣"/>
              <a:defRPr/>
            </a:pPr>
            <a:r>
              <a:rPr lang="en-US" altLang="en-US" dirty="0" smtClean="0"/>
              <a:t>Regain date should match the agreed upon date within the IAG MT and shall be within 12 days of the MT submission per RMG 7.3.2.3.1(4)</a:t>
            </a:r>
            <a:endParaRPr lang="en-US" altLang="en-US" sz="2200" dirty="0"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F152B4D0-9DDB-4ED9-8996-8869C33B1A51}" type="slidenum">
              <a:rPr lang="en-US" altLang="en-US" smtClean="0"/>
              <a:pPr>
                <a:defRPr/>
              </a:pPr>
              <a:t>22</a:t>
            </a:fld>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IGL Issues – No Current Occupant</a:t>
            </a:r>
            <a:endParaRPr lang="en-US" dirty="0"/>
          </a:p>
        </p:txBody>
      </p:sp>
      <p:sp>
        <p:nvSpPr>
          <p:cNvPr id="41987" name="Text Placeholder 12"/>
          <p:cNvSpPr>
            <a:spLocks noGrp="1"/>
          </p:cNvSpPr>
          <p:nvPr>
            <p:ph type="body" idx="1"/>
          </p:nvPr>
        </p:nvSpPr>
        <p:spPr>
          <a:xfrm>
            <a:off x="533400" y="1371600"/>
            <a:ext cx="4040188" cy="762000"/>
          </a:xfrm>
          <a:ln>
            <a:headEnd/>
            <a:tailEnd/>
          </a:ln>
        </p:spPr>
        <p:txBody>
          <a:bodyPr/>
          <a:lstStyle/>
          <a:p>
            <a:r>
              <a:rPr lang="en-US" altLang="en-US" smtClean="0"/>
              <a:t>ISSUE			</a:t>
            </a:r>
          </a:p>
        </p:txBody>
      </p:sp>
      <p:sp>
        <p:nvSpPr>
          <p:cNvPr id="41988" name="Text Placeholder 14"/>
          <p:cNvSpPr>
            <a:spLocks noGrp="1"/>
          </p:cNvSpPr>
          <p:nvPr>
            <p:ph type="body" sz="half" idx="3"/>
          </p:nvPr>
        </p:nvSpPr>
        <p:spPr>
          <a:xfrm>
            <a:off x="4648200" y="1371600"/>
            <a:ext cx="4041775" cy="762000"/>
          </a:xfrm>
          <a:ln>
            <a:headEnd/>
            <a:tailEnd/>
          </a:ln>
        </p:spPr>
        <p:txBody>
          <a:bodyPr/>
          <a:lstStyle/>
          <a:p>
            <a:r>
              <a:rPr lang="en-US" altLang="en-US" smtClean="0"/>
              <a:t>PROPOSAL/SOLUTION</a:t>
            </a:r>
          </a:p>
        </p:txBody>
      </p:sp>
      <p:sp>
        <p:nvSpPr>
          <p:cNvPr id="41989" name="Content Placeholder 13"/>
          <p:cNvSpPr>
            <a:spLocks noGrp="1"/>
          </p:cNvSpPr>
          <p:nvPr>
            <p:ph sz="quarter" idx="2"/>
          </p:nvPr>
        </p:nvSpPr>
        <p:spPr>
          <a:xfrm>
            <a:off x="531813" y="2133600"/>
            <a:ext cx="4040187"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smtClean="0"/>
              <a:t>Losing REP responds to an IGL indicating </a:t>
            </a:r>
            <a:r>
              <a:rPr lang="en-US" altLang="en-US" sz="2000" i="1" smtClean="0"/>
              <a:t>“their customer no longer occupies the premise”</a:t>
            </a:r>
            <a:r>
              <a:rPr lang="en-US" altLang="en-US" sz="2000" smtClean="0"/>
              <a:t> and attempts to ‘unexecute’ the IAG MT issue.</a:t>
            </a:r>
          </a:p>
        </p:txBody>
      </p:sp>
      <p:sp>
        <p:nvSpPr>
          <p:cNvPr id="39942" name="Content Placeholder 15"/>
          <p:cNvSpPr>
            <a:spLocks noGrp="1"/>
          </p:cNvSpPr>
          <p:nvPr>
            <p:ph sz="quarter" idx="4"/>
          </p:nvPr>
        </p:nvSpPr>
        <p:spPr>
          <a:xfrm>
            <a:off x="4648200" y="2133600"/>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392113" lvl="1" indent="0">
              <a:buFont typeface="Verdana" panose="020B0604030504040204" pitchFamily="34" charset="0"/>
              <a:buNone/>
              <a:defRPr/>
            </a:pPr>
            <a:r>
              <a:rPr lang="en-US" altLang="en-US" sz="1800" dirty="0" smtClean="0"/>
              <a:t>“Customer no longer occupies the Premise” is </a:t>
            </a:r>
            <a:r>
              <a:rPr lang="en-US" altLang="en-US" sz="1800" b="1" u="sng" dirty="0"/>
              <a:t>NOT</a:t>
            </a:r>
            <a:r>
              <a:rPr lang="en-US" altLang="en-US" sz="1800" dirty="0"/>
              <a:t> a valid reason for unexecuting MT </a:t>
            </a:r>
            <a:r>
              <a:rPr lang="en-US" altLang="en-US" sz="1800" dirty="0" smtClean="0"/>
              <a:t>(RMG </a:t>
            </a:r>
            <a:r>
              <a:rPr lang="en-US" altLang="en-US" sz="1800" dirty="0"/>
              <a:t>7.3.2.5 Invalid Reject/Unexecutable </a:t>
            </a:r>
            <a:r>
              <a:rPr lang="en-US" altLang="en-US" sz="1800" dirty="0" smtClean="0"/>
              <a:t>Reasons)</a:t>
            </a:r>
          </a:p>
          <a:p>
            <a:pPr lvl="1">
              <a:buFont typeface="Lucida Sans Unicode" pitchFamily="34" charset="0"/>
              <a:buChar char="‣"/>
              <a:defRPr/>
            </a:pPr>
            <a:r>
              <a:rPr lang="en-US" altLang="en-US" sz="1600" dirty="0" smtClean="0"/>
              <a:t>Losing REP must regain ESI ID and initiate a “current occupant” process and regain customer</a:t>
            </a:r>
          </a:p>
          <a:p>
            <a:pPr lvl="2">
              <a:buFont typeface="Lucida Sans Unicode" pitchFamily="34" charset="0"/>
              <a:buChar char="‣"/>
              <a:defRPr/>
            </a:pPr>
            <a:r>
              <a:rPr lang="en-US" altLang="en-US" sz="1400" b="1" dirty="0" smtClean="0"/>
              <a:t>Reference: PUCT Subst. R. 25.489(i) </a:t>
            </a:r>
            <a:endParaRPr lang="en-US" altLang="en-US" strike="sngStrike" dirty="0" smtClean="0"/>
          </a:p>
        </p:txBody>
      </p:sp>
      <p:sp>
        <p:nvSpPr>
          <p:cNvPr id="20484" name="Slide Number Placeholder 3"/>
          <p:cNvSpPr>
            <a:spLocks noGrp="1"/>
          </p:cNvSpPr>
          <p:nvPr>
            <p:ph type="sldNum" sz="quarter" idx="12"/>
          </p:nvPr>
        </p:nvSpPr>
        <p:spPr/>
        <p:txBody>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defRPr/>
            </a:pPr>
            <a:fld id="{98014FA9-B292-49F1-8806-CD39F386987E}" type="slidenum">
              <a:rPr lang="en-US" altLang="en-US" smtClean="0"/>
              <a:pPr>
                <a:defRPr/>
              </a:pPr>
              <a:t>23</a:t>
            </a:fld>
            <a:endParaRPr lang="en-US" alt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9F790A3D-C591-49AC-A306-B57E9899874A}" type="slidenum">
              <a:rPr lang="en-US" altLang="en-US" smtClean="0">
                <a:solidFill>
                  <a:srgbClr val="FFFFFF"/>
                </a:solidFill>
              </a:rPr>
              <a:pPr fontAlgn="base">
                <a:spcBef>
                  <a:spcPct val="0"/>
                </a:spcBef>
                <a:spcAft>
                  <a:spcPct val="0"/>
                </a:spcAft>
                <a:defRPr/>
              </a:pPr>
              <a:t>24</a:t>
            </a:fld>
            <a:endParaRPr lang="en-US" altLang="en-US" dirty="0" smtClean="0">
              <a:solidFill>
                <a:srgbClr val="FFFFFF"/>
              </a:solidFill>
            </a:endParaRPr>
          </a:p>
        </p:txBody>
      </p:sp>
      <p:pic>
        <p:nvPicPr>
          <p:cNvPr id="430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a:defRPr/>
            </a:pPr>
            <a:r>
              <a:rPr lang="en-US" dirty="0" smtClean="0"/>
              <a:t>BREAK</a:t>
            </a:r>
            <a:endParaRPr lang="en-US" dirty="0"/>
          </a:p>
        </p:txBody>
      </p:sp>
      <p:sp>
        <p:nvSpPr>
          <p:cNvPr id="4" name="Slide Number Placeholder 3"/>
          <p:cNvSpPr>
            <a:spLocks noGrp="1"/>
          </p:cNvSpPr>
          <p:nvPr>
            <p:ph type="sldNum" sz="quarter" idx="12"/>
          </p:nvPr>
        </p:nvSpPr>
        <p:spPr/>
        <p:txBody>
          <a:bodyPr/>
          <a:lstStyle/>
          <a:p>
            <a:pPr>
              <a:defRPr/>
            </a:pPr>
            <a:fld id="{44C9D05A-832D-4E4E-99BC-716D4D5F1324}"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3505200"/>
          </a:xfrm>
        </p:spPr>
        <p:txBody>
          <a:bodyPr anchor="ctr">
            <a:normAutofit fontScale="90000"/>
          </a:bodyPr>
          <a:lstStyle/>
          <a:p>
            <a:pPr eaLnBrk="1" fontAlgn="auto" hangingPunct="1">
              <a:spcAft>
                <a:spcPts val="0"/>
              </a:spcAft>
              <a:defRPr/>
            </a:pPr>
            <a:r>
              <a:rPr lang="en-US" dirty="0"/>
              <a:t/>
            </a:r>
            <a:br>
              <a:rPr lang="en-US" dirty="0"/>
            </a:br>
            <a:r>
              <a:rPr lang="en-US" dirty="0"/>
              <a:t/>
            </a:r>
            <a:br>
              <a:rPr lang="en-US" dirty="0"/>
            </a:br>
            <a:r>
              <a:rPr lang="en-US" dirty="0"/>
              <a:t>Inadvertent Gain (IAG)</a:t>
            </a:r>
            <a:br>
              <a:rPr lang="en-US" dirty="0"/>
            </a:br>
            <a:r>
              <a:rPr lang="en-US" dirty="0"/>
              <a:t>MarkeTrak </a:t>
            </a:r>
            <a:br>
              <a:rPr lang="en-US" dirty="0"/>
            </a:br>
            <a:r>
              <a:rPr lang="en-US" dirty="0"/>
              <a:t>Walkthrough</a:t>
            </a:r>
            <a:br>
              <a:rPr lang="en-US" dirty="0"/>
            </a:br>
            <a:r>
              <a:rPr lang="en-US" dirty="0"/>
              <a:t/>
            </a:r>
            <a:br>
              <a:rPr lang="en-US" dirty="0"/>
            </a:br>
            <a:endParaRPr lang="en-US" dirty="0"/>
          </a:p>
        </p:txBody>
      </p:sp>
      <p:pic>
        <p:nvPicPr>
          <p:cNvPr id="1433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4"/>
          <p:cNvSpPr>
            <a:spLocks noGrp="1"/>
          </p:cNvSpPr>
          <p:nvPr>
            <p:ph type="sldNum" sz="quarter" idx="10"/>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223BF40-439B-4210-86AE-7B63CE196302}" type="slidenum">
              <a:rPr lang="en-US">
                <a:solidFill>
                  <a:srgbClr val="FFFFFF"/>
                </a:solidFill>
              </a:rPr>
              <a:pPr fontAlgn="base">
                <a:spcBef>
                  <a:spcPct val="0"/>
                </a:spcBef>
                <a:spcAft>
                  <a:spcPct val="0"/>
                </a:spcAft>
                <a:defRPr/>
              </a:pPr>
              <a:t>26</a:t>
            </a:fld>
            <a:endParaRPr lang="en-US" dirty="0">
              <a:solidFill>
                <a:srgbClr val="FFFFFF"/>
              </a:solidFill>
            </a:endParaRPr>
          </a:p>
        </p:txBody>
      </p:sp>
    </p:spTree>
    <p:extLst>
      <p:ext uri="{BB962C8B-B14F-4D97-AF65-F5344CB8AC3E}">
        <p14:creationId xmlns:p14="http://schemas.microsoft.com/office/powerpoint/2010/main" val="3609446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152400" y="1143000"/>
            <a:ext cx="8512175" cy="5072063"/>
          </a:xfrm>
        </p:spPr>
        <p:txBody>
          <a:bodyPr/>
          <a:lstStyle/>
          <a:p>
            <a:pPr marL="109538" indent="0" eaLnBrk="1" hangingPunct="1">
              <a:buFont typeface="Wingdings 3" panose="05040102010807070707" pitchFamily="18" charset="2"/>
              <a:buNone/>
              <a:defRPr/>
            </a:pPr>
            <a:endParaRPr lang="en-US" altLang="en-US" sz="1400" b="1" dirty="0"/>
          </a:p>
          <a:p>
            <a:pPr marL="822325" lvl="1" indent="-457200" eaLnBrk="1" hangingPunct="1">
              <a:buFont typeface="Wingdings" panose="05000000000000000000" pitchFamily="2" charset="2"/>
              <a:buChar char="Ø"/>
              <a:defRPr/>
            </a:pPr>
            <a:r>
              <a:rPr lang="en-US" altLang="en-US" sz="1600" dirty="0"/>
              <a:t>An inadvertent issue begins upon the discovery of an Inadvertent Gain or Move-In transaction submission.  </a:t>
            </a:r>
          </a:p>
          <a:p>
            <a:pPr marL="822325" lvl="1" indent="-457200" eaLnBrk="1" hangingPunct="1">
              <a:buFont typeface="Wingdings" panose="05000000000000000000" pitchFamily="2" charset="2"/>
              <a:buChar char="Ø"/>
              <a:defRPr/>
            </a:pPr>
            <a:endParaRPr lang="en-US" altLang="en-US" sz="1600" dirty="0"/>
          </a:p>
          <a:p>
            <a:pPr marL="1060450" lvl="2" indent="-457200" eaLnBrk="1" hangingPunct="1">
              <a:buFont typeface="Wingdings" panose="05000000000000000000" pitchFamily="2" charset="2"/>
              <a:buChar char="Ø"/>
              <a:defRPr/>
            </a:pPr>
            <a:r>
              <a:rPr lang="en-US" altLang="en-US" sz="1400" dirty="0"/>
              <a:t>Agent realizes an error has been made</a:t>
            </a:r>
          </a:p>
          <a:p>
            <a:pPr marL="1060450" lvl="2" indent="-457200" eaLnBrk="1" hangingPunct="1">
              <a:buFont typeface="Wingdings" panose="05000000000000000000" pitchFamily="2" charset="2"/>
              <a:buChar char="Ø"/>
              <a:defRPr/>
            </a:pPr>
            <a:r>
              <a:rPr lang="en-US" altLang="en-US" sz="1400" dirty="0"/>
              <a:t>Customer acknowledges the incorrect address was provided</a:t>
            </a:r>
          </a:p>
          <a:p>
            <a:pPr marL="1060450" lvl="2" indent="-457200" eaLnBrk="1" hangingPunct="1">
              <a:buFont typeface="Wingdings" panose="05000000000000000000" pitchFamily="2" charset="2"/>
              <a:buChar char="Ø"/>
              <a:defRPr/>
            </a:pPr>
            <a:endParaRPr lang="en-US" altLang="en-US" sz="1400" dirty="0"/>
          </a:p>
          <a:p>
            <a:pPr marL="822325" lvl="1" indent="-457200" eaLnBrk="1" hangingPunct="1">
              <a:buFont typeface="Wingdings" panose="05000000000000000000" pitchFamily="2" charset="2"/>
              <a:buChar char="Ø"/>
              <a:defRPr/>
            </a:pPr>
            <a:r>
              <a:rPr lang="en-US" altLang="en-US" sz="1600" dirty="0"/>
              <a:t>Upon identification of an Inadvertent Gain, the CR will check the transaction status via the ERCOT MIS. </a:t>
            </a:r>
            <a:endParaRPr lang="en-US" altLang="en-US" sz="1600" b="1" dirty="0"/>
          </a:p>
          <a:p>
            <a:pPr marL="1060450" lvl="2" indent="-457200" eaLnBrk="1" hangingPunct="1">
              <a:spcAft>
                <a:spcPts val="600"/>
              </a:spcAft>
              <a:buFont typeface="Wingdings" panose="05000000000000000000" pitchFamily="2" charset="2"/>
              <a:buChar char="Ø"/>
              <a:defRPr/>
            </a:pPr>
            <a:r>
              <a:rPr lang="en-US" altLang="en-US" sz="1400" dirty="0"/>
              <a:t>If transaction Status is “</a:t>
            </a:r>
            <a:r>
              <a:rPr lang="en-US" altLang="en-US" sz="1400" b="1" i="1" dirty="0"/>
              <a:t>In Review</a:t>
            </a:r>
            <a:r>
              <a:rPr lang="en-US" altLang="en-US" sz="1400" dirty="0"/>
              <a:t>” or “</a:t>
            </a:r>
            <a:r>
              <a:rPr lang="en-US" altLang="en-US" sz="1400" b="1" i="1" dirty="0"/>
              <a:t>Scheduled</a:t>
            </a:r>
            <a:r>
              <a:rPr lang="en-US" altLang="en-US" sz="1400" dirty="0"/>
              <a:t>” with a ‘key date’ &gt; 1 day and the Inadvertent CR is the submitting CR, then the CR will </a:t>
            </a:r>
            <a:r>
              <a:rPr lang="en-US" altLang="en-US" sz="1400" u="sng" dirty="0"/>
              <a:t>cancel</a:t>
            </a:r>
            <a:r>
              <a:rPr lang="en-US" altLang="en-US" sz="1400" dirty="0"/>
              <a:t> their submitting transaction either by submitting an 814-08 EDI cancel transaction or by submitting a Cancel with Approval </a:t>
            </a:r>
            <a:r>
              <a:rPr lang="en-US" altLang="en-US" sz="1400" dirty="0" err="1"/>
              <a:t>MarkeTrak</a:t>
            </a:r>
            <a:r>
              <a:rPr lang="en-US" altLang="en-US" sz="1400" dirty="0"/>
              <a:t> issue. </a:t>
            </a:r>
          </a:p>
          <a:p>
            <a:pPr marL="1060450" lvl="2" indent="-457200" eaLnBrk="1" hangingPunct="1">
              <a:spcAft>
                <a:spcPts val="600"/>
              </a:spcAft>
              <a:buFont typeface="Wingdings" panose="05000000000000000000" pitchFamily="2" charset="2"/>
              <a:buChar char="Ø"/>
              <a:defRPr/>
            </a:pPr>
            <a:endParaRPr lang="en-US" altLang="en-US" sz="1400" dirty="0"/>
          </a:p>
          <a:p>
            <a:pPr marL="630238" lvl="2" indent="0" eaLnBrk="1" hangingPunct="1">
              <a:buFont typeface="Wingdings 2" panose="05020102010507070707" pitchFamily="18" charset="2"/>
              <a:buNone/>
              <a:defRPr/>
            </a:pPr>
            <a:r>
              <a:rPr lang="en-US" altLang="en-US" sz="1400" b="1" dirty="0"/>
              <a:t>	  814_08	     	  Cancel w/ approval 	IGL </a:t>
            </a:r>
            <a:r>
              <a:rPr lang="en-US" altLang="en-US" sz="1400" b="1" dirty="0" err="1"/>
              <a:t>MarkeTrak</a:t>
            </a:r>
            <a:endParaRPr lang="en-US" altLang="en-US" sz="1400" b="1" dirty="0"/>
          </a:p>
          <a:p>
            <a:pPr marL="630238" lvl="2" indent="0" eaLnBrk="1" hangingPunct="1">
              <a:buFont typeface="Wingdings 2" panose="05020102010507070707" pitchFamily="18" charset="2"/>
              <a:buNone/>
              <a:defRPr/>
            </a:pPr>
            <a:r>
              <a:rPr lang="en-US" altLang="en-US" sz="1400" b="1" dirty="0"/>
              <a:t>				</a:t>
            </a:r>
          </a:p>
          <a:p>
            <a:pPr marL="630238" lvl="2" indent="0" eaLnBrk="1" hangingPunct="1">
              <a:buFont typeface="Wingdings 2" panose="05020102010507070707" pitchFamily="18" charset="2"/>
              <a:buNone/>
              <a:defRPr/>
            </a:pPr>
            <a:r>
              <a:rPr lang="en-US" altLang="en-US" sz="1400" b="1" dirty="0"/>
              <a:t>			</a:t>
            </a:r>
          </a:p>
          <a:p>
            <a:pPr marL="630238" lvl="2" indent="0" eaLnBrk="1" hangingPunct="1">
              <a:buFont typeface="Wingdings 2" panose="05020102010507070707" pitchFamily="18" charset="2"/>
              <a:buNone/>
              <a:defRPr/>
            </a:pPr>
            <a:r>
              <a:rPr lang="en-US" altLang="en-US" sz="1400" b="1" dirty="0"/>
              <a:t>		DOT – 1		       	       DOT</a:t>
            </a:r>
          </a:p>
          <a:p>
            <a:pPr marL="630238" lvl="2" indent="0" eaLnBrk="1" hangingPunct="1">
              <a:buFont typeface="Wingdings 2" panose="05020102010507070707" pitchFamily="18" charset="2"/>
              <a:buNone/>
              <a:defRPr/>
            </a:pPr>
            <a:r>
              <a:rPr lang="en-US" altLang="en-US" sz="1400" b="1" dirty="0"/>
              <a:t>					Date of Transition</a:t>
            </a:r>
            <a:endParaRPr lang="en-US" altLang="en-US" sz="1400" dirty="0"/>
          </a:p>
          <a:p>
            <a:pPr marL="1060450" lvl="2" indent="-457200" eaLnBrk="1" hangingPunct="1">
              <a:spcAft>
                <a:spcPts val="600"/>
              </a:spcAft>
              <a:buFont typeface="Wingdings" panose="05000000000000000000" pitchFamily="2" charset="2"/>
              <a:buChar char="Ø"/>
              <a:defRPr/>
            </a:pPr>
            <a:endParaRPr lang="en-US" altLang="en-US" sz="1400" dirty="0"/>
          </a:p>
        </p:txBody>
      </p:sp>
      <p:sp>
        <p:nvSpPr>
          <p:cNvPr id="3" name="Title 2"/>
          <p:cNvSpPr>
            <a:spLocks noGrp="1"/>
          </p:cNvSpPr>
          <p:nvPr>
            <p:ph type="title"/>
          </p:nvPr>
        </p:nvSpPr>
        <p:spPr/>
        <p:txBody>
          <a:bodyPr/>
          <a:lstStyle/>
          <a:p>
            <a:pPr algn="l" eaLnBrk="1" fontAlgn="auto" hangingPunct="1">
              <a:spcAft>
                <a:spcPts val="0"/>
              </a:spcAft>
              <a:defRPr/>
            </a:pPr>
            <a:r>
              <a:rPr lang="en-US" sz="2800" dirty="0"/>
              <a:t>Inadvertent Gain</a:t>
            </a:r>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F6CDF6C-6AFB-42D5-8389-CDA3FB523BF6}" type="slidenum">
              <a:rPr lang="en-US">
                <a:solidFill>
                  <a:schemeClr val="bg1"/>
                </a:solidFill>
              </a:rPr>
              <a:pPr fontAlgn="base">
                <a:spcBef>
                  <a:spcPct val="0"/>
                </a:spcBef>
                <a:spcAft>
                  <a:spcPct val="0"/>
                </a:spcAft>
                <a:defRPr/>
              </a:pPr>
              <a:t>27</a:t>
            </a:fld>
            <a:endParaRPr lang="en-US" dirty="0">
              <a:solidFill>
                <a:schemeClr val="bg1"/>
              </a:solidFill>
            </a:endParaRPr>
          </a:p>
        </p:txBody>
      </p:sp>
      <p:sp>
        <p:nvSpPr>
          <p:cNvPr id="5" name="Right Arrow 4"/>
          <p:cNvSpPr/>
          <p:nvPr/>
        </p:nvSpPr>
        <p:spPr>
          <a:xfrm>
            <a:off x="1295400" y="4419600"/>
            <a:ext cx="601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67000" y="4592638"/>
            <a:ext cx="46038"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7" name="Rectangle 6"/>
          <p:cNvSpPr/>
          <p:nvPr/>
        </p:nvSpPr>
        <p:spPr>
          <a:xfrm>
            <a:off x="5334000" y="4592638"/>
            <a:ext cx="460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Tree>
    <p:extLst>
      <p:ext uri="{BB962C8B-B14F-4D97-AF65-F5344CB8AC3E}">
        <p14:creationId xmlns:p14="http://schemas.microsoft.com/office/powerpoint/2010/main" val="2358865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152400" y="1143000"/>
            <a:ext cx="8512175" cy="5072063"/>
          </a:xfrm>
        </p:spPr>
        <p:txBody>
          <a:bodyPr/>
          <a:lstStyle/>
          <a:p>
            <a:pPr marL="109538" indent="0" eaLnBrk="1" hangingPunct="1">
              <a:buFont typeface="Wingdings 3" panose="05040102010807070707" pitchFamily="18" charset="2"/>
              <a:buNone/>
            </a:pPr>
            <a:endParaRPr lang="en-US" altLang="en-US" sz="1400" b="1" smtClean="0"/>
          </a:p>
          <a:p>
            <a:pPr marL="1060450" lvl="2" indent="-457200" eaLnBrk="1" hangingPunct="1">
              <a:spcAft>
                <a:spcPts val="600"/>
              </a:spcAft>
              <a:buFont typeface="Wingdings" panose="05000000000000000000" pitchFamily="2" charset="2"/>
              <a:buChar char="Ø"/>
            </a:pPr>
            <a:r>
              <a:rPr lang="en-US" altLang="en-US" sz="1400" smtClean="0"/>
              <a:t>For “</a:t>
            </a:r>
            <a:r>
              <a:rPr lang="en-US" altLang="en-US" sz="1400" b="1" i="1" smtClean="0"/>
              <a:t>Completed</a:t>
            </a:r>
            <a:r>
              <a:rPr lang="en-US" altLang="en-US" sz="1400" smtClean="0"/>
              <a:t>” or “</a:t>
            </a:r>
            <a:r>
              <a:rPr lang="en-US" altLang="en-US" sz="1400" b="1" i="1" smtClean="0"/>
              <a:t>Scheduled</a:t>
            </a:r>
            <a:r>
              <a:rPr lang="en-US" altLang="en-US" sz="1400" smtClean="0"/>
              <a:t>” status where the ‘key date’ is the same day, or if the CR is not the submitter of the transaction, the CR will log a MarkeTrak Inadvertent issue. </a:t>
            </a:r>
          </a:p>
          <a:p>
            <a:pPr marL="1060450" lvl="2" indent="-457200" eaLnBrk="1" hangingPunct="1">
              <a:spcAft>
                <a:spcPts val="600"/>
              </a:spcAft>
              <a:buFont typeface="Wingdings" panose="05000000000000000000" pitchFamily="2" charset="2"/>
              <a:buChar char="Ø"/>
            </a:pPr>
            <a:r>
              <a:rPr lang="en-US" altLang="en-US" sz="1400" smtClean="0"/>
              <a:t>CR’s will work together in a manner outlined in Section 7.2 of the Retail Market Guide (RMG) to determine appropriate resolution. </a:t>
            </a:r>
          </a:p>
          <a:p>
            <a:pPr lvl="3" eaLnBrk="1" hangingPunct="1">
              <a:buFontTx/>
              <a:buChar char="-"/>
            </a:pPr>
            <a:r>
              <a:rPr lang="en-US" altLang="en-US" sz="1400" smtClean="0"/>
              <a:t>CRs, both Losing and Gaining Reps, must investigate the matter and </a:t>
            </a:r>
            <a:r>
              <a:rPr lang="en-US" altLang="en-US" sz="1400" b="1" smtClean="0"/>
              <a:t>provide all necessary/relevant information </a:t>
            </a:r>
            <a:r>
              <a:rPr lang="en-US" altLang="en-US" sz="1400" smtClean="0"/>
              <a:t>– </a:t>
            </a:r>
            <a:r>
              <a:rPr lang="en-US" altLang="en-US" sz="1400" i="1" smtClean="0">
                <a:solidFill>
                  <a:srgbClr val="FF0000"/>
                </a:solidFill>
              </a:rPr>
              <a:t>customer name, service address, meter number</a:t>
            </a:r>
          </a:p>
          <a:p>
            <a:pPr lvl="3" eaLnBrk="1" hangingPunct="1">
              <a:buFontTx/>
              <a:buChar char="-"/>
            </a:pPr>
            <a:r>
              <a:rPr lang="en-US" altLang="en-US" sz="1400" smtClean="0"/>
              <a:t>An </a:t>
            </a:r>
            <a:r>
              <a:rPr lang="en-US" altLang="en-US" sz="1400" b="1" smtClean="0"/>
              <a:t>untimely rescission </a:t>
            </a:r>
            <a:r>
              <a:rPr lang="en-US" altLang="en-US" sz="1400" smtClean="0"/>
              <a:t>is not treated as an inadvertent gain or loss</a:t>
            </a:r>
          </a:p>
          <a:p>
            <a:pPr lvl="3" eaLnBrk="1" hangingPunct="1">
              <a:buFontTx/>
              <a:buChar char="-"/>
            </a:pPr>
            <a:r>
              <a:rPr lang="en-US" altLang="en-US" sz="1400" smtClean="0"/>
              <a:t>The IGL process shall not be used to resolve an issue which an authorized enrollment causes a </a:t>
            </a:r>
            <a:r>
              <a:rPr lang="en-US" altLang="en-US" sz="1400" b="1" smtClean="0"/>
              <a:t>breach of contract </a:t>
            </a:r>
            <a:r>
              <a:rPr lang="en-US" altLang="en-US" sz="1400" smtClean="0"/>
              <a:t>between Customer and Losing Rep</a:t>
            </a:r>
          </a:p>
          <a:p>
            <a:pPr lvl="3" eaLnBrk="1" hangingPunct="1">
              <a:buFontTx/>
              <a:buChar char="-"/>
            </a:pPr>
            <a:endParaRPr lang="en-US" altLang="en-US" sz="1400" smtClean="0"/>
          </a:p>
          <a:p>
            <a:pPr marL="1060450" lvl="2" indent="-457200" eaLnBrk="1" hangingPunct="1">
              <a:spcAft>
                <a:spcPts val="600"/>
              </a:spcAft>
              <a:buFont typeface="Wingdings" panose="05000000000000000000" pitchFamily="2" charset="2"/>
              <a:buChar char="Ø"/>
            </a:pPr>
            <a:r>
              <a:rPr lang="en-US" altLang="en-US" sz="1400" smtClean="0"/>
              <a:t>If the CR/TDSP resolution requires a backdated move-in (BDMVI) being generated by the Original CR, then the date should be at least the Gaining CR start date plus 1 day to avoid creating transaction business process exceptions at ERCOT and the TDSP.</a:t>
            </a:r>
          </a:p>
          <a:p>
            <a:pPr lvl="3" eaLnBrk="1" hangingPunct="1">
              <a:buFontTx/>
              <a:buChar char="-"/>
            </a:pPr>
            <a:r>
              <a:rPr lang="en-US" altLang="en-US" sz="1400" b="1" smtClean="0"/>
              <a:t>Reinstatement date shall be at the earliest DOL + 1 (Date of Loss) and at the latest 10 days from the date the MarkeTrak was submitted</a:t>
            </a:r>
          </a:p>
          <a:p>
            <a:pPr lvl="3" eaLnBrk="1" hangingPunct="1">
              <a:buFontTx/>
              <a:buChar char="-"/>
            </a:pPr>
            <a:r>
              <a:rPr lang="en-US" altLang="en-US" sz="1400" smtClean="0"/>
              <a:t>The Losing Rep shall </a:t>
            </a:r>
            <a:r>
              <a:rPr lang="en-US" altLang="en-US" sz="1400" u="sng" smtClean="0"/>
              <a:t>submit the BDMVI </a:t>
            </a:r>
            <a:r>
              <a:rPr lang="en-US" altLang="en-US" sz="1400" smtClean="0"/>
              <a:t>814_16 </a:t>
            </a:r>
            <a:r>
              <a:rPr lang="en-US" altLang="en-US" sz="1400" u="sng" smtClean="0"/>
              <a:t>no later than 12 days after submittal of the MarkeTrak </a:t>
            </a:r>
            <a:r>
              <a:rPr lang="en-US" altLang="en-US" sz="1400" smtClean="0"/>
              <a:t>and shall be dated with the ‘proposed regain date’ as agreed in the MarkeTrak</a:t>
            </a:r>
          </a:p>
          <a:p>
            <a:pPr marL="1060450" lvl="2" indent="-457200" eaLnBrk="1" hangingPunct="1">
              <a:spcAft>
                <a:spcPts val="600"/>
              </a:spcAft>
              <a:buFont typeface="Wingdings" panose="05000000000000000000" pitchFamily="2" charset="2"/>
              <a:buChar char="Ø"/>
            </a:pPr>
            <a:endParaRPr lang="en-US" altLang="en-US" sz="1400" smtClean="0"/>
          </a:p>
          <a:p>
            <a:pPr marL="1060450" lvl="2" indent="-457200" eaLnBrk="1" hangingPunct="1">
              <a:spcAft>
                <a:spcPts val="600"/>
              </a:spcAft>
              <a:buFont typeface="Wingdings" panose="05000000000000000000" pitchFamily="2" charset="2"/>
              <a:buChar char="Ø"/>
            </a:pPr>
            <a:endParaRPr lang="en-US" altLang="en-US" sz="1400" smtClean="0"/>
          </a:p>
        </p:txBody>
      </p:sp>
      <p:sp>
        <p:nvSpPr>
          <p:cNvPr id="3" name="Title 2"/>
          <p:cNvSpPr>
            <a:spLocks noGrp="1"/>
          </p:cNvSpPr>
          <p:nvPr>
            <p:ph type="title"/>
          </p:nvPr>
        </p:nvSpPr>
        <p:spPr/>
        <p:txBody>
          <a:bodyPr/>
          <a:lstStyle/>
          <a:p>
            <a:pPr algn="l" eaLnBrk="1" fontAlgn="auto" hangingPunct="1">
              <a:spcAft>
                <a:spcPts val="0"/>
              </a:spcAft>
              <a:defRPr/>
            </a:pPr>
            <a:r>
              <a:rPr lang="en-US" sz="2800" dirty="0"/>
              <a:t>Inadvertent Gain</a:t>
            </a:r>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114661A-7EA0-4835-A014-D9EFC5A40E46}" type="slidenum">
              <a:rPr lang="en-US">
                <a:solidFill>
                  <a:schemeClr val="bg1"/>
                </a:solidFill>
              </a:rPr>
              <a:pPr fontAlgn="base">
                <a:spcBef>
                  <a:spcPct val="0"/>
                </a:spcBef>
                <a:spcAft>
                  <a:spcPct val="0"/>
                </a:spcAft>
                <a:defRPr/>
              </a:pPr>
              <a:t>28</a:t>
            </a:fld>
            <a:endParaRPr lang="en-US" dirty="0">
              <a:solidFill>
                <a:schemeClr val="bg1"/>
              </a:solidFill>
            </a:endParaRPr>
          </a:p>
        </p:txBody>
      </p:sp>
    </p:spTree>
    <p:extLst>
      <p:ext uri="{BB962C8B-B14F-4D97-AF65-F5344CB8AC3E}">
        <p14:creationId xmlns:p14="http://schemas.microsoft.com/office/powerpoint/2010/main" val="926558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762000" y="914400"/>
            <a:ext cx="8229600" cy="4767263"/>
          </a:xfrm>
        </p:spPr>
        <p:txBody>
          <a:bodyPr/>
          <a:lstStyle/>
          <a:p>
            <a:pPr marL="109538" indent="0" eaLnBrk="1" hangingPunct="1">
              <a:buFont typeface="Wingdings 3" panose="05040102010807070707" pitchFamily="18" charset="2"/>
              <a:buNone/>
            </a:pPr>
            <a:endParaRPr lang="en-US" altLang="en-US" sz="1600" b="1" smtClean="0"/>
          </a:p>
          <a:p>
            <a:pPr marL="822325" lvl="1" indent="-457200" eaLnBrk="1" hangingPunct="1">
              <a:buFont typeface="Wingdings" panose="05000000000000000000" pitchFamily="2" charset="2"/>
              <a:buChar char="Ø"/>
            </a:pPr>
            <a:r>
              <a:rPr lang="en-US" altLang="en-US" sz="1400" smtClean="0"/>
              <a:t>ERCOT’s Receipt of Inadvertent Gain Issue</a:t>
            </a:r>
            <a:endParaRPr lang="en-US" altLang="en-US" sz="1400" b="1" smtClean="0"/>
          </a:p>
          <a:p>
            <a:pPr marL="1060450" lvl="2" indent="-457200" eaLnBrk="1" hangingPunct="1">
              <a:spcAft>
                <a:spcPts val="600"/>
              </a:spcAft>
              <a:buFont typeface="Wingdings" panose="05000000000000000000" pitchFamily="2" charset="2"/>
              <a:buChar char="Ø"/>
            </a:pPr>
            <a:r>
              <a:rPr lang="en-US" altLang="en-US" sz="1200" smtClean="0"/>
              <a:t>Confirm the pending or actual change of CR relationship.</a:t>
            </a:r>
          </a:p>
          <a:p>
            <a:pPr marL="1060450" lvl="2" indent="-457200" eaLnBrk="1" hangingPunct="1">
              <a:spcAft>
                <a:spcPts val="600"/>
              </a:spcAft>
              <a:buFont typeface="Wingdings" panose="05000000000000000000" pitchFamily="2" charset="2"/>
              <a:buChar char="Ø"/>
            </a:pPr>
            <a:r>
              <a:rPr lang="en-US" altLang="en-US" sz="1200" smtClean="0"/>
              <a:t>Assign CR2 and the TDSP to the MarkeTrak issue.</a:t>
            </a:r>
          </a:p>
          <a:p>
            <a:pPr marL="1060450" lvl="2" indent="-457200" eaLnBrk="1" hangingPunct="1">
              <a:spcAft>
                <a:spcPts val="600"/>
              </a:spcAft>
              <a:buFont typeface="Wingdings" panose="05000000000000000000" pitchFamily="2" charset="2"/>
              <a:buChar char="Ø"/>
            </a:pPr>
            <a:r>
              <a:rPr lang="en-US" altLang="en-US" sz="1200" smtClean="0"/>
              <a:t>ERCOT will transition the MarkeTrak issue to the parties involved with CR2 as the Responsible MP.</a:t>
            </a:r>
          </a:p>
          <a:p>
            <a:pPr marL="1060450" lvl="2" indent="-457200" eaLnBrk="1" hangingPunct="1">
              <a:spcAft>
                <a:spcPts val="600"/>
              </a:spcAft>
              <a:buFont typeface="Wingdings" panose="05000000000000000000" pitchFamily="2" charset="2"/>
              <a:buChar char="Ø"/>
            </a:pPr>
            <a:r>
              <a:rPr lang="en-US" altLang="en-US" sz="1200" smtClean="0"/>
              <a:t>CR2 is responsible for selecting Begin Working to transition the item into a State of In Progress.</a:t>
            </a:r>
          </a:p>
          <a:p>
            <a:pPr marL="1060450" lvl="2" indent="-457200" eaLnBrk="1" hangingPunct="1">
              <a:spcAft>
                <a:spcPts val="600"/>
              </a:spcAft>
              <a:buFont typeface="Wingdings" panose="05000000000000000000" pitchFamily="2" charset="2"/>
              <a:buChar char="Ø"/>
            </a:pPr>
            <a:r>
              <a:rPr lang="en-US" altLang="en-US" sz="1200" smtClean="0"/>
              <a:t>The Original CR must wait for the TDSP to select Ready to Receive prior to sending the EDI to regain the account.</a:t>
            </a:r>
          </a:p>
          <a:p>
            <a:pPr marL="822325" lvl="1" indent="-457200" eaLnBrk="1" hangingPunct="1">
              <a:spcAft>
                <a:spcPts val="600"/>
              </a:spcAft>
              <a:buFont typeface="Wingdings" panose="05000000000000000000" pitchFamily="2" charset="2"/>
              <a:buChar char="Ø"/>
            </a:pPr>
            <a:r>
              <a:rPr lang="en-US" altLang="en-US" sz="1400" smtClean="0"/>
              <a:t>Examples of Invalid Inadvertent Gain Issues where ERCOT will select Invalid IAG and populate the Invalid IAG Reason field with the reason the issue could not be worked:</a:t>
            </a:r>
          </a:p>
          <a:p>
            <a:pPr marL="1060450" lvl="2" indent="-457200" eaLnBrk="1" hangingPunct="1">
              <a:spcBef>
                <a:spcPct val="0"/>
              </a:spcBef>
              <a:buFont typeface="Wingdings" panose="05000000000000000000" pitchFamily="2" charset="2"/>
              <a:buChar char="Ø"/>
            </a:pPr>
            <a:r>
              <a:rPr lang="en-US" altLang="en-US" sz="1200" smtClean="0"/>
              <a:t>Invalid ESI ID</a:t>
            </a:r>
          </a:p>
          <a:p>
            <a:pPr marL="1060450" lvl="2" indent="-457200" eaLnBrk="1" hangingPunct="1">
              <a:spcBef>
                <a:spcPct val="0"/>
              </a:spcBef>
              <a:buFont typeface="Wingdings" panose="05000000000000000000" pitchFamily="2" charset="2"/>
              <a:buChar char="Ø"/>
            </a:pPr>
            <a:r>
              <a:rPr lang="en-US" altLang="en-US" sz="1200" smtClean="0"/>
              <a:t>Wrong or Invalid Tran ID</a:t>
            </a:r>
          </a:p>
          <a:p>
            <a:pPr marL="1060450" lvl="2" indent="-457200" eaLnBrk="1" hangingPunct="1">
              <a:spcBef>
                <a:spcPct val="0"/>
              </a:spcBef>
              <a:buFont typeface="Wingdings" panose="05000000000000000000" pitchFamily="2" charset="2"/>
              <a:buChar char="Ø"/>
            </a:pPr>
            <a:r>
              <a:rPr lang="en-US" altLang="en-US" sz="1200" smtClean="0"/>
              <a:t>Invalid Order Type (order something other than MVI or Switch)</a:t>
            </a:r>
          </a:p>
          <a:p>
            <a:pPr marL="1060450" lvl="2" indent="-457200" eaLnBrk="1" hangingPunct="1">
              <a:spcBef>
                <a:spcPct val="0"/>
              </a:spcBef>
              <a:buFont typeface="Wingdings" panose="05000000000000000000" pitchFamily="2" charset="2"/>
              <a:buChar char="Ø"/>
            </a:pPr>
            <a:r>
              <a:rPr lang="en-US" altLang="en-US" sz="1200" smtClean="0"/>
              <a:t>Submitter selected Gaining and is not the Gaining CR</a:t>
            </a:r>
          </a:p>
          <a:p>
            <a:pPr marL="1060450" lvl="2" indent="-457200" eaLnBrk="1" hangingPunct="1">
              <a:spcBef>
                <a:spcPct val="0"/>
              </a:spcBef>
              <a:buFont typeface="Wingdings" panose="05000000000000000000" pitchFamily="2" charset="2"/>
              <a:buChar char="Ø"/>
            </a:pPr>
            <a:r>
              <a:rPr lang="en-US" altLang="en-US" sz="1200" smtClean="0"/>
              <a:t>Submitter selected Losing and is not the Losing CR</a:t>
            </a:r>
          </a:p>
          <a:p>
            <a:pPr marL="1060450" lvl="2" indent="-457200" eaLnBrk="1" hangingPunct="1">
              <a:spcBef>
                <a:spcPct val="0"/>
              </a:spcBef>
              <a:buFont typeface="Wingdings" panose="05000000000000000000" pitchFamily="2" charset="2"/>
              <a:buChar char="Ø"/>
            </a:pPr>
            <a:r>
              <a:rPr lang="en-US" altLang="en-US" sz="1200" smtClean="0"/>
              <a:t>ESI ID was De-Energized prior to completion of MVI</a:t>
            </a:r>
          </a:p>
          <a:p>
            <a:pPr marL="1060450" lvl="2" indent="-457200" eaLnBrk="1" hangingPunct="1">
              <a:spcBef>
                <a:spcPct val="0"/>
              </a:spcBef>
              <a:buFont typeface="Wingdings" panose="05000000000000000000" pitchFamily="2" charset="2"/>
              <a:buChar char="Ø"/>
            </a:pPr>
            <a:r>
              <a:rPr lang="en-US" altLang="en-US" sz="1200" smtClean="0"/>
              <a:t>The Losing and Gaining CR are the same</a:t>
            </a:r>
          </a:p>
          <a:p>
            <a:pPr marL="1060450" lvl="2" indent="-457200" eaLnBrk="1" hangingPunct="1">
              <a:spcBef>
                <a:spcPct val="0"/>
              </a:spcBef>
              <a:buFont typeface="Wingdings" panose="05000000000000000000" pitchFamily="2" charset="2"/>
              <a:buChar char="Ø"/>
            </a:pPr>
            <a:r>
              <a:rPr lang="en-US" altLang="en-US" sz="1200" smtClean="0"/>
              <a:t>Losing CR has left the Market</a:t>
            </a:r>
          </a:p>
          <a:p>
            <a:pPr marL="1060450" lvl="2" indent="-457200" eaLnBrk="1" hangingPunct="1">
              <a:spcBef>
                <a:spcPct val="0"/>
              </a:spcBef>
              <a:buFont typeface="Wingdings" panose="05000000000000000000" pitchFamily="2" charset="2"/>
              <a:buChar char="Ø"/>
            </a:pPr>
            <a:r>
              <a:rPr lang="en-US" altLang="en-US" sz="1200" smtClean="0"/>
              <a:t>Gaining CR has left the Market</a:t>
            </a:r>
          </a:p>
          <a:p>
            <a:pPr marL="1060450" lvl="2" indent="-457200" eaLnBrk="1" hangingPunct="1">
              <a:spcBef>
                <a:spcPct val="0"/>
              </a:spcBef>
              <a:buFont typeface="Wingdings" panose="05000000000000000000" pitchFamily="2" charset="2"/>
              <a:buChar char="Ø"/>
            </a:pPr>
            <a:r>
              <a:rPr lang="en-US" altLang="en-US" sz="1200" smtClean="0"/>
              <a:t>Order was Cancelled – No IAG </a:t>
            </a:r>
          </a:p>
          <a:p>
            <a:pPr marL="1060450" lvl="2" indent="-457200" eaLnBrk="1" hangingPunct="1">
              <a:spcBef>
                <a:spcPct val="0"/>
              </a:spcBef>
              <a:buFont typeface="Wingdings" panose="05000000000000000000" pitchFamily="2" charset="2"/>
              <a:buChar char="Ø"/>
            </a:pPr>
            <a:r>
              <a:rPr lang="en-US" altLang="en-US" sz="1200" smtClean="0"/>
              <a:t>Other</a:t>
            </a:r>
          </a:p>
          <a:p>
            <a:pPr marL="1060450" lvl="2" indent="-457200" eaLnBrk="1" hangingPunct="1">
              <a:spcAft>
                <a:spcPts val="600"/>
              </a:spcAft>
              <a:buFont typeface="Wingdings" panose="05000000000000000000" pitchFamily="2" charset="2"/>
              <a:buChar char="Ø"/>
            </a:pPr>
            <a:endParaRPr lang="en-US" altLang="en-US" sz="1200" smtClean="0"/>
          </a:p>
          <a:p>
            <a:pPr marL="1060450" lvl="2" indent="-457200" eaLnBrk="1" hangingPunct="1">
              <a:spcAft>
                <a:spcPts val="600"/>
              </a:spcAft>
              <a:buFont typeface="Wingdings" panose="05000000000000000000" pitchFamily="2" charset="2"/>
              <a:buChar char="Ø"/>
            </a:pPr>
            <a:endParaRPr lang="en-US" altLang="en-US" sz="1200" smtClean="0"/>
          </a:p>
        </p:txBody>
      </p:sp>
      <p:sp>
        <p:nvSpPr>
          <p:cNvPr id="3" name="Title 2"/>
          <p:cNvSpPr>
            <a:spLocks noGrp="1"/>
          </p:cNvSpPr>
          <p:nvPr>
            <p:ph type="title"/>
          </p:nvPr>
        </p:nvSpPr>
        <p:spPr/>
        <p:txBody>
          <a:bodyPr/>
          <a:lstStyle/>
          <a:p>
            <a:pPr algn="l" eaLnBrk="1" fontAlgn="auto" hangingPunct="1">
              <a:spcAft>
                <a:spcPts val="0"/>
              </a:spcAft>
              <a:defRPr/>
            </a:pPr>
            <a:r>
              <a:rPr lang="en-US" sz="2800" dirty="0"/>
              <a:t>Inadvertent Gain</a:t>
            </a:r>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B02AAE1-CA38-4838-9344-0A3A9EF9045C}" type="slidenum">
              <a:rPr lang="en-US">
                <a:solidFill>
                  <a:schemeClr val="bg1"/>
                </a:solidFill>
              </a:rPr>
              <a:pPr fontAlgn="base">
                <a:spcBef>
                  <a:spcPct val="0"/>
                </a:spcBef>
                <a:spcAft>
                  <a:spcPct val="0"/>
                </a:spcAft>
                <a:defRPr/>
              </a:pPr>
              <a:t>29</a:t>
            </a:fld>
            <a:endParaRPr lang="en-US" dirty="0">
              <a:solidFill>
                <a:schemeClr val="bg1"/>
              </a:solidFill>
            </a:endParaRPr>
          </a:p>
        </p:txBody>
      </p:sp>
    </p:spTree>
    <p:extLst>
      <p:ext uri="{BB962C8B-B14F-4D97-AF65-F5344CB8AC3E}">
        <p14:creationId xmlns:p14="http://schemas.microsoft.com/office/powerpoint/2010/main" val="2462220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533400" y="1219200"/>
            <a:ext cx="7780338" cy="5181600"/>
          </a:xfrm>
        </p:spPr>
        <p:txBody>
          <a:bodyPr/>
          <a:lstStyle/>
          <a:p>
            <a:pPr>
              <a:lnSpc>
                <a:spcPct val="150000"/>
              </a:lnSpc>
            </a:pPr>
            <a:r>
              <a:rPr lang="en-US" altLang="en-US" sz="1800" dirty="0" smtClean="0"/>
              <a:t>Antitrust Admonition </a:t>
            </a:r>
          </a:p>
          <a:p>
            <a:pPr>
              <a:lnSpc>
                <a:spcPct val="150000"/>
              </a:lnSpc>
            </a:pPr>
            <a:r>
              <a:rPr lang="en-US" altLang="en-US" sz="1800" dirty="0" smtClean="0"/>
              <a:t>Welcome &amp; Introductions</a:t>
            </a:r>
          </a:p>
          <a:p>
            <a:pPr>
              <a:lnSpc>
                <a:spcPct val="150000"/>
              </a:lnSpc>
            </a:pPr>
            <a:r>
              <a:rPr lang="en-US" altLang="en-US" sz="1800" dirty="0" smtClean="0"/>
              <a:t>Inadvertent Gain/Loss (IGL) Overview</a:t>
            </a:r>
          </a:p>
          <a:p>
            <a:pPr lvl="1">
              <a:lnSpc>
                <a:spcPct val="150000"/>
              </a:lnSpc>
            </a:pPr>
            <a:r>
              <a:rPr lang="en-US" altLang="en-US" sz="1800" dirty="0" smtClean="0"/>
              <a:t>Causes of IAS &amp; Impacts to customer experience</a:t>
            </a:r>
          </a:p>
          <a:p>
            <a:pPr lvl="1">
              <a:lnSpc>
                <a:spcPct val="150000"/>
              </a:lnSpc>
            </a:pPr>
            <a:r>
              <a:rPr lang="en-US" altLang="en-US" sz="1800" dirty="0" smtClean="0"/>
              <a:t>Prevention of IAS </a:t>
            </a:r>
          </a:p>
          <a:p>
            <a:pPr>
              <a:lnSpc>
                <a:spcPct val="150000"/>
              </a:lnSpc>
            </a:pPr>
            <a:r>
              <a:rPr lang="en-US" altLang="en-US" sz="1800" dirty="0" smtClean="0"/>
              <a:t>Customer Rescission Walkthrough </a:t>
            </a:r>
          </a:p>
          <a:p>
            <a:pPr>
              <a:lnSpc>
                <a:spcPct val="150000"/>
              </a:lnSpc>
            </a:pPr>
            <a:r>
              <a:rPr lang="en-US" altLang="en-US" sz="1800" dirty="0" smtClean="0"/>
              <a:t>IAS Resolution Process Walkthrough</a:t>
            </a:r>
          </a:p>
          <a:p>
            <a:pPr>
              <a:lnSpc>
                <a:spcPct val="150000"/>
              </a:lnSpc>
            </a:pPr>
            <a:r>
              <a:rPr lang="en-US" altLang="en-US" sz="1800" dirty="0" smtClean="0"/>
              <a:t>Reconciliation &amp; Verification Process</a:t>
            </a:r>
          </a:p>
          <a:p>
            <a:pPr>
              <a:lnSpc>
                <a:spcPct val="150000"/>
              </a:lnSpc>
            </a:pPr>
            <a:r>
              <a:rPr lang="en-US" altLang="en-US" sz="1800" dirty="0" smtClean="0"/>
              <a:t>ERCOT Live Demonstration</a:t>
            </a:r>
          </a:p>
          <a:p>
            <a:pPr>
              <a:lnSpc>
                <a:spcPct val="150000"/>
              </a:lnSpc>
            </a:pPr>
            <a:r>
              <a:rPr lang="en-US" altLang="en-US" sz="1800" dirty="0" smtClean="0"/>
              <a:t>Market Reporting &amp; Closing</a:t>
            </a:r>
          </a:p>
          <a:p>
            <a:pPr>
              <a:lnSpc>
                <a:spcPct val="150000"/>
              </a:lnSpc>
            </a:pPr>
            <a:r>
              <a:rPr lang="en-US" altLang="en-US" sz="1800" dirty="0" smtClean="0"/>
              <a:t>Adjourn</a:t>
            </a:r>
            <a:endParaRPr lang="en-US" altLang="en-US" sz="1800" dirty="0" smtClean="0"/>
          </a:p>
        </p:txBody>
      </p:sp>
      <p:sp>
        <p:nvSpPr>
          <p:cNvPr id="3" name="Title 2"/>
          <p:cNvSpPr>
            <a:spLocks noGrp="1"/>
          </p:cNvSpPr>
          <p:nvPr>
            <p:ph type="title"/>
          </p:nvPr>
        </p:nvSpPr>
        <p:spPr>
          <a:xfrm>
            <a:off x="457200" y="274638"/>
            <a:ext cx="8229600" cy="868362"/>
          </a:xfrm>
        </p:spPr>
        <p:txBody>
          <a:bodyPr/>
          <a:lstStyle/>
          <a:p>
            <a:pPr>
              <a:defRPr/>
            </a:pPr>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FC03A088-15D8-4080-BA63-5600C6DFA500}"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109538" indent="0" eaLnBrk="1" hangingPunct="1">
              <a:buFont typeface="Wingdings 3" panose="05040102010807070707" pitchFamily="18" charset="2"/>
              <a:buNone/>
              <a:defRPr/>
            </a:pPr>
            <a:endParaRPr lang="en-US" altLang="en-US" sz="1600" b="1" dirty="0"/>
          </a:p>
          <a:p>
            <a:pPr marL="822326" lvl="1" indent="-457200" eaLnBrk="1" hangingPunct="1">
              <a:buFont typeface="Wingdings" pitchFamily="2" charset="2"/>
              <a:buChar char="Ø"/>
              <a:defRPr/>
            </a:pPr>
            <a:r>
              <a:rPr lang="en-US" altLang="en-US" sz="1400" dirty="0"/>
              <a:t>Submitting an Inadvertent Gain – CR Submits as the Gaining CR</a:t>
            </a:r>
            <a:endParaRPr lang="en-US" altLang="en-US" sz="1400" b="1" dirty="0"/>
          </a:p>
          <a:p>
            <a:pPr marL="1060451" lvl="2" indent="-457200" eaLnBrk="1" hangingPunct="1">
              <a:spcAft>
                <a:spcPts val="600"/>
              </a:spcAft>
              <a:buFont typeface="Wingdings" pitchFamily="2" charset="2"/>
              <a:buChar char="Ø"/>
              <a:defRPr/>
            </a:pPr>
            <a:r>
              <a:rPr lang="en-US" sz="1200" dirty="0"/>
              <a:t>From the Submit Tree, select IAG – Inadvertent Gaining</a:t>
            </a:r>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a:p>
          <a:p>
            <a:pPr marL="603251" lvl="2" indent="0" eaLnBrk="1" hangingPunct="1">
              <a:spcAft>
                <a:spcPts val="600"/>
              </a:spcAft>
              <a:buFont typeface="Wingdings 2" panose="05020102010507070707" pitchFamily="18" charset="2"/>
              <a:buNone/>
              <a:defRPr/>
            </a:pPr>
            <a:endParaRPr lang="en-US" sz="1200" dirty="0"/>
          </a:p>
          <a:p>
            <a:pPr marL="1060451" lvl="2" indent="-457200" eaLnBrk="1" hangingPunct="1">
              <a:spcBef>
                <a:spcPts val="0"/>
              </a:spcBef>
              <a:spcAft>
                <a:spcPts val="0"/>
              </a:spcAft>
              <a:buFont typeface="Wingdings" pitchFamily="2" charset="2"/>
              <a:buChar char="Ø"/>
              <a:defRPr/>
            </a:pPr>
            <a:r>
              <a:rPr lang="en-US" sz="1200" dirty="0"/>
              <a:t>CR1 (Gaining/Original CR) will enter all required information. </a:t>
            </a:r>
          </a:p>
          <a:p>
            <a:pPr marL="1344613" lvl="3" indent="-457200" eaLnBrk="1" hangingPunct="1">
              <a:spcBef>
                <a:spcPts val="0"/>
              </a:spcBef>
              <a:spcAft>
                <a:spcPts val="0"/>
              </a:spcAft>
              <a:buFont typeface="Wingdings" pitchFamily="2" charset="2"/>
              <a:buChar char="Ø"/>
              <a:defRPr/>
            </a:pPr>
            <a:r>
              <a:rPr lang="en-US" sz="1000" dirty="0"/>
              <a:t>ESIID</a:t>
            </a:r>
          </a:p>
          <a:p>
            <a:pPr marL="1344613" lvl="3" indent="-457200" eaLnBrk="1" hangingPunct="1">
              <a:spcBef>
                <a:spcPts val="0"/>
              </a:spcBef>
              <a:spcAft>
                <a:spcPts val="0"/>
              </a:spcAft>
              <a:buFont typeface="Wingdings" pitchFamily="2" charset="2"/>
              <a:buChar char="Ø"/>
              <a:defRPr/>
            </a:pPr>
            <a:r>
              <a:rPr lang="en-US" sz="1000" dirty="0"/>
              <a:t>Original Tran ID – The original tran id of the other CR’s enrollment. (BGN06 of the 814_06).</a:t>
            </a:r>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a:t>Inadvertent Gain</a:t>
            </a:r>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75731BE-25C9-4DD9-AD0E-CF44DE24EC2B}" type="slidenum">
              <a:rPr lang="en-US">
                <a:solidFill>
                  <a:schemeClr val="bg1"/>
                </a:solidFill>
              </a:rPr>
              <a:pPr fontAlgn="base">
                <a:spcBef>
                  <a:spcPct val="0"/>
                </a:spcBef>
                <a:spcAft>
                  <a:spcPct val="0"/>
                </a:spcAft>
                <a:defRPr/>
              </a:pPr>
              <a:t>30</a:t>
            </a:fld>
            <a:endParaRPr lang="en-US" dirty="0">
              <a:solidFill>
                <a:schemeClr val="bg1"/>
              </a:solidFill>
            </a:endParaRPr>
          </a:p>
        </p:txBody>
      </p:sp>
      <p:pic>
        <p:nvPicPr>
          <p:cNvPr id="18437" name="Picture 4"/>
          <p:cNvPicPr>
            <a:picLocks noChangeAspect="1" noChangeArrowheads="1"/>
          </p:cNvPicPr>
          <p:nvPr/>
        </p:nvPicPr>
        <p:blipFill>
          <a:blip r:embed="rId2">
            <a:extLst>
              <a:ext uri="{28A0092B-C50C-407E-A947-70E740481C1C}">
                <a14:useLocalDpi xmlns:a14="http://schemas.microsoft.com/office/drawing/2010/main" val="0"/>
              </a:ext>
            </a:extLst>
          </a:blip>
          <a:srcRect b="38747"/>
          <a:stretch>
            <a:fillRect/>
          </a:stretch>
        </p:blipFill>
        <p:spPr bwMode="auto">
          <a:xfrm>
            <a:off x="1409700" y="4953000"/>
            <a:ext cx="5495925"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14500"/>
            <a:ext cx="5153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388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152400" y="914400"/>
            <a:ext cx="8839200" cy="4767263"/>
          </a:xfrm>
        </p:spPr>
        <p:txBody>
          <a:bodyPr/>
          <a:lstStyle/>
          <a:p>
            <a:pPr marL="109538" indent="0" eaLnBrk="1" hangingPunct="1">
              <a:buFont typeface="Wingdings 3" panose="05040102010807070707" pitchFamily="18" charset="2"/>
              <a:buNone/>
            </a:pPr>
            <a:endParaRPr lang="en-US" altLang="en-US" sz="1600" b="1" smtClean="0"/>
          </a:p>
          <a:p>
            <a:pPr marL="365125" lvl="1" indent="0" eaLnBrk="1" hangingPunct="1">
              <a:buFont typeface="Verdana" panose="020B0604030504040204" pitchFamily="34" charset="0"/>
              <a:buNone/>
            </a:pPr>
            <a:r>
              <a:rPr lang="en-US" altLang="en-US" sz="1100" i="1" smtClean="0">
                <a:solidFill>
                  <a:srgbClr val="FF0000"/>
                </a:solidFill>
              </a:rPr>
              <a:t>CRITICAL: The Comments field is technically optional; however, not providing the required information referenced in RMG Section 7.3.2(1) could result in a delay of issue resolution. Please include any additional information in this box.</a:t>
            </a:r>
          </a:p>
          <a:p>
            <a:pPr marL="1287463" lvl="4" indent="-171450" eaLnBrk="1" hangingPunct="1">
              <a:buFont typeface="Wingdings" panose="05000000000000000000" pitchFamily="2" charset="2"/>
              <a:buChar char="§"/>
            </a:pPr>
            <a:r>
              <a:rPr lang="en-US" altLang="en-US" sz="1100" i="1" smtClean="0">
                <a:solidFill>
                  <a:srgbClr val="FF0000"/>
                </a:solidFill>
              </a:rPr>
              <a:t>Customer Name (Always)</a:t>
            </a:r>
          </a:p>
          <a:p>
            <a:pPr marL="1287463" lvl="4" indent="-171450" eaLnBrk="1" hangingPunct="1">
              <a:buFont typeface="Wingdings" panose="05000000000000000000" pitchFamily="2" charset="2"/>
              <a:buChar char="§"/>
            </a:pPr>
            <a:r>
              <a:rPr lang="en-US" altLang="en-US" sz="1100" i="1" smtClean="0">
                <a:solidFill>
                  <a:srgbClr val="FF0000"/>
                </a:solidFill>
              </a:rPr>
              <a:t>Meter Number  (If available)</a:t>
            </a:r>
          </a:p>
          <a:p>
            <a:pPr marL="1287463" lvl="4" indent="-171450" eaLnBrk="1" hangingPunct="1">
              <a:buFont typeface="Wingdings" panose="05000000000000000000" pitchFamily="2" charset="2"/>
              <a:buChar char="§"/>
            </a:pPr>
            <a:r>
              <a:rPr lang="en-US" altLang="en-US" sz="1100" i="1" smtClean="0">
                <a:solidFill>
                  <a:srgbClr val="FF0000"/>
                </a:solidFill>
              </a:rPr>
              <a:t>Any other pertinent information that will help expedite resolution</a:t>
            </a:r>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r>
              <a:rPr lang="en-US" altLang="en-US" sz="1200" smtClean="0"/>
              <a:t>Select OK to create the IAG – Inadvertent Gaining MarkeTrak Issue.  The issue enters the state of New (ERCOT) and is visible only by the Submitting CR and ERCOT.</a:t>
            </a:r>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spcAft>
                <a:spcPts val="600"/>
              </a:spcAft>
              <a:buFont typeface="Wingdings" panose="05000000000000000000" pitchFamily="2" charset="2"/>
              <a:buChar char="Ø"/>
            </a:pPr>
            <a:r>
              <a:rPr lang="en-US" altLang="en-US" sz="1200" smtClean="0"/>
              <a:t>The Submitting CR has the option to Withdraw the issue at this point</a:t>
            </a:r>
          </a:p>
          <a:p>
            <a:pPr marL="1060450" lvl="2" indent="-457200" eaLnBrk="1" hangingPunct="1">
              <a:spcBef>
                <a:spcPct val="0"/>
              </a:spcBef>
              <a:spcAft>
                <a:spcPts val="600"/>
              </a:spcAft>
              <a:buFont typeface="Wingdings" panose="05000000000000000000" pitchFamily="2" charset="2"/>
              <a:buChar char="Ø"/>
            </a:pPr>
            <a:r>
              <a:rPr lang="en-US" altLang="en-US" sz="1200" smtClean="0"/>
              <a:t>ERCOT will select Begin Working to provide the Gaining CR Start Date, if the Gaining CR is still the rep of record (Gaining CR ROR), assign CR2 (Gaining CR) and TDSP. ERCOT will then select “OK” to move the issue to CR2 (Gaining CR).</a:t>
            </a:r>
          </a:p>
          <a:p>
            <a:pPr marL="1060450" lvl="2" indent="-457200" eaLnBrk="1" hangingPunct="1">
              <a:spcBef>
                <a:spcPct val="0"/>
              </a:spcBef>
              <a:buFont typeface="Wingdings" panose="05000000000000000000" pitchFamily="2" charset="2"/>
              <a:buChar char="Ø"/>
            </a:pPr>
            <a:endParaRPr lang="en-US" altLang="en-US" sz="1000" smtClean="0"/>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060450" lvl="2" indent="-457200" eaLnBrk="1" hangingPunct="1">
              <a:spcAft>
                <a:spcPts val="600"/>
              </a:spcAft>
              <a:buFont typeface="Wingdings" panose="05000000000000000000" pitchFamily="2" charset="2"/>
              <a:buChar char="Ø"/>
            </a:pPr>
            <a:endParaRPr lang="en-US" altLang="en-US" sz="1200" smtClean="0"/>
          </a:p>
          <a:p>
            <a:pPr marL="1060450" lvl="2" indent="-457200" eaLnBrk="1" hangingPunct="1">
              <a:spcAft>
                <a:spcPts val="600"/>
              </a:spcAft>
              <a:buFont typeface="Wingdings" panose="05000000000000000000"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a:t>Inadvertent Gain</a:t>
            </a:r>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6CBACAB-7EA7-47D0-9D12-786107D6098D}" type="slidenum">
              <a:rPr lang="en-US">
                <a:solidFill>
                  <a:schemeClr val="bg1"/>
                </a:solidFill>
              </a:rPr>
              <a:pPr fontAlgn="base">
                <a:spcBef>
                  <a:spcPct val="0"/>
                </a:spcBef>
                <a:spcAft>
                  <a:spcPct val="0"/>
                </a:spcAft>
                <a:defRPr/>
              </a:pPr>
              <a:t>31</a:t>
            </a:fld>
            <a:endParaRPr lang="en-US" dirty="0">
              <a:solidFill>
                <a:schemeClr val="bg1"/>
              </a:solidFill>
            </a:endParaRP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487680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609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914400"/>
            <a:ext cx="8229600" cy="4767263"/>
          </a:xfrm>
        </p:spPr>
        <p:txBody>
          <a:bodyPr/>
          <a:lstStyle/>
          <a:p>
            <a:pPr marL="365126" lvl="1" indent="0" eaLnBrk="1" hangingPunct="1">
              <a:buFont typeface="Verdana" panose="020B0604030504040204" pitchFamily="34" charset="0"/>
              <a:buNone/>
              <a:defRPr/>
            </a:pPr>
            <a:endParaRPr lang="en-US" sz="1600" b="1" dirty="0"/>
          </a:p>
          <a:p>
            <a:pPr marL="365126" lvl="1" indent="0" eaLnBrk="1" hangingPunct="1">
              <a:buFont typeface="Verdana" panose="020B0604030504040204" pitchFamily="34" charset="0"/>
              <a:buNone/>
              <a:defRPr/>
            </a:pPr>
            <a:endParaRPr lang="en-US" sz="1200" dirty="0"/>
          </a:p>
          <a:p>
            <a:pPr marL="1060451" lvl="2" indent="-457200" eaLnBrk="1" hangingPunct="1">
              <a:spcBef>
                <a:spcPts val="0"/>
              </a:spcBef>
              <a:spcAft>
                <a:spcPts val="0"/>
              </a:spcAft>
              <a:buFont typeface="Wingdings" pitchFamily="2" charset="2"/>
              <a:buChar char="Ø"/>
              <a:defRPr/>
            </a:pPr>
            <a:r>
              <a:rPr lang="en-US" sz="1200" dirty="0"/>
              <a:t>CR2 (Losing CR) will select Begin Working and Issue details and Investigate Market Conditions to determine the appropriate regain date.</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r>
              <a:rPr lang="en-US" sz="1200" dirty="0"/>
              <a:t>If CR2 (Losing/Original CR) determines that an Inadvertent Gain has NOT taken place, they have the option to select “Unexecutable” to stop the Inadvertent Gain process.  Invalid IAG Reason is required, enter one of the following:</a:t>
            </a:r>
          </a:p>
          <a:p>
            <a:pPr marL="1344613" lvl="3" indent="-457200" eaLnBrk="1" hangingPunct="1">
              <a:spcBef>
                <a:spcPts val="0"/>
              </a:spcBef>
              <a:spcAft>
                <a:spcPts val="0"/>
              </a:spcAft>
              <a:buFont typeface="Wingdings" pitchFamily="2" charset="2"/>
              <a:buChar char="Ø"/>
              <a:defRPr/>
            </a:pPr>
            <a:r>
              <a:rPr lang="en-US" sz="1000" dirty="0"/>
              <a:t>3rd party CR involved</a:t>
            </a:r>
          </a:p>
          <a:p>
            <a:pPr marL="1344613" lvl="3" indent="-457200" eaLnBrk="1" hangingPunct="1">
              <a:spcBef>
                <a:spcPts val="0"/>
              </a:spcBef>
              <a:spcAft>
                <a:spcPts val="0"/>
              </a:spcAft>
              <a:buFont typeface="Wingdings" pitchFamily="2" charset="2"/>
              <a:buChar char="Ø"/>
              <a:defRPr/>
            </a:pPr>
            <a:r>
              <a:rPr lang="en-US" sz="1000" dirty="0"/>
              <a:t>Authorized Enrollment Confirmed</a:t>
            </a:r>
          </a:p>
          <a:p>
            <a:pPr marL="1344613" lvl="3" indent="-457200" eaLnBrk="1" hangingPunct="1">
              <a:spcBef>
                <a:spcPts val="0"/>
              </a:spcBef>
              <a:spcAft>
                <a:spcPts val="0"/>
              </a:spcAft>
              <a:buFont typeface="Wingdings" pitchFamily="2" charset="2"/>
              <a:buChar char="Ø"/>
              <a:defRPr/>
            </a:pPr>
            <a:r>
              <a:rPr lang="en-US" sz="1000" dirty="0"/>
              <a:t>Duplicate Issue</a:t>
            </a:r>
          </a:p>
          <a:p>
            <a:pPr marL="1344613" lvl="3" indent="-457200" eaLnBrk="1" hangingPunct="1">
              <a:spcBef>
                <a:spcPts val="0"/>
              </a:spcBef>
              <a:spcAft>
                <a:spcPts val="0"/>
              </a:spcAft>
              <a:buFont typeface="Wingdings" pitchFamily="2" charset="2"/>
              <a:buChar char="Ø"/>
              <a:defRPr/>
            </a:pPr>
            <a:r>
              <a:rPr lang="en-US" sz="1000" dirty="0"/>
              <a:t>Other (should require comments) </a:t>
            </a:r>
          </a:p>
          <a:p>
            <a:pPr marL="1344613" lvl="3" indent="-457200" eaLnBrk="1" hangingPunct="1">
              <a:spcBef>
                <a:spcPts val="0"/>
              </a:spcBef>
              <a:spcAft>
                <a:spcPts val="0"/>
              </a:spcAft>
              <a:buFont typeface="Wingdings" pitchFamily="2" charset="2"/>
              <a:buChar char="Ø"/>
              <a:defRPr/>
            </a:pPr>
            <a:endParaRPr lang="en-US" sz="10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603251" lvl="2" indent="0" eaLnBrk="1" hangingPunct="1">
              <a:spcBef>
                <a:spcPts val="0"/>
              </a:spcBef>
              <a:spcAft>
                <a:spcPts val="0"/>
              </a:spcAft>
              <a:buFont typeface="Wingdings 2" panose="05020102010507070707" pitchFamily="18" charset="2"/>
              <a:buNone/>
              <a:defRPr/>
            </a:pPr>
            <a:endParaRPr lang="en-US" sz="1200" dirty="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a:t>Inadvertent Gain</a:t>
            </a:r>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E0EB10F-222F-43A4-A296-5293EDA2EB3A}" type="slidenum">
              <a:rPr lang="en-US">
                <a:solidFill>
                  <a:schemeClr val="bg1"/>
                </a:solidFill>
              </a:rPr>
              <a:pPr fontAlgn="base">
                <a:spcBef>
                  <a:spcPct val="0"/>
                </a:spcBef>
                <a:spcAft>
                  <a:spcPct val="0"/>
                </a:spcAft>
                <a:defRPr/>
              </a:pPr>
              <a:t>32</a:t>
            </a:fld>
            <a:endParaRPr lang="en-US" dirty="0">
              <a:solidFill>
                <a:schemeClr val="bg1"/>
              </a:solidFill>
            </a:endParaRP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495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334000"/>
            <a:ext cx="54959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142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762000" y="685800"/>
            <a:ext cx="8229600" cy="4767263"/>
          </a:xfrm>
        </p:spPr>
        <p:txBody>
          <a:bodyPr/>
          <a:lstStyle/>
          <a:p>
            <a:pPr marL="109538" indent="0" eaLnBrk="1" hangingPunct="1">
              <a:buFont typeface="Wingdings 3" panose="05040102010807070707" pitchFamily="18" charset="2"/>
              <a:buNone/>
            </a:pPr>
            <a:endParaRPr lang="en-US" altLang="en-US" sz="1600" b="1" smtClean="0"/>
          </a:p>
          <a:p>
            <a:pPr marL="365125" lvl="1" indent="0" eaLnBrk="1" hangingPunct="1">
              <a:buFont typeface="Verdana" panose="020B0604030504040204" pitchFamily="34" charset="0"/>
              <a:buNone/>
            </a:pPr>
            <a:endParaRPr lang="en-US" altLang="en-US" sz="1200" smtClean="0"/>
          </a:p>
          <a:p>
            <a:pPr marL="1060450" lvl="2" indent="-457200" eaLnBrk="1" hangingPunct="1">
              <a:spcBef>
                <a:spcPct val="0"/>
              </a:spcBef>
              <a:spcAft>
                <a:spcPts val="600"/>
              </a:spcAft>
              <a:buFont typeface="Wingdings" panose="05000000000000000000" pitchFamily="2" charset="2"/>
              <a:buChar char="Ø"/>
            </a:pPr>
            <a:r>
              <a:rPr lang="en-US" altLang="en-US" sz="1200" smtClean="0"/>
              <a:t>If CR2 (Losing/Original CR) determines they will need more information from CR1 (Gaining CR), then they will need to select Send to Gaining CR. This transition allows both CR’s to talk back and forth while transitioning the issue back and forth before a resolution is made.</a:t>
            </a:r>
          </a:p>
          <a:p>
            <a:pPr marL="1060450" lvl="2" indent="-457200" eaLnBrk="1" hangingPunct="1">
              <a:spcBef>
                <a:spcPct val="0"/>
              </a:spcBef>
              <a:spcAft>
                <a:spcPts val="600"/>
              </a:spcAft>
              <a:buFont typeface="Wingdings" panose="05000000000000000000" pitchFamily="2" charset="2"/>
              <a:buChar char="Ø"/>
            </a:pPr>
            <a:r>
              <a:rPr lang="en-US" altLang="en-US" sz="1200" smtClean="0"/>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altLang="en-US" sz="1200" smtClean="0">
                <a:solidFill>
                  <a:srgbClr val="FF0000"/>
                </a:solidFill>
              </a:rPr>
              <a:t>“Submit Date” + 10 days</a:t>
            </a:r>
            <a:r>
              <a:rPr lang="en-US" altLang="en-US" sz="1200" smtClean="0"/>
              <a:t>.  If not the following error message will be displayed “Proposed Regain Date is greater than 10 Calendar days from the submittal of MarkeTrak Issue, please update with valid Proposed Regain date.”</a:t>
            </a:r>
          </a:p>
          <a:p>
            <a:pPr marL="1060450" lvl="2" indent="-457200" eaLnBrk="1" hangingPunct="1">
              <a:spcBef>
                <a:spcPct val="0"/>
              </a:spcBef>
              <a:spcAft>
                <a:spcPts val="600"/>
              </a:spcAft>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200" smtClean="0"/>
          </a:p>
          <a:p>
            <a:pPr marL="1060450" lvl="2" indent="-457200" eaLnBrk="1" hangingPunct="1">
              <a:spcBef>
                <a:spcPct val="0"/>
              </a:spcBef>
              <a:buFont typeface="Wingdings" panose="05000000000000000000" pitchFamily="2" charset="2"/>
              <a:buChar char="Ø"/>
            </a:pPr>
            <a:endParaRPr lang="en-US" altLang="en-US" sz="1000" smtClean="0"/>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060450" lvl="2" indent="-457200" eaLnBrk="1" hangingPunct="1">
              <a:spcAft>
                <a:spcPts val="600"/>
              </a:spcAft>
              <a:buFont typeface="Wingdings" panose="05000000000000000000" pitchFamily="2" charset="2"/>
              <a:buChar char="Ø"/>
            </a:pPr>
            <a:endParaRPr lang="en-US" altLang="en-US" sz="1200" smtClean="0"/>
          </a:p>
          <a:p>
            <a:pPr marL="1060450" lvl="2" indent="-457200" eaLnBrk="1" hangingPunct="1">
              <a:spcAft>
                <a:spcPts val="600"/>
              </a:spcAft>
              <a:buFont typeface="Wingdings" panose="05000000000000000000"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a:t>Inadvertent Gain</a:t>
            </a:r>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E0CE419-CBF9-4A73-B0CF-A3D0065E7DA7}" type="slidenum">
              <a:rPr lang="en-US">
                <a:solidFill>
                  <a:schemeClr val="bg1"/>
                </a:solidFill>
              </a:rPr>
              <a:pPr fontAlgn="base">
                <a:spcBef>
                  <a:spcPct val="0"/>
                </a:spcBef>
                <a:spcAft>
                  <a:spcPct val="0"/>
                </a:spcAft>
                <a:defRPr/>
              </a:pPr>
              <a:t>33</a:t>
            </a:fld>
            <a:endParaRPr lang="en-US" dirty="0">
              <a:solidFill>
                <a:schemeClr val="bg1"/>
              </a:solidFill>
            </a:endParaRP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0"/>
            <a:ext cx="56483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590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762000" y="914400"/>
            <a:ext cx="8229600" cy="5334000"/>
          </a:xfrm>
        </p:spPr>
        <p:txBody>
          <a:bodyPr/>
          <a:lstStyle/>
          <a:p>
            <a:pPr marL="109538" indent="0" eaLnBrk="1" hangingPunct="1">
              <a:buFont typeface="Wingdings 3" panose="05040102010807070707" pitchFamily="18" charset="2"/>
              <a:buNone/>
            </a:pPr>
            <a:endParaRPr lang="en-US" altLang="en-US" sz="1600" b="1" smtClean="0"/>
          </a:p>
          <a:p>
            <a:pPr marL="1060450" lvl="2" indent="-457200" eaLnBrk="1" hangingPunct="1">
              <a:spcBef>
                <a:spcPct val="0"/>
              </a:spcBef>
              <a:spcAft>
                <a:spcPts val="600"/>
              </a:spcAft>
              <a:buFont typeface="Wingdings" panose="05000000000000000000" pitchFamily="2" charset="2"/>
              <a:buChar char="Ø"/>
            </a:pPr>
            <a:r>
              <a:rPr lang="en-US" altLang="en-US" sz="1800" smtClean="0"/>
              <a:t>The TDSP will select Begin Working, investigate the issue details, then select one of the following:</a:t>
            </a:r>
          </a:p>
          <a:p>
            <a:pPr marL="1344613" lvl="3" indent="-457200" eaLnBrk="1" hangingPunct="1">
              <a:spcBef>
                <a:spcPct val="0"/>
              </a:spcBef>
              <a:spcAft>
                <a:spcPts val="600"/>
              </a:spcAft>
              <a:buFont typeface="Wingdings" panose="05000000000000000000" pitchFamily="2" charset="2"/>
              <a:buChar char="Ø"/>
            </a:pPr>
            <a:r>
              <a:rPr lang="en-US" altLang="en-US" sz="1200" b="1" smtClean="0"/>
              <a:t>Ready to Receive </a:t>
            </a:r>
            <a:r>
              <a:rPr lang="en-US" altLang="en-US" sz="1200" smtClean="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marL="1344613" lvl="3" indent="-457200" eaLnBrk="1" hangingPunct="1">
              <a:spcBef>
                <a:spcPct val="0"/>
              </a:spcBef>
              <a:spcAft>
                <a:spcPts val="600"/>
              </a:spcAft>
              <a:buFont typeface="Wingdings" panose="05000000000000000000" pitchFamily="2" charset="2"/>
              <a:buChar char="Ø"/>
            </a:pPr>
            <a:r>
              <a:rPr lang="en-US" altLang="en-US" sz="1200" b="1" smtClean="0"/>
              <a:t>Send To Submitting CR </a:t>
            </a:r>
            <a:r>
              <a:rPr lang="en-US" altLang="en-US" sz="1200" smtClean="0"/>
              <a:t>– The TDSP would select this transition if they needed further information from CR1 (Losing/Original CR).</a:t>
            </a:r>
          </a:p>
          <a:p>
            <a:pPr marL="1344613" lvl="3" indent="-457200" eaLnBrk="1" hangingPunct="1">
              <a:spcBef>
                <a:spcPct val="0"/>
              </a:spcBef>
              <a:spcAft>
                <a:spcPts val="600"/>
              </a:spcAft>
              <a:buFont typeface="Wingdings" panose="05000000000000000000" pitchFamily="2" charset="2"/>
              <a:buChar char="Ø"/>
            </a:pPr>
            <a:r>
              <a:rPr lang="en-US" altLang="en-US" sz="1200" b="1" smtClean="0"/>
              <a:t>Request Updated Proposed Regain Date </a:t>
            </a:r>
            <a:r>
              <a:rPr lang="en-US" altLang="en-US" sz="1200" smtClean="0"/>
              <a:t>– The TDSP would select this transition if they do not agree with the proposed regain date that was provided. They would suggest a new date and send the issue back to CR1 (Losing/Original CR). </a:t>
            </a:r>
          </a:p>
          <a:p>
            <a:pPr marL="1344613" lvl="3" indent="-457200" eaLnBrk="1" hangingPunct="1">
              <a:spcBef>
                <a:spcPct val="0"/>
              </a:spcBef>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344613" lvl="3" indent="-457200" eaLnBrk="1" hangingPunct="1">
              <a:spcAft>
                <a:spcPts val="600"/>
              </a:spcAft>
              <a:buFont typeface="Wingdings" panose="05000000000000000000" pitchFamily="2" charset="2"/>
              <a:buChar char="Ø"/>
            </a:pPr>
            <a:endParaRPr lang="en-US" altLang="en-US" sz="1000" smtClean="0"/>
          </a:p>
          <a:p>
            <a:pPr marL="1060450" lvl="2" indent="-457200" eaLnBrk="1" hangingPunct="1">
              <a:spcAft>
                <a:spcPts val="600"/>
              </a:spcAft>
              <a:buFont typeface="Wingdings" panose="05000000000000000000" pitchFamily="2" charset="2"/>
              <a:buChar char="Ø"/>
            </a:pPr>
            <a:endParaRPr lang="en-US" altLang="en-US" sz="1200" smtClean="0"/>
          </a:p>
          <a:p>
            <a:pPr marL="1060450" lvl="2" indent="-457200" eaLnBrk="1" hangingPunct="1">
              <a:spcAft>
                <a:spcPts val="600"/>
              </a:spcAft>
              <a:buFont typeface="Wingdings" panose="05000000000000000000" pitchFamily="2" charset="2"/>
              <a:buChar char="Ø"/>
            </a:pPr>
            <a:endParaRPr lang="en-US" altLang="en-US" sz="1200" smtClean="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a:t>Inadvertent Gain</a:t>
            </a:r>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64BC327-350B-4688-997F-BBD2AB57FF22}" type="slidenum">
              <a:rPr lang="en-US">
                <a:solidFill>
                  <a:schemeClr val="bg1"/>
                </a:solidFill>
              </a:rPr>
              <a:pPr fontAlgn="base">
                <a:spcBef>
                  <a:spcPct val="0"/>
                </a:spcBef>
                <a:spcAft>
                  <a:spcPct val="0"/>
                </a:spcAft>
                <a:defRPr/>
              </a:pPr>
              <a:t>34</a:t>
            </a:fld>
            <a:endParaRPr lang="en-US" dirty="0">
              <a:solidFill>
                <a:schemeClr val="bg1"/>
              </a:solidFill>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86200"/>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325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762000" y="795338"/>
            <a:ext cx="8229600" cy="4767262"/>
          </a:xfrm>
        </p:spPr>
        <p:txBody>
          <a:bodyPr/>
          <a:lstStyle/>
          <a:p>
            <a:pPr marL="109538" indent="0" eaLnBrk="1" hangingPunct="1">
              <a:buFont typeface="Wingdings 3" panose="05040102010807070707" pitchFamily="18" charset="2"/>
              <a:buNone/>
              <a:defRPr/>
            </a:pPr>
            <a:endParaRPr lang="en-US" altLang="en-US" sz="1600" b="1" dirty="0"/>
          </a:p>
          <a:p>
            <a:pPr marL="365126" lvl="1" indent="0" eaLnBrk="1" hangingPunct="1">
              <a:buFont typeface="Verdana" panose="020B0604030504040204" pitchFamily="34" charset="0"/>
              <a:buNone/>
              <a:defRPr/>
            </a:pPr>
            <a:endParaRPr lang="en-US" sz="1200" dirty="0"/>
          </a:p>
          <a:p>
            <a:pPr marL="1060451" lvl="2" indent="-457200" eaLnBrk="1" hangingPunct="1">
              <a:spcBef>
                <a:spcPts val="0"/>
              </a:spcBef>
              <a:spcAft>
                <a:spcPts val="0"/>
              </a:spcAft>
              <a:buFont typeface="Wingdings" pitchFamily="2" charset="2"/>
              <a:buChar char="Ø"/>
              <a:defRPr/>
            </a:pPr>
            <a:r>
              <a:rPr lang="en-US" sz="12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MarkeTrak issue. </a:t>
            </a:r>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603251" lvl="2" indent="0" eaLnBrk="1" hangingPunct="1">
              <a:spcBef>
                <a:spcPts val="0"/>
              </a:spcBef>
              <a:spcAft>
                <a:spcPts val="0"/>
              </a:spcAft>
              <a:buFont typeface="Wingdings 2" panose="05020102010507070707" pitchFamily="18" charset="2"/>
              <a:buNone/>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600"/>
              </a:spcAft>
              <a:buFont typeface="Wingdings" pitchFamily="2" charset="2"/>
              <a:buChar char="Ø"/>
              <a:defRPr/>
            </a:pPr>
            <a:r>
              <a:rPr lang="en-US" sz="1200" dirty="0"/>
              <a:t>All parties should continue to monitor MIS and internal systems for the successful delivery and completion of the EDI transaction being sent by CR1 (Losing/Original CR) to the Market to regain a premise and resolve the associated Inadvertent Gain MarkeTrak issue.</a:t>
            </a:r>
          </a:p>
          <a:p>
            <a:pPr marL="1060451" lvl="2" indent="-457200" eaLnBrk="1" hangingPunct="1">
              <a:spcBef>
                <a:spcPts val="0"/>
              </a:spcBef>
              <a:spcAft>
                <a:spcPts val="600"/>
              </a:spcAft>
              <a:buFont typeface="Wingdings" pitchFamily="2" charset="2"/>
              <a:buChar char="Ø"/>
              <a:defRPr/>
            </a:pPr>
            <a:r>
              <a:rPr lang="en-US" sz="1200" dirty="0"/>
              <a:t>Once the regaining transaction has been successfully sent to the Market by CR2 (Losing/Original CR), Siebel will automatically:</a:t>
            </a:r>
          </a:p>
          <a:p>
            <a:pPr marL="1344613" lvl="3" indent="-457200" eaLnBrk="1" hangingPunct="1">
              <a:spcBef>
                <a:spcPts val="0"/>
              </a:spcBef>
              <a:spcAft>
                <a:spcPts val="600"/>
              </a:spcAft>
              <a:buFont typeface="Wingdings" pitchFamily="2" charset="2"/>
              <a:buChar char="Ø"/>
              <a:defRPr/>
            </a:pPr>
            <a:r>
              <a:rPr lang="en-US" sz="1000" dirty="0"/>
              <a:t>Check Regaining Transaction Siebel Status every 30 minutes using the BGN 02 from the new initiating transaction</a:t>
            </a:r>
          </a:p>
          <a:p>
            <a:pPr marL="1344613" lvl="3" indent="-457200" eaLnBrk="1" hangingPunct="1">
              <a:spcBef>
                <a:spcPts val="0"/>
              </a:spcBef>
              <a:spcAft>
                <a:spcPts val="600"/>
              </a:spcAft>
              <a:buFont typeface="Wingdings" pitchFamily="2" charset="2"/>
              <a:buChar char="Ø"/>
              <a:defRPr/>
            </a:pPr>
            <a:r>
              <a:rPr lang="en-US" sz="1000" dirty="0"/>
              <a:t>Update the issue with the current Regaining Transaction Siebel Status</a:t>
            </a:r>
          </a:p>
          <a:p>
            <a:pPr marL="1344613" lvl="3" indent="-457200" eaLnBrk="1" hangingPunct="1">
              <a:spcBef>
                <a:spcPts val="0"/>
              </a:spcBef>
              <a:spcAft>
                <a:spcPts val="600"/>
              </a:spcAft>
              <a:buFont typeface="Wingdings" pitchFamily="2" charset="2"/>
              <a:buChar char="Ø"/>
              <a:defRPr/>
            </a:pPr>
            <a:r>
              <a:rPr lang="en-US" sz="1000" dirty="0"/>
              <a:t>Assign the state of Complete with the Submitting MP as the Responsible Party once the Regaining Transaction Siebel Status is Complete.</a:t>
            </a:r>
          </a:p>
          <a:p>
            <a:pPr marL="1344613" lvl="3" indent="-457200" eaLnBrk="1" hangingPunct="1">
              <a:spcBef>
                <a:spcPts val="0"/>
              </a:spcBef>
              <a:spcAft>
                <a:spcPts val="600"/>
              </a:spcAft>
              <a:buFont typeface="Wingdings" pitchFamily="2" charset="2"/>
              <a:buChar char="Ø"/>
              <a:defRPr/>
            </a:pPr>
            <a:r>
              <a:rPr lang="en-US" sz="1000" dirty="0"/>
              <a:t>Issues remaining in a state of ‘Regaining Transaction Submitted (PC)’ for 14 calendar days will be transitioned by MarkeTrak to a state of ‘New (Losing CR Re-Submit)’ with the following comment: “Regaining Transaction has been idle for too long.  Please review and re-submit transaction.”</a:t>
            </a:r>
          </a:p>
          <a:p>
            <a:pPr marL="1344613" lvl="3" indent="-457200" eaLnBrk="1" hangingPunct="1">
              <a:spcBef>
                <a:spcPts val="0"/>
              </a:spcBef>
              <a:spcAft>
                <a:spcPts val="0"/>
              </a:spcAft>
              <a:buFont typeface="Wingdings" pitchFamily="2" charset="2"/>
              <a:buChar char="Ø"/>
              <a:defRPr/>
            </a:pPr>
            <a:endParaRPr lang="en-US" sz="10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1060451" lvl="2" indent="-457200" eaLnBrk="1" hangingPunct="1">
              <a:spcBef>
                <a:spcPts val="0"/>
              </a:spcBef>
              <a:spcAft>
                <a:spcPts val="0"/>
              </a:spcAft>
              <a:buFont typeface="Wingdings" pitchFamily="2" charset="2"/>
              <a:buChar char="Ø"/>
              <a:defRPr/>
            </a:pPr>
            <a:endParaRPr lang="en-US" sz="1200" dirty="0"/>
          </a:p>
          <a:p>
            <a:pPr marL="603251" lvl="2" indent="0" eaLnBrk="1" hangingPunct="1">
              <a:spcBef>
                <a:spcPts val="0"/>
              </a:spcBef>
              <a:spcAft>
                <a:spcPts val="0"/>
              </a:spcAft>
              <a:buFont typeface="Wingdings 2" panose="05020102010507070707" pitchFamily="18" charset="2"/>
              <a:buNone/>
              <a:defRPr/>
            </a:pPr>
            <a:endParaRPr lang="en-US" sz="1200" dirty="0"/>
          </a:p>
          <a:p>
            <a:pPr marL="603251" lvl="2" indent="0" eaLnBrk="1" hangingPunct="1">
              <a:spcBef>
                <a:spcPts val="0"/>
              </a:spcBef>
              <a:spcAft>
                <a:spcPts val="0"/>
              </a:spcAft>
              <a:buFont typeface="Wingdings 2" panose="05020102010507070707" pitchFamily="18" charset="2"/>
              <a:buNone/>
              <a:defRPr/>
            </a:pPr>
            <a:endParaRPr lang="en-US" sz="1200" dirty="0"/>
          </a:p>
          <a:p>
            <a:pPr marL="1060451" lvl="2"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Bef>
                <a:spcPts val="0"/>
              </a:spcBef>
              <a:spcAft>
                <a:spcPts val="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344613" lvl="3" indent="-457200" eaLnBrk="1" hangingPunct="1">
              <a:spcAft>
                <a:spcPts val="600"/>
              </a:spcAft>
              <a:buFont typeface="Wingdings" pitchFamily="2" charset="2"/>
              <a:buChar char="Ø"/>
              <a:defRPr/>
            </a:pPr>
            <a:endParaRPr lang="en-US" sz="1000" dirty="0"/>
          </a:p>
          <a:p>
            <a:pPr marL="1060451" lvl="2" indent="-457200" eaLnBrk="1" hangingPunct="1">
              <a:spcAft>
                <a:spcPts val="600"/>
              </a:spcAft>
              <a:buFont typeface="Wingdings" pitchFamily="2" charset="2"/>
              <a:buChar char="Ø"/>
              <a:defRPr/>
            </a:pPr>
            <a:endParaRPr lang="en-US" sz="1200" dirty="0"/>
          </a:p>
          <a:p>
            <a:pPr marL="1060451" lvl="2" indent="-457200" eaLnBrk="1" hangingPunct="1">
              <a:spcAft>
                <a:spcPts val="600"/>
              </a:spcAft>
              <a:buFont typeface="Wingdings" pitchFamily="2" charset="2"/>
              <a:buChar char="Ø"/>
              <a:defRPr/>
            </a:pPr>
            <a:endParaRPr lang="en-US" sz="1200" dirty="0"/>
          </a:p>
        </p:txBody>
      </p:sp>
      <p:sp>
        <p:nvSpPr>
          <p:cNvPr id="3" name="Title 2"/>
          <p:cNvSpPr>
            <a:spLocks noGrp="1"/>
          </p:cNvSpPr>
          <p:nvPr>
            <p:ph type="title"/>
          </p:nvPr>
        </p:nvSpPr>
        <p:spPr>
          <a:xfrm>
            <a:off x="457200" y="274638"/>
            <a:ext cx="8229600" cy="868362"/>
          </a:xfrm>
        </p:spPr>
        <p:txBody>
          <a:bodyPr/>
          <a:lstStyle/>
          <a:p>
            <a:pPr algn="l" eaLnBrk="1" fontAlgn="auto" hangingPunct="1">
              <a:spcAft>
                <a:spcPts val="0"/>
              </a:spcAft>
              <a:defRPr/>
            </a:pPr>
            <a:r>
              <a:rPr lang="en-US" sz="2800" dirty="0"/>
              <a:t>Inadvertent Gain</a:t>
            </a:r>
          </a:p>
        </p:txBody>
      </p:sp>
      <p:sp>
        <p:nvSpPr>
          <p:cNvPr id="33796"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636C0AD-05F2-4FC2-86A6-50C5A5F76548}" type="slidenum">
              <a:rPr lang="en-US">
                <a:solidFill>
                  <a:schemeClr val="bg1"/>
                </a:solidFill>
              </a:rPr>
              <a:pPr fontAlgn="base">
                <a:spcBef>
                  <a:spcPct val="0"/>
                </a:spcBef>
                <a:spcAft>
                  <a:spcPct val="0"/>
                </a:spcAft>
                <a:defRPr/>
              </a:pPr>
              <a:t>35</a:t>
            </a:fld>
            <a:endParaRPr lang="en-US" dirty="0">
              <a:solidFill>
                <a:schemeClr val="bg1"/>
              </a:solidFill>
            </a:endParaRPr>
          </a:p>
        </p:txBody>
      </p:sp>
      <p:grpSp>
        <p:nvGrpSpPr>
          <p:cNvPr id="23557" name="Group 4"/>
          <p:cNvGrpSpPr>
            <a:grpSpLocks/>
          </p:cNvGrpSpPr>
          <p:nvPr/>
        </p:nvGrpSpPr>
        <p:grpSpPr bwMode="auto">
          <a:xfrm>
            <a:off x="1595438" y="2395538"/>
            <a:ext cx="6010275" cy="1062037"/>
            <a:chOff x="1595438" y="2286000"/>
            <a:chExt cx="6010275" cy="1062038"/>
          </a:xfrm>
        </p:grpSpPr>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1595438" y="2286000"/>
              <a:ext cx="59531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7072313" y="2590800"/>
              <a:ext cx="533400" cy="6096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6733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pPr marL="109537" indent="0">
              <a:buFont typeface="Wingdings 3" panose="05040102010807070707" pitchFamily="18" charset="2"/>
              <a:buNone/>
              <a:defRPr/>
            </a:pPr>
            <a:r>
              <a:rPr lang="en-US" sz="1600" dirty="0"/>
              <a:t>Provide as much information when opening Inadvertent Gain/Loss MarkeTrak in order to help facilitate quick resolution to the issue.</a:t>
            </a:r>
          </a:p>
          <a:p>
            <a:pPr marL="392113" lvl="1" indent="0">
              <a:buFont typeface="Verdana" panose="020B0604030504040204" pitchFamily="34" charset="0"/>
              <a:buNone/>
              <a:defRPr/>
            </a:pPr>
            <a:endParaRPr lang="en-US" sz="1100" b="1" i="1" u="sng" dirty="0">
              <a:solidFill>
                <a:srgbClr val="FF0000"/>
              </a:solidFill>
            </a:endParaRPr>
          </a:p>
          <a:p>
            <a:pPr marL="392113" lvl="1" indent="0">
              <a:buFont typeface="Verdana" panose="020B0604030504040204" pitchFamily="34" charset="0"/>
              <a:buNone/>
              <a:defRPr/>
            </a:pPr>
            <a:r>
              <a:rPr lang="en-US" sz="1800" b="1" i="1" u="sng" dirty="0"/>
              <a:t>Suggested Information includes:</a:t>
            </a:r>
          </a:p>
          <a:p>
            <a:pPr lvl="1">
              <a:buFont typeface="Wingdings" panose="05000000000000000000" pitchFamily="2" charset="2"/>
              <a:buChar char="ü"/>
              <a:defRPr/>
            </a:pPr>
            <a:r>
              <a:rPr lang="en-US" sz="1800" b="1" i="1" dirty="0">
                <a:solidFill>
                  <a:srgbClr val="FF0000"/>
                </a:solidFill>
              </a:rPr>
              <a:t>Customer Name (Always)</a:t>
            </a:r>
          </a:p>
          <a:p>
            <a:pPr lvl="1">
              <a:buFont typeface="Wingdings" panose="05000000000000000000" pitchFamily="2" charset="2"/>
              <a:buChar char="ü"/>
              <a:defRPr/>
            </a:pPr>
            <a:r>
              <a:rPr lang="en-US" sz="1800" b="1" i="1" dirty="0">
                <a:solidFill>
                  <a:srgbClr val="FF0000"/>
                </a:solidFill>
              </a:rPr>
              <a:t>Meter Number (If available)</a:t>
            </a:r>
          </a:p>
          <a:p>
            <a:pPr lvl="1">
              <a:buFont typeface="Wingdings" panose="05000000000000000000" pitchFamily="2" charset="2"/>
              <a:buChar char="ü"/>
              <a:defRPr/>
            </a:pPr>
            <a:r>
              <a:rPr lang="en-US" sz="1800" b="1" i="1" dirty="0">
                <a:solidFill>
                  <a:srgbClr val="FF0000"/>
                </a:solidFill>
              </a:rPr>
              <a:t>Any other pertinent information you may have that is crucial to     help resolve issue.</a:t>
            </a:r>
          </a:p>
          <a:p>
            <a:pPr marL="392113" lvl="1" indent="0">
              <a:buFont typeface="Verdana" panose="020B0604030504040204" pitchFamily="34" charset="0"/>
              <a:buNone/>
              <a:defRPr/>
            </a:pPr>
            <a:endParaRPr lang="en-US" sz="1600" dirty="0"/>
          </a:p>
          <a:p>
            <a:pPr marL="392113" lvl="1" indent="0">
              <a:buFont typeface="Verdana" panose="020B0604030504040204" pitchFamily="34" charset="0"/>
              <a:buNone/>
              <a:defRPr/>
            </a:pPr>
            <a:r>
              <a:rPr lang="en-US" sz="2000" b="1" i="1" u="sng" dirty="0"/>
              <a:t>Regain date should be:</a:t>
            </a:r>
          </a:p>
          <a:p>
            <a:pPr lvl="1">
              <a:buFont typeface="Wingdings" panose="05000000000000000000" pitchFamily="2" charset="2"/>
              <a:buChar char="ü"/>
              <a:defRPr/>
            </a:pPr>
            <a:r>
              <a:rPr lang="en-US" sz="1800" b="1" i="1" dirty="0">
                <a:solidFill>
                  <a:srgbClr val="FF0000"/>
                </a:solidFill>
              </a:rPr>
              <a:t>Date of Loss (DOL) + 1</a:t>
            </a:r>
          </a:p>
          <a:p>
            <a:pPr lvl="1">
              <a:buFont typeface="Wingdings" panose="05000000000000000000" pitchFamily="2" charset="2"/>
              <a:buChar char="ü"/>
              <a:defRPr/>
            </a:pPr>
            <a:r>
              <a:rPr lang="en-US" sz="1800" b="1" i="1" dirty="0">
                <a:solidFill>
                  <a:srgbClr val="FF0000"/>
                </a:solidFill>
              </a:rPr>
              <a:t>Date of Loss (DOL) less than or equal to 10 days from date MT was submitted</a:t>
            </a:r>
          </a:p>
          <a:p>
            <a:pPr lvl="1">
              <a:buFont typeface="Wingdings" panose="05000000000000000000" pitchFamily="2" charset="2"/>
              <a:buChar char="ü"/>
              <a:defRPr/>
            </a:pPr>
            <a:r>
              <a:rPr lang="en-US" sz="1800" b="1" i="1" dirty="0">
                <a:solidFill>
                  <a:srgbClr val="FF0000"/>
                </a:solidFill>
              </a:rPr>
              <a:t>If forward dated MVIs are submitted, the regaining REP will assessed any MVI fees</a:t>
            </a:r>
          </a:p>
          <a:p>
            <a:pPr lvl="1">
              <a:buFont typeface="Wingdings" panose="05000000000000000000" pitchFamily="2" charset="2"/>
              <a:buChar char="ü"/>
              <a:defRPr/>
            </a:pPr>
            <a:endParaRPr lang="en-US" sz="1800" b="1" i="1" dirty="0">
              <a:solidFill>
                <a:srgbClr val="FF0000"/>
              </a:solidFill>
            </a:endParaRPr>
          </a:p>
          <a:p>
            <a:pPr lvl="1">
              <a:buFont typeface="Wingdings" panose="05000000000000000000" pitchFamily="2" charset="2"/>
              <a:buChar char="q"/>
              <a:defRPr/>
            </a:pPr>
            <a:endParaRPr lang="en-US" sz="1100" b="1" i="1" dirty="0"/>
          </a:p>
        </p:txBody>
      </p:sp>
      <p:sp>
        <p:nvSpPr>
          <p:cNvPr id="3" name="Title 2"/>
          <p:cNvSpPr>
            <a:spLocks noGrp="1"/>
          </p:cNvSpPr>
          <p:nvPr>
            <p:ph type="title"/>
          </p:nvPr>
        </p:nvSpPr>
        <p:spPr/>
        <p:txBody>
          <a:bodyPr/>
          <a:lstStyle/>
          <a:p>
            <a:pPr algn="l">
              <a:defRPr/>
            </a:pPr>
            <a:r>
              <a:rPr lang="en-US" dirty="0"/>
              <a:t>Key Things to Remember</a:t>
            </a:r>
          </a:p>
        </p:txBody>
      </p:sp>
      <p:sp>
        <p:nvSpPr>
          <p:cNvPr id="4" name="Slide Number Placeholder 3"/>
          <p:cNvSpPr>
            <a:spLocks noGrp="1"/>
          </p:cNvSpPr>
          <p:nvPr>
            <p:ph type="sldNum" sz="quarter" idx="12"/>
          </p:nvPr>
        </p:nvSpPr>
        <p:spPr/>
        <p:txBody>
          <a:bodyPr/>
          <a:lstStyle/>
          <a:p>
            <a:pPr>
              <a:defRPr/>
            </a:pPr>
            <a:fld id="{EC71070B-CA6C-4B12-92A5-6E1F23308BF6}" type="slidenum">
              <a:rPr lang="en-US" smtClean="0">
                <a:solidFill>
                  <a:prstClr val="white"/>
                </a:solidFill>
              </a:rPr>
              <a:pPr>
                <a:defRPr/>
              </a:pPr>
              <a:t>36</a:t>
            </a:fld>
            <a:endParaRPr lang="en-US" dirty="0">
              <a:solidFill>
                <a:prstClr val="white"/>
              </a:solidFill>
            </a:endParaRPr>
          </a:p>
        </p:txBody>
      </p:sp>
    </p:spTree>
    <p:extLst>
      <p:ext uri="{BB962C8B-B14F-4D97-AF65-F5344CB8AC3E}">
        <p14:creationId xmlns:p14="http://schemas.microsoft.com/office/powerpoint/2010/main" val="1303988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457200" y="1219200"/>
            <a:ext cx="8229600" cy="4525963"/>
          </a:xfrm>
        </p:spPr>
        <p:txBody>
          <a:bodyPr/>
          <a:lstStyle/>
          <a:p>
            <a:pPr marL="392113" lvl="1" indent="0">
              <a:buFont typeface="Verdana" panose="020B0604030504040204" pitchFamily="34" charset="0"/>
              <a:buNone/>
            </a:pPr>
            <a:endParaRPr lang="en-US" altLang="en-US" sz="1200" smtClean="0"/>
          </a:p>
          <a:p>
            <a:pPr marL="392113" lvl="1" indent="0">
              <a:buFont typeface="Verdana" panose="020B0604030504040204" pitchFamily="34" charset="0"/>
              <a:buNone/>
            </a:pPr>
            <a:endParaRPr lang="en-US" altLang="en-US" sz="1200" smtClean="0"/>
          </a:p>
        </p:txBody>
      </p:sp>
      <p:sp>
        <p:nvSpPr>
          <p:cNvPr id="3" name="Title 2"/>
          <p:cNvSpPr>
            <a:spLocks noGrp="1"/>
          </p:cNvSpPr>
          <p:nvPr>
            <p:ph type="title"/>
          </p:nvPr>
        </p:nvSpPr>
        <p:spPr>
          <a:xfrm>
            <a:off x="457200" y="35169"/>
            <a:ext cx="8229600" cy="1143000"/>
          </a:xfrm>
        </p:spPr>
        <p:txBody>
          <a:bodyPr>
            <a:noAutofit/>
          </a:bodyPr>
          <a:lstStyle/>
          <a:p>
            <a:pPr algn="l">
              <a:defRPr/>
            </a:pPr>
            <a:r>
              <a:rPr lang="en-US" sz="3200" dirty="0"/>
              <a:t>Key Things to Remember: </a:t>
            </a:r>
            <a:br>
              <a:rPr lang="en-US" sz="3200" dirty="0"/>
            </a:br>
            <a:r>
              <a:rPr lang="en-US" sz="3200" dirty="0"/>
              <a:t>Valid Reject/Unexecutable Reasons</a:t>
            </a:r>
          </a:p>
        </p:txBody>
      </p:sp>
      <p:sp>
        <p:nvSpPr>
          <p:cNvPr id="4" name="Slide Number Placeholder 3"/>
          <p:cNvSpPr>
            <a:spLocks noGrp="1"/>
          </p:cNvSpPr>
          <p:nvPr>
            <p:ph type="sldNum" sz="quarter" idx="12"/>
          </p:nvPr>
        </p:nvSpPr>
        <p:spPr/>
        <p:txBody>
          <a:bodyPr/>
          <a:lstStyle/>
          <a:p>
            <a:pPr>
              <a:defRPr/>
            </a:pPr>
            <a:fld id="{07EC4069-6A70-4DAF-B6C6-053D965D391C}" type="slidenum">
              <a:rPr lang="en-US" smtClean="0">
                <a:solidFill>
                  <a:prstClr val="white"/>
                </a:solidFill>
              </a:rPr>
              <a:pPr>
                <a:defRPr/>
              </a:pPr>
              <a:t>37</a:t>
            </a:fld>
            <a:endParaRPr lang="en-US" dirty="0">
              <a:solidFill>
                <a:prstClr val="white"/>
              </a:solidFill>
            </a:endParaRPr>
          </a:p>
        </p:txBody>
      </p:sp>
      <p:sp>
        <p:nvSpPr>
          <p:cNvPr id="5" name="Rectangle 4"/>
          <p:cNvSpPr/>
          <p:nvPr/>
        </p:nvSpPr>
        <p:spPr>
          <a:xfrm>
            <a:off x="609600" y="1524000"/>
            <a:ext cx="7543800" cy="4062413"/>
          </a:xfrm>
          <a:prstGeom prst="rect">
            <a:avLst/>
          </a:prstGeom>
        </p:spPr>
        <p:txBody>
          <a:bodyPr>
            <a:spAutoFit/>
          </a:bodyPr>
          <a:lstStyle/>
          <a:p>
            <a:pPr eaLnBrk="1" hangingPunct="1">
              <a:spcBef>
                <a:spcPts val="1200"/>
              </a:spcBef>
              <a:spcAft>
                <a:spcPts val="1200"/>
              </a:spcAft>
              <a:tabLst>
                <a:tab pos="800100" algn="l"/>
              </a:tabLst>
              <a:defRPr/>
            </a:pPr>
            <a:r>
              <a:rPr lang="x-none" b="1" dirty="0">
                <a:solidFill>
                  <a:prstClr val="black"/>
                </a:solidFill>
                <a:latin typeface="Lucida Sans" panose="020B0602030504020204" pitchFamily="34" charset="0"/>
                <a:ea typeface="Times New Roman"/>
                <a:cs typeface="Arial" charset="0"/>
              </a:rPr>
              <a:t>7.3.2.4	Valid Reject</a:t>
            </a:r>
            <a:r>
              <a:rPr lang="en-US" b="1" dirty="0">
                <a:solidFill>
                  <a:prstClr val="black"/>
                </a:solidFill>
                <a:latin typeface="Lucida Sans" panose="020B0602030504020204" pitchFamily="34" charset="0"/>
                <a:ea typeface="Times New Roman"/>
                <a:cs typeface="Arial" charset="0"/>
              </a:rPr>
              <a:t>/Unexecutable</a:t>
            </a:r>
            <a:r>
              <a:rPr lang="x-none" b="1" dirty="0">
                <a:solidFill>
                  <a:prstClr val="black"/>
                </a:solidFill>
                <a:latin typeface="Lucida Sans" panose="020B0602030504020204" pitchFamily="34" charset="0"/>
                <a:ea typeface="Times New Roman"/>
                <a:cs typeface="Arial" charset="0"/>
              </a:rPr>
              <a:t> Reasons</a:t>
            </a:r>
            <a:endParaRPr lang="en-US" b="1" dirty="0">
              <a:solidFill>
                <a:prstClr val="black"/>
              </a:solidFill>
              <a:latin typeface="Lucida Sans" panose="020B0602030504020204" pitchFamily="34" charset="0"/>
              <a:ea typeface="Times New Roman"/>
              <a:cs typeface="Arial" charset="0"/>
            </a:endParaRPr>
          </a:p>
          <a:p>
            <a:pPr marL="457200" indent="-457200" eaLnBrk="1" hangingPunct="1">
              <a:spcAft>
                <a:spcPts val="1200"/>
              </a:spcAft>
              <a:defRPr/>
            </a:pPr>
            <a:r>
              <a:rPr lang="x-none" dirty="0">
                <a:solidFill>
                  <a:prstClr val="black"/>
                </a:solidFill>
                <a:latin typeface="Lucida Sans" panose="020B0602030504020204" pitchFamily="34" charset="0"/>
                <a:ea typeface="Times New Roman"/>
                <a:cs typeface="Arial" charset="0"/>
              </a:rPr>
              <a:t>(1)	The </a:t>
            </a:r>
            <a:r>
              <a:rPr lang="en-US" dirty="0">
                <a:solidFill>
                  <a:srgbClr val="FF0000"/>
                </a:solidFill>
                <a:latin typeface="Lucida Sans" panose="020B0602030504020204" pitchFamily="34" charset="0"/>
                <a:ea typeface="Times New Roman"/>
                <a:cs typeface="Arial" charset="0"/>
              </a:rPr>
              <a:t>L</a:t>
            </a:r>
            <a:r>
              <a:rPr lang="x-none" dirty="0">
                <a:solidFill>
                  <a:srgbClr val="FF0000"/>
                </a:solidFill>
                <a:latin typeface="Lucida Sans" panose="020B0602030504020204" pitchFamily="34" charset="0"/>
                <a:ea typeface="Times New Roman"/>
                <a:cs typeface="Arial" charset="0"/>
              </a:rPr>
              <a:t>osing CR </a:t>
            </a:r>
            <a:r>
              <a:rPr lang="x-none" dirty="0">
                <a:solidFill>
                  <a:prstClr val="black"/>
                </a:solidFill>
                <a:latin typeface="Lucida Sans" panose="020B0602030504020204" pitchFamily="34" charset="0"/>
                <a:ea typeface="Times New Roman"/>
                <a:cs typeface="Arial" charset="0"/>
              </a:rPr>
              <a:t>may reject the return of an inadvertently gained ESI ID from the </a:t>
            </a:r>
            <a:r>
              <a:rPr lang="en-US" dirty="0">
                <a:solidFill>
                  <a:srgbClr val="FF0000"/>
                </a:solidFill>
                <a:latin typeface="Lucida Sans" panose="020B0602030504020204" pitchFamily="34" charset="0"/>
                <a:ea typeface="Times New Roman"/>
                <a:cs typeface="Arial" charset="0"/>
              </a:rPr>
              <a:t>G</a:t>
            </a:r>
            <a:r>
              <a:rPr lang="x-none" dirty="0">
                <a:solidFill>
                  <a:srgbClr val="FF0000"/>
                </a:solidFill>
                <a:latin typeface="Lucida Sans" panose="020B0602030504020204" pitchFamily="34" charset="0"/>
                <a:ea typeface="Times New Roman"/>
                <a:cs typeface="Arial" charset="0"/>
              </a:rPr>
              <a:t>aining CR </a:t>
            </a:r>
            <a:r>
              <a:rPr lang="x-none" dirty="0">
                <a:solidFill>
                  <a:prstClr val="black"/>
                </a:solidFill>
                <a:latin typeface="Lucida Sans" panose="020B0602030504020204" pitchFamily="34" charset="0"/>
                <a:ea typeface="Times New Roman"/>
                <a:cs typeface="Arial" charset="0"/>
              </a:rPr>
              <a:t>for one of the following reasons</a:t>
            </a:r>
            <a:r>
              <a:rPr lang="en-US" dirty="0">
                <a:solidFill>
                  <a:prstClr val="black"/>
                </a:solidFill>
                <a:latin typeface="Lucida Sans" panose="020B0602030504020204" pitchFamily="34" charset="0"/>
                <a:ea typeface="Times New Roman"/>
                <a:cs typeface="Arial" charset="0"/>
              </a:rPr>
              <a:t> only</a:t>
            </a:r>
            <a:r>
              <a:rPr lang="x-none" dirty="0">
                <a:solidFill>
                  <a:prstClr val="black"/>
                </a:solidFill>
                <a:latin typeface="Lucida Sans" panose="020B0602030504020204" pitchFamily="34" charset="0"/>
                <a:ea typeface="Times New Roman"/>
                <a:cs typeface="Arial" charset="0"/>
              </a:rPr>
              <a:t>:</a:t>
            </a:r>
            <a:endParaRPr lang="en-US" dirty="0">
              <a:solidFill>
                <a:prstClr val="black"/>
              </a:solidFill>
              <a:latin typeface="Lucida Sans" panose="020B0602030504020204" pitchFamily="34" charset="0"/>
              <a:ea typeface="Times New Roman"/>
              <a:cs typeface="Arial" charset="0"/>
            </a:endParaRPr>
          </a:p>
          <a:p>
            <a:pPr marL="914400" indent="-457200" eaLnBrk="1" hangingPunct="1">
              <a:spcAft>
                <a:spcPts val="1200"/>
              </a:spcAft>
              <a:defRPr/>
            </a:pPr>
            <a:r>
              <a:rPr lang="en-US" dirty="0">
                <a:solidFill>
                  <a:prstClr val="black"/>
                </a:solidFill>
                <a:latin typeface="Lucida Sans" panose="020B0602030504020204" pitchFamily="34" charset="0"/>
                <a:ea typeface="Times New Roman"/>
                <a:cs typeface="Arial" charset="0"/>
              </a:rPr>
              <a:t>(a)	A new transaction has completed in the market, including, but not limited to the following transactions:</a:t>
            </a:r>
          </a:p>
          <a:p>
            <a:pPr marL="1371600" indent="-457200" eaLnBrk="1" hangingPunct="1">
              <a:spcAft>
                <a:spcPts val="1200"/>
              </a:spcAft>
              <a:defRPr/>
            </a:pPr>
            <a:r>
              <a:rPr lang="en-US" dirty="0">
                <a:solidFill>
                  <a:prstClr val="black"/>
                </a:solidFill>
                <a:latin typeface="Lucida Sans" panose="020B0602030504020204" pitchFamily="34" charset="0"/>
                <a:ea typeface="Times New Roman"/>
                <a:cs typeface="Arial" charset="0"/>
              </a:rPr>
              <a:t>(i)	The 814_16, Move In Request; or</a:t>
            </a:r>
          </a:p>
          <a:p>
            <a:pPr marL="1371600" indent="-457200" eaLnBrk="1" hangingPunct="1">
              <a:spcAft>
                <a:spcPts val="1200"/>
              </a:spcAft>
              <a:defRPr/>
            </a:pPr>
            <a:r>
              <a:rPr lang="en-US" dirty="0">
                <a:solidFill>
                  <a:prstClr val="black"/>
                </a:solidFill>
                <a:latin typeface="Lucida Sans" panose="020B0602030504020204" pitchFamily="34" charset="0"/>
                <a:ea typeface="Times New Roman"/>
                <a:cs typeface="Arial" charset="0"/>
              </a:rPr>
              <a:t>(ii)	The 814_01, Switch Request. </a:t>
            </a:r>
          </a:p>
          <a:p>
            <a:pPr marL="914400" indent="-457200" eaLnBrk="1" hangingPunct="1">
              <a:spcAft>
                <a:spcPts val="1200"/>
              </a:spcAft>
              <a:defRPr/>
            </a:pPr>
            <a:r>
              <a:rPr lang="en-US" dirty="0">
                <a:solidFill>
                  <a:prstClr val="black"/>
                </a:solidFill>
                <a:latin typeface="Lucida Sans" panose="020B0602030504020204" pitchFamily="34" charset="0"/>
                <a:ea typeface="Times New Roman"/>
                <a:cs typeface="Arial" charset="0"/>
              </a:rPr>
              <a:t>(b)	Duplicate </a:t>
            </a:r>
            <a:r>
              <a:rPr lang="en-US" i="1" dirty="0">
                <a:solidFill>
                  <a:prstClr val="black"/>
                </a:solidFill>
                <a:latin typeface="Lucida Sans" panose="020B0602030504020204" pitchFamily="34" charset="0"/>
                <a:ea typeface="Times New Roman"/>
                <a:cs typeface="Arial" charset="0"/>
              </a:rPr>
              <a:t>Inadvertent Gaining</a:t>
            </a:r>
            <a:r>
              <a:rPr lang="en-US" dirty="0">
                <a:solidFill>
                  <a:prstClr val="black"/>
                </a:solidFill>
                <a:latin typeface="Lucida Sans" panose="020B0602030504020204" pitchFamily="34" charset="0"/>
                <a:ea typeface="Times New Roman"/>
                <a:cs typeface="Arial" charset="0"/>
              </a:rPr>
              <a:t> issue in MarkeTrak for the same Customer on the same ESI ID.</a:t>
            </a:r>
          </a:p>
          <a:p>
            <a:pPr marL="914400" indent="-457200" eaLnBrk="1" hangingPunct="1">
              <a:spcAft>
                <a:spcPts val="1200"/>
              </a:spcAft>
              <a:defRPr/>
            </a:pPr>
            <a:endParaRPr lang="en-US" dirty="0">
              <a:solidFill>
                <a:prstClr val="black"/>
              </a:solidFill>
              <a:latin typeface="Lucida Sans" panose="020B0602030504020204" pitchFamily="34" charset="0"/>
              <a:ea typeface="Times New Roman"/>
              <a:cs typeface="Arial" charset="0"/>
            </a:endParaRPr>
          </a:p>
        </p:txBody>
      </p:sp>
    </p:spTree>
    <p:extLst>
      <p:ext uri="{BB962C8B-B14F-4D97-AF65-F5344CB8AC3E}">
        <p14:creationId xmlns:p14="http://schemas.microsoft.com/office/powerpoint/2010/main" val="3412112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1219200"/>
            <a:ext cx="8229600" cy="4525963"/>
          </a:xfrm>
        </p:spPr>
        <p:txBody>
          <a:bodyPr/>
          <a:lstStyle/>
          <a:p>
            <a:pPr marL="392113" lvl="1" indent="0">
              <a:buFont typeface="Verdana" panose="020B0604030504040204" pitchFamily="34" charset="0"/>
              <a:buNone/>
            </a:pPr>
            <a:endParaRPr lang="en-US" altLang="en-US" sz="1200" smtClean="0"/>
          </a:p>
          <a:p>
            <a:pPr marL="392113" lvl="1" indent="0">
              <a:buFont typeface="Verdana" panose="020B0604030504040204" pitchFamily="34" charset="0"/>
              <a:buNone/>
            </a:pPr>
            <a:endParaRPr lang="en-US" altLang="en-US" sz="1200" smtClean="0"/>
          </a:p>
        </p:txBody>
      </p:sp>
      <p:sp>
        <p:nvSpPr>
          <p:cNvPr id="3" name="Title 2"/>
          <p:cNvSpPr>
            <a:spLocks noGrp="1"/>
          </p:cNvSpPr>
          <p:nvPr>
            <p:ph type="title"/>
          </p:nvPr>
        </p:nvSpPr>
        <p:spPr>
          <a:xfrm>
            <a:off x="457200" y="35169"/>
            <a:ext cx="8229600" cy="1143000"/>
          </a:xfrm>
        </p:spPr>
        <p:txBody>
          <a:bodyPr>
            <a:noAutofit/>
          </a:bodyPr>
          <a:lstStyle/>
          <a:p>
            <a:pPr algn="l">
              <a:defRPr/>
            </a:pPr>
            <a:r>
              <a:rPr lang="en-US" sz="3200" dirty="0"/>
              <a:t>Key Things to Remember: </a:t>
            </a:r>
            <a:br>
              <a:rPr lang="en-US" sz="3200" dirty="0"/>
            </a:br>
            <a:r>
              <a:rPr lang="en-US" sz="3200" dirty="0"/>
              <a:t>Valid Reject/Unexecutable Reasons</a:t>
            </a:r>
          </a:p>
        </p:txBody>
      </p:sp>
      <p:sp>
        <p:nvSpPr>
          <p:cNvPr id="4" name="Slide Number Placeholder 3"/>
          <p:cNvSpPr>
            <a:spLocks noGrp="1"/>
          </p:cNvSpPr>
          <p:nvPr>
            <p:ph type="sldNum" sz="quarter" idx="12"/>
          </p:nvPr>
        </p:nvSpPr>
        <p:spPr/>
        <p:txBody>
          <a:bodyPr/>
          <a:lstStyle/>
          <a:p>
            <a:pPr>
              <a:defRPr/>
            </a:pPr>
            <a:fld id="{04C5E28C-EF5B-4261-8AF4-A96D49896C1C}" type="slidenum">
              <a:rPr lang="en-US" smtClean="0">
                <a:solidFill>
                  <a:prstClr val="white"/>
                </a:solidFill>
              </a:rPr>
              <a:pPr>
                <a:defRPr/>
              </a:pPr>
              <a:t>38</a:t>
            </a:fld>
            <a:endParaRPr lang="en-US" dirty="0">
              <a:solidFill>
                <a:prstClr val="white"/>
              </a:solidFill>
            </a:endParaRPr>
          </a:p>
        </p:txBody>
      </p:sp>
      <p:sp>
        <p:nvSpPr>
          <p:cNvPr id="5" name="Rectangle 4"/>
          <p:cNvSpPr/>
          <p:nvPr/>
        </p:nvSpPr>
        <p:spPr>
          <a:xfrm>
            <a:off x="609600" y="1219200"/>
            <a:ext cx="7924800" cy="5416550"/>
          </a:xfrm>
          <a:prstGeom prst="rect">
            <a:avLst/>
          </a:prstGeom>
        </p:spPr>
        <p:txBody>
          <a:bodyPr>
            <a:spAutoFit/>
          </a:bodyPr>
          <a:lstStyle/>
          <a:p>
            <a:pPr eaLnBrk="1" hangingPunct="1">
              <a:spcBef>
                <a:spcPts val="1200"/>
              </a:spcBef>
              <a:spcAft>
                <a:spcPts val="1200"/>
              </a:spcAft>
              <a:tabLst>
                <a:tab pos="800100" algn="l"/>
              </a:tabLst>
              <a:defRPr/>
            </a:pPr>
            <a:r>
              <a:rPr lang="x-none" b="1" dirty="0">
                <a:solidFill>
                  <a:prstClr val="black"/>
                </a:solidFill>
                <a:latin typeface="+mn-lt"/>
                <a:ea typeface="Times New Roman"/>
                <a:cs typeface="Arial" charset="0"/>
              </a:rPr>
              <a:t>7.3.2.4	Valid Reject</a:t>
            </a:r>
            <a:r>
              <a:rPr lang="en-US" b="1" dirty="0">
                <a:solidFill>
                  <a:prstClr val="black"/>
                </a:solidFill>
                <a:latin typeface="+mn-lt"/>
                <a:ea typeface="Times New Roman"/>
                <a:cs typeface="Arial" charset="0"/>
              </a:rPr>
              <a:t>/Unexecutable</a:t>
            </a:r>
            <a:r>
              <a:rPr lang="x-none" b="1" dirty="0">
                <a:solidFill>
                  <a:prstClr val="black"/>
                </a:solidFill>
                <a:latin typeface="+mn-lt"/>
                <a:ea typeface="Times New Roman"/>
                <a:cs typeface="Arial" charset="0"/>
              </a:rPr>
              <a:t> Reasons</a:t>
            </a:r>
            <a:r>
              <a:rPr lang="en-US" b="1" dirty="0">
                <a:solidFill>
                  <a:prstClr val="black"/>
                </a:solidFill>
                <a:latin typeface="+mn-lt"/>
                <a:ea typeface="Times New Roman"/>
                <a:cs typeface="Arial" charset="0"/>
              </a:rPr>
              <a:t> (Con’t)</a:t>
            </a:r>
            <a:endParaRPr lang="en-US" sz="1400" dirty="0">
              <a:solidFill>
                <a:prstClr val="black"/>
              </a:solidFill>
              <a:latin typeface="+mn-lt"/>
              <a:ea typeface="Times New Roman"/>
              <a:cs typeface="Arial" charset="0"/>
            </a:endParaRPr>
          </a:p>
          <a:p>
            <a:pPr marL="457200" indent="-457200" eaLnBrk="1" hangingPunct="1">
              <a:spcAft>
                <a:spcPts val="1200"/>
              </a:spcAft>
              <a:defRPr/>
            </a:pPr>
            <a:r>
              <a:rPr lang="x-none" sz="1400" dirty="0">
                <a:solidFill>
                  <a:prstClr val="black"/>
                </a:solidFill>
                <a:latin typeface="+mn-lt"/>
                <a:ea typeface="Times New Roman"/>
                <a:cs typeface="Arial" charset="0"/>
              </a:rPr>
              <a:t>(2)</a:t>
            </a:r>
            <a:r>
              <a:rPr lang="en-US" sz="1400" dirty="0">
                <a:solidFill>
                  <a:prstClr val="black"/>
                </a:solidFill>
                <a:latin typeface="+mn-lt"/>
                <a:ea typeface="Times New Roman"/>
                <a:cs typeface="Arial" charset="0"/>
              </a:rPr>
              <a:t>	</a:t>
            </a:r>
            <a:r>
              <a:rPr lang="x-none" sz="1400" dirty="0">
                <a:solidFill>
                  <a:prstClr val="black"/>
                </a:solidFill>
                <a:latin typeface="+mn-lt"/>
                <a:ea typeface="Times New Roman"/>
                <a:cs typeface="Arial" charset="0"/>
              </a:rPr>
              <a:t>The </a:t>
            </a:r>
            <a:r>
              <a:rPr lang="en-US" sz="1400" dirty="0">
                <a:solidFill>
                  <a:srgbClr val="FF0000"/>
                </a:solidFill>
                <a:latin typeface="+mn-lt"/>
                <a:ea typeface="Times New Roman"/>
                <a:cs typeface="Arial" charset="0"/>
              </a:rPr>
              <a:t>G</a:t>
            </a:r>
            <a:r>
              <a:rPr lang="x-none" sz="1400" dirty="0">
                <a:solidFill>
                  <a:srgbClr val="FF0000"/>
                </a:solidFill>
                <a:latin typeface="+mn-lt"/>
                <a:ea typeface="Times New Roman"/>
                <a:cs typeface="Arial" charset="0"/>
              </a:rPr>
              <a:t>aining CR </a:t>
            </a:r>
            <a:r>
              <a:rPr lang="x-none" sz="1400" dirty="0">
                <a:solidFill>
                  <a:prstClr val="black"/>
                </a:solidFill>
                <a:latin typeface="+mn-lt"/>
                <a:ea typeface="Times New Roman"/>
                <a:cs typeface="Arial" charset="0"/>
              </a:rPr>
              <a:t>may reject returning an inadvertently gained ESI ID to the </a:t>
            </a:r>
            <a:r>
              <a:rPr lang="en-US" sz="1400" dirty="0">
                <a:solidFill>
                  <a:srgbClr val="FF0000"/>
                </a:solidFill>
                <a:latin typeface="+mn-lt"/>
                <a:ea typeface="Times New Roman"/>
                <a:cs typeface="Arial" charset="0"/>
              </a:rPr>
              <a:t>Losing</a:t>
            </a:r>
            <a:r>
              <a:rPr lang="x-none" sz="1400" dirty="0">
                <a:solidFill>
                  <a:srgbClr val="FF0000"/>
                </a:solidFill>
                <a:latin typeface="+mn-lt"/>
                <a:ea typeface="Times New Roman"/>
                <a:cs typeface="Arial" charset="0"/>
              </a:rPr>
              <a:t> CR </a:t>
            </a:r>
            <a:r>
              <a:rPr lang="x-none" sz="1400" dirty="0">
                <a:solidFill>
                  <a:prstClr val="black"/>
                </a:solidFill>
                <a:latin typeface="+mn-lt"/>
                <a:ea typeface="Times New Roman"/>
                <a:cs typeface="Arial" charset="0"/>
              </a:rPr>
              <a:t>for one of the following reasons</a:t>
            </a:r>
            <a:r>
              <a:rPr lang="en-US" sz="1400" dirty="0">
                <a:solidFill>
                  <a:prstClr val="black"/>
                </a:solidFill>
                <a:latin typeface="+mn-lt"/>
                <a:ea typeface="Times New Roman"/>
                <a:cs typeface="Arial" charset="0"/>
              </a:rPr>
              <a:t> only</a:t>
            </a:r>
            <a:r>
              <a:rPr lang="x-none" sz="1400" dirty="0">
                <a:solidFill>
                  <a:prstClr val="black"/>
                </a:solidFill>
                <a:latin typeface="+mn-lt"/>
                <a:ea typeface="Times New Roman"/>
                <a:cs typeface="Arial" charset="0"/>
              </a:rPr>
              <a:t>:</a:t>
            </a:r>
            <a:endParaRPr lang="en-US" sz="1400" dirty="0">
              <a:solidFill>
                <a:prstClr val="black"/>
              </a:solidFill>
              <a:latin typeface="+mn-lt"/>
              <a:ea typeface="Times New Roman"/>
              <a:cs typeface="Arial" charset="0"/>
            </a:endParaRPr>
          </a:p>
          <a:p>
            <a:pPr marL="914400" indent="-457200" eaLnBrk="1" hangingPunct="1">
              <a:spcAft>
                <a:spcPts val="1200"/>
              </a:spcAft>
              <a:defRPr/>
            </a:pPr>
            <a:r>
              <a:rPr lang="en-US" sz="1400" dirty="0">
                <a:solidFill>
                  <a:prstClr val="black"/>
                </a:solidFill>
                <a:latin typeface="+mn-lt"/>
                <a:ea typeface="Times New Roman"/>
                <a:cs typeface="Arial" charset="0"/>
              </a:rPr>
              <a:t>(a)	A new transaction has completed in the market, including, but not limited to the following transactions:</a:t>
            </a:r>
          </a:p>
          <a:p>
            <a:pPr marL="1371600" indent="-457200" eaLnBrk="1" hangingPunct="1">
              <a:spcAft>
                <a:spcPts val="1200"/>
              </a:spcAft>
              <a:defRPr/>
            </a:pPr>
            <a:r>
              <a:rPr lang="en-US" sz="1400" dirty="0">
                <a:solidFill>
                  <a:prstClr val="black"/>
                </a:solidFill>
                <a:latin typeface="+mn-lt"/>
                <a:ea typeface="Times New Roman"/>
                <a:cs typeface="Arial" charset="0"/>
              </a:rPr>
              <a:t>(i)	The 814_16 transaction; or</a:t>
            </a:r>
          </a:p>
          <a:p>
            <a:pPr marL="1371600" indent="-457200" eaLnBrk="1" hangingPunct="1">
              <a:spcAft>
                <a:spcPts val="1200"/>
              </a:spcAft>
              <a:defRPr/>
            </a:pPr>
            <a:r>
              <a:rPr lang="en-US" sz="1400" dirty="0">
                <a:solidFill>
                  <a:prstClr val="black"/>
                </a:solidFill>
                <a:latin typeface="+mn-lt"/>
                <a:ea typeface="Times New Roman"/>
                <a:cs typeface="Arial" charset="0"/>
              </a:rPr>
              <a:t>(ii)	The 814_01 transaction. </a:t>
            </a:r>
          </a:p>
          <a:p>
            <a:pPr marL="914400" indent="-457200" eaLnBrk="1" hangingPunct="1">
              <a:spcAft>
                <a:spcPts val="1200"/>
              </a:spcAft>
              <a:defRPr/>
            </a:pPr>
            <a:r>
              <a:rPr lang="en-US" sz="1400" dirty="0">
                <a:solidFill>
                  <a:prstClr val="black"/>
                </a:solidFill>
                <a:latin typeface="+mn-lt"/>
                <a:ea typeface="Times New Roman"/>
                <a:cs typeface="Arial" charset="0"/>
              </a:rPr>
              <a:t>(b)	Duplicate </a:t>
            </a:r>
            <a:r>
              <a:rPr lang="en-US" sz="1400" i="1" dirty="0">
                <a:solidFill>
                  <a:prstClr val="black"/>
                </a:solidFill>
                <a:latin typeface="+mn-lt"/>
                <a:ea typeface="Times New Roman"/>
                <a:cs typeface="Arial" charset="0"/>
              </a:rPr>
              <a:t>Inadvertent Losing</a:t>
            </a:r>
            <a:r>
              <a:rPr lang="en-US" sz="1400" dirty="0">
                <a:solidFill>
                  <a:prstClr val="black"/>
                </a:solidFill>
                <a:latin typeface="+mn-lt"/>
                <a:ea typeface="Times New Roman"/>
                <a:cs typeface="Arial" charset="0"/>
              </a:rPr>
              <a:t> issue in MarkeTrak for the same Customer on the same ESI ID;</a:t>
            </a:r>
          </a:p>
          <a:p>
            <a:pPr marL="914400" indent="-457200" eaLnBrk="1" hangingPunct="1">
              <a:spcAft>
                <a:spcPts val="1200"/>
              </a:spcAft>
              <a:defRPr/>
            </a:pPr>
            <a:r>
              <a:rPr lang="en-US" sz="1400" dirty="0">
                <a:solidFill>
                  <a:prstClr val="black"/>
                </a:solidFill>
                <a:latin typeface="+mn-lt"/>
                <a:ea typeface="Times New Roman"/>
                <a:cs typeface="Arial" charset="0"/>
              </a:rPr>
              <a:t>(c)	Gaining CR has confirmed with the Customer that the Customer’s CR of choice is the Gaining CR:</a:t>
            </a:r>
          </a:p>
          <a:p>
            <a:pPr marL="1371600" indent="-457200" eaLnBrk="1" hangingPunct="1">
              <a:spcAft>
                <a:spcPts val="1200"/>
              </a:spcAft>
              <a:defRPr/>
            </a:pPr>
            <a:r>
              <a:rPr lang="en-US" sz="1400" dirty="0">
                <a:solidFill>
                  <a:prstClr val="black"/>
                </a:solidFill>
                <a:latin typeface="+mn-lt"/>
                <a:ea typeface="Times New Roman"/>
                <a:cs typeface="Arial" charset="0"/>
              </a:rPr>
              <a:t>(i)	Gaining CR has a valid enrollment with the same Customer and provides the Customer name, service address and meter number (if available) in the comments section of the MarkeTrak issue.</a:t>
            </a:r>
          </a:p>
          <a:p>
            <a:pPr marL="914400" indent="-457200" eaLnBrk="1" hangingPunct="1">
              <a:spcAft>
                <a:spcPts val="1200"/>
              </a:spcAft>
              <a:defRPr/>
            </a:pPr>
            <a:r>
              <a:rPr lang="en-US" sz="1400" dirty="0">
                <a:solidFill>
                  <a:prstClr val="black"/>
                </a:solidFill>
                <a:latin typeface="+mn-lt"/>
                <a:ea typeface="Times New Roman"/>
                <a:cs typeface="Arial" charset="0"/>
              </a:rPr>
              <a:t>(d)	Customer has successfully completed an enrollment regarding the same ESI ID and the Gaining CR has the most recent effective date; or</a:t>
            </a:r>
          </a:p>
          <a:p>
            <a:pPr marL="914400" indent="-457200" eaLnBrk="1" hangingPunct="1">
              <a:spcAft>
                <a:spcPts val="1200"/>
              </a:spcAft>
              <a:defRPr/>
            </a:pPr>
            <a:r>
              <a:rPr lang="en-US" sz="1400" dirty="0">
                <a:solidFill>
                  <a:prstClr val="black"/>
                </a:solidFill>
                <a:latin typeface="+mn-lt"/>
                <a:ea typeface="Times New Roman"/>
                <a:cs typeface="Arial" charset="0"/>
              </a:rPr>
              <a:t>(e)	In cases of Customer rescission, </a:t>
            </a:r>
            <a:r>
              <a:rPr lang="en-US" sz="1400" i="1" dirty="0">
                <a:solidFill>
                  <a:prstClr val="black"/>
                </a:solidFill>
                <a:latin typeface="+mn-lt"/>
                <a:ea typeface="Times New Roman"/>
                <a:cs typeface="Arial" charset="0"/>
              </a:rPr>
              <a:t>Inadvertent Losing</a:t>
            </a:r>
            <a:r>
              <a:rPr lang="en-US" sz="1400" dirty="0">
                <a:solidFill>
                  <a:prstClr val="black"/>
                </a:solidFill>
                <a:latin typeface="+mn-lt"/>
                <a:ea typeface="Times New Roman"/>
                <a:cs typeface="Arial" charset="0"/>
              </a:rPr>
              <a:t> MarkeTrak issue is rejected/unexecuted and a </a:t>
            </a:r>
            <a:r>
              <a:rPr lang="en-US" sz="1400" i="1" dirty="0">
                <a:solidFill>
                  <a:prstClr val="black"/>
                </a:solidFill>
                <a:latin typeface="+mn-lt"/>
                <a:ea typeface="Times New Roman"/>
                <a:cs typeface="Arial" charset="0"/>
              </a:rPr>
              <a:t>Rescission</a:t>
            </a:r>
            <a:r>
              <a:rPr lang="en-US" sz="1400" dirty="0">
                <a:solidFill>
                  <a:prstClr val="black"/>
                </a:solidFill>
                <a:latin typeface="+mn-lt"/>
                <a:ea typeface="Times New Roman"/>
                <a:cs typeface="Arial" charset="0"/>
              </a:rPr>
              <a:t> MarkeTrak issue is created.</a:t>
            </a:r>
          </a:p>
        </p:txBody>
      </p:sp>
    </p:spTree>
    <p:extLst>
      <p:ext uri="{BB962C8B-B14F-4D97-AF65-F5344CB8AC3E}">
        <p14:creationId xmlns:p14="http://schemas.microsoft.com/office/powerpoint/2010/main" val="220304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pPr marL="109537" indent="0">
              <a:buFont typeface="Wingdings 3" panose="05040102010807070707" pitchFamily="18" charset="2"/>
              <a:buNone/>
              <a:defRPr/>
            </a:pPr>
            <a:r>
              <a:rPr lang="x-none" sz="2000" b="1" dirty="0">
                <a:latin typeface="+mj-lt"/>
                <a:cs typeface="Times New Roman" panose="02020603050405020304" pitchFamily="18" charset="0"/>
              </a:rPr>
              <a:t>7.3.2.5	Invalid Reject</a:t>
            </a:r>
            <a:r>
              <a:rPr lang="en-US" sz="2000" b="1" dirty="0">
                <a:latin typeface="+mj-lt"/>
                <a:cs typeface="Times New Roman" panose="02020603050405020304" pitchFamily="18" charset="0"/>
              </a:rPr>
              <a:t>/Unexecutable</a:t>
            </a:r>
            <a:r>
              <a:rPr lang="x-none" sz="2000" b="1" dirty="0">
                <a:latin typeface="+mj-lt"/>
                <a:cs typeface="Times New Roman" panose="02020603050405020304" pitchFamily="18" charset="0"/>
              </a:rPr>
              <a:t> Reasons</a:t>
            </a:r>
            <a:endParaRPr lang="en-US" sz="2000" b="1" dirty="0">
              <a:latin typeface="+mj-lt"/>
              <a:cs typeface="Times New Roman" panose="02020603050405020304" pitchFamily="18" charset="0"/>
            </a:endParaRPr>
          </a:p>
          <a:p>
            <a:pPr marL="109537" indent="0">
              <a:buFont typeface="Wingdings 3" panose="05040102010807070707" pitchFamily="18" charset="2"/>
              <a:buNone/>
              <a:defRPr/>
            </a:pPr>
            <a:endParaRPr lang="en-US" sz="1500" dirty="0">
              <a:latin typeface="+mj-lt"/>
              <a:cs typeface="Times New Roman" panose="02020603050405020304" pitchFamily="18" charset="0"/>
            </a:endParaRPr>
          </a:p>
          <a:p>
            <a:pPr marL="109537" indent="0">
              <a:buFont typeface="Wingdings 3" panose="05040102010807070707" pitchFamily="18" charset="2"/>
              <a:buNone/>
              <a:defRPr/>
            </a:pPr>
            <a:r>
              <a:rPr lang="x-none" sz="1750" dirty="0">
                <a:latin typeface="+mj-lt"/>
                <a:cs typeface="Times New Roman" panose="02020603050405020304" pitchFamily="18" charset="0"/>
              </a:rPr>
              <a:t>The losing CR </a:t>
            </a:r>
            <a:r>
              <a:rPr lang="en-US" sz="1750" dirty="0">
                <a:latin typeface="+mj-lt"/>
                <a:cs typeface="Times New Roman" panose="02020603050405020304" pitchFamily="18" charset="0"/>
              </a:rPr>
              <a:t>shall </a:t>
            </a:r>
            <a:r>
              <a:rPr lang="x-none" sz="1750" dirty="0">
                <a:latin typeface="+mj-lt"/>
                <a:cs typeface="Times New Roman" panose="02020603050405020304" pitchFamily="18" charset="0"/>
              </a:rPr>
              <a:t>not reject the return of an inadvertently gained ESI ID due to:</a:t>
            </a:r>
            <a:endParaRPr lang="en-US" sz="1750" dirty="0">
              <a:latin typeface="+mj-lt"/>
              <a:cs typeface="Times New Roman" panose="02020603050405020304" pitchFamily="18" charset="0"/>
            </a:endParaRPr>
          </a:p>
          <a:p>
            <a:pPr marL="109537" indent="0">
              <a:buFont typeface="Wingdings 3" panose="05040102010807070707" pitchFamily="18" charset="2"/>
              <a:buNone/>
              <a:defRPr/>
            </a:pPr>
            <a:endParaRPr lang="en-US" sz="1750" dirty="0">
              <a:latin typeface="+mj-lt"/>
              <a:cs typeface="Times New Roman" panose="02020603050405020304" pitchFamily="18" charset="0"/>
            </a:endParaRPr>
          </a:p>
          <a:p>
            <a:pPr marL="365125" lvl="1" indent="0">
              <a:buFont typeface="Verdana" panose="020B0604030504040204" pitchFamily="34" charset="0"/>
              <a:buNone/>
              <a:defRPr/>
            </a:pPr>
            <a:r>
              <a:rPr lang="en-US" sz="1750" dirty="0">
                <a:latin typeface="+mj-lt"/>
                <a:cs typeface="Times New Roman" panose="02020603050405020304" pitchFamily="18" charset="0"/>
              </a:rPr>
              <a:t>(a)	Inability to contact the Customer;</a:t>
            </a:r>
          </a:p>
          <a:p>
            <a:pPr marL="365125" lvl="1" indent="0">
              <a:buFont typeface="Verdana" panose="020B0604030504040204" pitchFamily="34" charset="0"/>
              <a:buNone/>
              <a:defRPr/>
            </a:pPr>
            <a:endParaRPr lang="en-US" sz="1750" dirty="0">
              <a:latin typeface="+mj-lt"/>
              <a:cs typeface="Times New Roman" panose="02020603050405020304" pitchFamily="18" charset="0"/>
            </a:endParaRPr>
          </a:p>
          <a:p>
            <a:pPr marL="365125" lvl="1" indent="0">
              <a:buFont typeface="Verdana" panose="020B0604030504040204" pitchFamily="34" charset="0"/>
              <a:buNone/>
              <a:defRPr/>
            </a:pPr>
            <a:r>
              <a:rPr lang="en-US" sz="1750" dirty="0">
                <a:latin typeface="+mj-lt"/>
                <a:cs typeface="Times New Roman" panose="02020603050405020304" pitchFamily="18" charset="0"/>
              </a:rPr>
              <a:t>(b)	Past due balances or credit history;</a:t>
            </a:r>
          </a:p>
          <a:p>
            <a:pPr marL="365125" lvl="1" indent="0">
              <a:buFont typeface="Verdana" panose="020B0604030504040204" pitchFamily="34" charset="0"/>
              <a:buNone/>
              <a:defRPr/>
            </a:pPr>
            <a:endParaRPr lang="en-US" sz="1750" dirty="0">
              <a:latin typeface="+mj-lt"/>
              <a:cs typeface="Times New Roman" panose="02020603050405020304" pitchFamily="18" charset="0"/>
            </a:endParaRPr>
          </a:p>
          <a:p>
            <a:pPr marL="365125" lvl="1" indent="0">
              <a:buFont typeface="Verdana" panose="020B0604030504040204" pitchFamily="34" charset="0"/>
              <a:buNone/>
              <a:defRPr/>
            </a:pPr>
            <a:r>
              <a:rPr lang="en-US" sz="1750" dirty="0">
                <a:latin typeface="+mj-lt"/>
                <a:cs typeface="Times New Roman" panose="02020603050405020304" pitchFamily="18" charset="0"/>
              </a:rPr>
              <a:t>(c)	Customer no longer occupies the Premise in question;</a:t>
            </a:r>
          </a:p>
          <a:p>
            <a:pPr marL="365125" lvl="1" indent="0">
              <a:buFont typeface="Verdana" panose="020B0604030504040204" pitchFamily="34" charset="0"/>
              <a:buNone/>
              <a:defRPr/>
            </a:pPr>
            <a:endParaRPr lang="en-US" sz="1750" dirty="0">
              <a:latin typeface="+mj-lt"/>
              <a:cs typeface="Times New Roman" panose="02020603050405020304" pitchFamily="18" charset="0"/>
            </a:endParaRPr>
          </a:p>
          <a:p>
            <a:pPr marL="365125" lvl="1" indent="0">
              <a:buFont typeface="Verdana" panose="020B0604030504040204" pitchFamily="34" charset="0"/>
              <a:buNone/>
              <a:defRPr/>
            </a:pPr>
            <a:r>
              <a:rPr lang="en-US" sz="1750" dirty="0">
                <a:latin typeface="+mj-lt"/>
                <a:cs typeface="Times New Roman" panose="02020603050405020304" pitchFamily="18" charset="0"/>
              </a:rPr>
              <a:t>(d)	Contract expiration or termination;</a:t>
            </a:r>
          </a:p>
          <a:p>
            <a:pPr marL="365125" lvl="1" indent="0">
              <a:buFont typeface="Verdana" panose="020B0604030504040204" pitchFamily="34" charset="0"/>
              <a:buNone/>
              <a:defRPr/>
            </a:pPr>
            <a:endParaRPr lang="en-US" sz="1750" dirty="0">
              <a:latin typeface="+mj-lt"/>
              <a:cs typeface="Times New Roman" panose="02020603050405020304" pitchFamily="18" charset="0"/>
            </a:endParaRPr>
          </a:p>
          <a:p>
            <a:pPr marL="365125" lvl="1" indent="0">
              <a:buFont typeface="Verdana" panose="020B0604030504040204" pitchFamily="34" charset="0"/>
              <a:buNone/>
              <a:defRPr/>
            </a:pPr>
            <a:r>
              <a:rPr lang="en-US" sz="1750" dirty="0">
                <a:latin typeface="+mj-lt"/>
                <a:cs typeface="Times New Roman" panose="02020603050405020304" pitchFamily="18" charset="0"/>
              </a:rPr>
              <a:t>(e)	Pending TX SETs; or</a:t>
            </a:r>
          </a:p>
          <a:p>
            <a:pPr marL="365125" lvl="1" indent="0">
              <a:buFont typeface="Verdana" panose="020B0604030504040204" pitchFamily="34" charset="0"/>
              <a:buNone/>
              <a:defRPr/>
            </a:pPr>
            <a:endParaRPr lang="en-US" sz="1750" dirty="0">
              <a:latin typeface="+mj-lt"/>
              <a:cs typeface="Times New Roman" panose="02020603050405020304" pitchFamily="18" charset="0"/>
            </a:endParaRPr>
          </a:p>
          <a:p>
            <a:pPr marL="365125" lvl="1" indent="0">
              <a:buFont typeface="Verdana" panose="020B0604030504040204" pitchFamily="34" charset="0"/>
              <a:buNone/>
              <a:defRPr/>
            </a:pPr>
            <a:r>
              <a:rPr lang="en-US" sz="1750" dirty="0">
                <a:latin typeface="+mj-lt"/>
                <a:cs typeface="Times New Roman" panose="02020603050405020304" pitchFamily="18" charset="0"/>
              </a:rPr>
              <a:t>(f)	Losing CR serving the Premise under a Continuous Service Agreement (CSA).</a:t>
            </a:r>
          </a:p>
          <a:p>
            <a:pPr marL="392113" lvl="1" indent="0">
              <a:buFont typeface="Verdana" panose="020B0604030504040204" pitchFamily="34" charset="0"/>
              <a:buNone/>
              <a:defRPr/>
            </a:pPr>
            <a:endParaRPr lang="en-US" sz="1800" b="1" i="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1143000"/>
          </a:xfrm>
        </p:spPr>
        <p:txBody>
          <a:bodyPr/>
          <a:lstStyle/>
          <a:p>
            <a:pPr algn="l">
              <a:defRPr/>
            </a:pPr>
            <a:r>
              <a:rPr lang="en-US" sz="3200" dirty="0"/>
              <a:t>Key Things to Remember: </a:t>
            </a:r>
            <a:br>
              <a:rPr lang="en-US" sz="3200" dirty="0"/>
            </a:br>
            <a:r>
              <a:rPr lang="en-US" sz="3200" dirty="0"/>
              <a:t>Invalid Reject/Unexecutable Reasons</a:t>
            </a:r>
          </a:p>
        </p:txBody>
      </p:sp>
      <p:sp>
        <p:nvSpPr>
          <p:cNvPr id="4" name="Slide Number Placeholder 3"/>
          <p:cNvSpPr>
            <a:spLocks noGrp="1"/>
          </p:cNvSpPr>
          <p:nvPr>
            <p:ph type="sldNum" sz="quarter" idx="12"/>
          </p:nvPr>
        </p:nvSpPr>
        <p:spPr/>
        <p:txBody>
          <a:bodyPr/>
          <a:lstStyle/>
          <a:p>
            <a:pPr>
              <a:defRPr/>
            </a:pPr>
            <a:fld id="{61D33771-025D-49CE-B4CC-2CEF3A25103A}" type="slidenum">
              <a:rPr lang="en-US" smtClean="0">
                <a:solidFill>
                  <a:prstClr val="white"/>
                </a:solidFill>
              </a:rPr>
              <a:pPr>
                <a:defRPr/>
              </a:pPr>
              <a:t>39</a:t>
            </a:fld>
            <a:endParaRPr lang="en-US" dirty="0">
              <a:solidFill>
                <a:prstClr val="white"/>
              </a:solidFill>
            </a:endParaRPr>
          </a:p>
        </p:txBody>
      </p:sp>
    </p:spTree>
    <p:extLst>
      <p:ext uri="{BB962C8B-B14F-4D97-AF65-F5344CB8AC3E}">
        <p14:creationId xmlns:p14="http://schemas.microsoft.com/office/powerpoint/2010/main" val="4023456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Welcome to IAG Training</a:t>
            </a:r>
          </a:p>
          <a:p>
            <a:endParaRPr lang="en-US" dirty="0" smtClean="0"/>
          </a:p>
          <a:p>
            <a:r>
              <a:rPr lang="en-US" dirty="0" smtClean="0"/>
              <a:t>Facilities / Restrooms</a:t>
            </a:r>
          </a:p>
          <a:p>
            <a:r>
              <a:rPr lang="en-US" dirty="0" smtClean="0"/>
              <a:t>Lunch / Refreshments</a:t>
            </a:r>
          </a:p>
          <a:p>
            <a:r>
              <a:rPr lang="en-US" dirty="0" smtClean="0"/>
              <a:t>Attendance sheet </a:t>
            </a:r>
          </a:p>
          <a:p>
            <a:r>
              <a:rPr lang="en-US" dirty="0" smtClean="0"/>
              <a:t>Audio </a:t>
            </a:r>
            <a:endParaRPr lang="en-US" dirty="0" smtClean="0"/>
          </a:p>
          <a:p>
            <a:r>
              <a:rPr lang="en-US" dirty="0" smtClean="0"/>
              <a:t>Questions</a:t>
            </a:r>
          </a:p>
          <a:p>
            <a:endParaRPr lang="en-US" dirty="0"/>
          </a:p>
        </p:txBody>
      </p:sp>
      <p:sp>
        <p:nvSpPr>
          <p:cNvPr id="3" name="Title 2"/>
          <p:cNvSpPr>
            <a:spLocks noGrp="1"/>
          </p:cNvSpPr>
          <p:nvPr>
            <p:ph type="title"/>
          </p:nvPr>
        </p:nvSpPr>
        <p:spPr/>
        <p:txBody>
          <a:bodyPr/>
          <a:lstStyle/>
          <a:p>
            <a:r>
              <a:rPr lang="en-US" dirty="0"/>
              <a:t>Housekeeping</a:t>
            </a:r>
          </a:p>
        </p:txBody>
      </p:sp>
      <p:sp>
        <p:nvSpPr>
          <p:cNvPr id="4" name="Slide Number Placeholder 3"/>
          <p:cNvSpPr>
            <a:spLocks noGrp="1"/>
          </p:cNvSpPr>
          <p:nvPr>
            <p:ph type="sldNum" sz="quarter" idx="12"/>
          </p:nvPr>
        </p:nvSpPr>
        <p:spPr/>
        <p:txBody>
          <a:bodyPr/>
          <a:lstStyle/>
          <a:p>
            <a:pPr>
              <a:defRPr/>
            </a:pPr>
            <a:fld id="{921B0916-96FE-4C71-BAFA-C7E2BDBD2D49}" type="slidenum">
              <a:rPr lang="en-US" smtClean="0"/>
              <a:pPr>
                <a:defRPr/>
              </a:pPr>
              <a:t>4</a:t>
            </a:fld>
            <a:endParaRPr lang="en-US" dirty="0"/>
          </a:p>
        </p:txBody>
      </p:sp>
    </p:spTree>
    <p:extLst>
      <p:ext uri="{BB962C8B-B14F-4D97-AF65-F5344CB8AC3E}">
        <p14:creationId xmlns:p14="http://schemas.microsoft.com/office/powerpoint/2010/main" val="1595724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pPr marL="109537" indent="0">
              <a:buFont typeface="Wingdings 3" panose="05040102010807070707" pitchFamily="18" charset="2"/>
              <a:buNone/>
              <a:defRPr/>
            </a:pPr>
            <a:r>
              <a:rPr lang="en-US" altLang="en-US" sz="2000" dirty="0"/>
              <a:t>If a Losing CR receives an IAG MT and the customer information provided in the comments does </a:t>
            </a:r>
            <a:r>
              <a:rPr lang="en-US" altLang="en-US" sz="2000" i="1" dirty="0"/>
              <a:t>not</a:t>
            </a:r>
            <a:r>
              <a:rPr lang="en-US" altLang="en-US" sz="2000" dirty="0"/>
              <a:t> match the customer information for the Losing CR for that premise, the Losing CR should contact their customer of record to confirm they still occupy the premise.  If they </a:t>
            </a:r>
            <a:r>
              <a:rPr lang="en-US" altLang="en-US" sz="2000" i="1" dirty="0"/>
              <a:t>do not </a:t>
            </a:r>
            <a:r>
              <a:rPr lang="en-US" altLang="en-US" sz="2000" dirty="0"/>
              <a:t>currently occupy the premise, REJECT the IAG. </a:t>
            </a:r>
          </a:p>
          <a:p>
            <a:pPr marL="109537" indent="0">
              <a:buFont typeface="Wingdings 3" panose="05040102010807070707" pitchFamily="18" charset="2"/>
              <a:buNone/>
              <a:defRPr/>
            </a:pPr>
            <a:endParaRPr lang="en-US" altLang="en-US" sz="2000" dirty="0"/>
          </a:p>
          <a:p>
            <a:pPr marL="109537" indent="0" algn="ctr">
              <a:buFont typeface="Wingdings 3" panose="05040102010807070707" pitchFamily="18" charset="2"/>
              <a:buNone/>
              <a:defRPr/>
            </a:pPr>
            <a:r>
              <a:rPr lang="en-US" altLang="en-US" sz="2000" dirty="0"/>
              <a:t>	</a:t>
            </a:r>
            <a:r>
              <a:rPr lang="en-US" altLang="en-US" sz="2000" dirty="0">
                <a:solidFill>
                  <a:schemeClr val="tx2">
                    <a:lumMod val="60000"/>
                    <a:lumOff val="40000"/>
                  </a:schemeClr>
                </a:solidFill>
              </a:rPr>
              <a:t>TRUE or FALSE</a:t>
            </a:r>
            <a:endParaRPr lang="en-US" altLang="en-US" sz="2000" dirty="0"/>
          </a:p>
        </p:txBody>
      </p:sp>
      <p:sp>
        <p:nvSpPr>
          <p:cNvPr id="3" name="Title 2"/>
          <p:cNvSpPr>
            <a:spLocks noGrp="1"/>
          </p:cNvSpPr>
          <p:nvPr>
            <p:ph type="title"/>
          </p:nvPr>
        </p:nvSpPr>
        <p:spPr/>
        <p:txBody>
          <a:bodyPr/>
          <a:lstStyle/>
          <a:p>
            <a:pPr>
              <a:defRPr/>
            </a:pPr>
            <a:r>
              <a:rPr lang="en-US" dirty="0"/>
              <a:t>Checkpoint Question #1</a:t>
            </a:r>
          </a:p>
        </p:txBody>
      </p:sp>
      <p:sp>
        <p:nvSpPr>
          <p:cNvPr id="4" name="Slide Number Placeholder 3"/>
          <p:cNvSpPr>
            <a:spLocks noGrp="1"/>
          </p:cNvSpPr>
          <p:nvPr>
            <p:ph type="sldNum" sz="quarter" idx="12"/>
          </p:nvPr>
        </p:nvSpPr>
        <p:spPr/>
        <p:txBody>
          <a:bodyPr/>
          <a:lstStyle/>
          <a:p>
            <a:pPr>
              <a:defRPr/>
            </a:pPr>
            <a:fld id="{783AFE8E-A9E1-4605-9A86-0CED4744109A}" type="slidenum">
              <a:rPr lang="en-US" smtClean="0"/>
              <a:pPr>
                <a:defRPr/>
              </a:pPr>
              <a:t>40</a:t>
            </a:fld>
            <a:endParaRPr lang="en-US" dirty="0"/>
          </a:p>
        </p:txBody>
      </p:sp>
    </p:spTree>
    <p:extLst>
      <p:ext uri="{BB962C8B-B14F-4D97-AF65-F5344CB8AC3E}">
        <p14:creationId xmlns:p14="http://schemas.microsoft.com/office/powerpoint/2010/main" val="1791421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pPr marL="109537" indent="0">
              <a:buFont typeface="Wingdings 3" panose="05040102010807070707" pitchFamily="18" charset="2"/>
              <a:buNone/>
              <a:defRPr/>
            </a:pPr>
            <a:r>
              <a:rPr lang="en-US" altLang="en-US" sz="2000" dirty="0"/>
              <a:t>If a Gaining CR receives an IAL MT and the customer information provided in the comments does </a:t>
            </a:r>
            <a:r>
              <a:rPr lang="en-US" altLang="en-US" sz="2000" i="1" dirty="0"/>
              <a:t>not</a:t>
            </a:r>
            <a:r>
              <a:rPr lang="en-US" altLang="en-US" sz="2000" dirty="0"/>
              <a:t> match the customer information for the Losing CR for that premise, the Losing CR should contact their customer of record to confirm they still occupy the premise.  If they occupy the premise, ACCEPT the IAG. </a:t>
            </a:r>
          </a:p>
          <a:p>
            <a:pPr marL="109537" indent="0">
              <a:buFont typeface="Wingdings 3" panose="05040102010807070707" pitchFamily="18" charset="2"/>
              <a:buNone/>
              <a:defRPr/>
            </a:pPr>
            <a:endParaRPr lang="en-US" altLang="en-US" sz="2000" dirty="0"/>
          </a:p>
          <a:p>
            <a:pPr marL="109537" indent="0" algn="ctr">
              <a:buFont typeface="Wingdings 3" panose="05040102010807070707" pitchFamily="18" charset="2"/>
              <a:buNone/>
              <a:defRPr/>
            </a:pPr>
            <a:r>
              <a:rPr lang="en-US" altLang="en-US" sz="2000" dirty="0">
                <a:solidFill>
                  <a:schemeClr val="tx2">
                    <a:lumMod val="60000"/>
                    <a:lumOff val="40000"/>
                  </a:schemeClr>
                </a:solidFill>
              </a:rPr>
              <a:t>TRUE or FALSE</a:t>
            </a:r>
          </a:p>
        </p:txBody>
      </p:sp>
      <p:sp>
        <p:nvSpPr>
          <p:cNvPr id="3" name="Title 2"/>
          <p:cNvSpPr>
            <a:spLocks noGrp="1"/>
          </p:cNvSpPr>
          <p:nvPr>
            <p:ph type="title"/>
          </p:nvPr>
        </p:nvSpPr>
        <p:spPr/>
        <p:txBody>
          <a:bodyPr/>
          <a:lstStyle/>
          <a:p>
            <a:pPr>
              <a:defRPr/>
            </a:pPr>
            <a:r>
              <a:rPr lang="en-US" dirty="0"/>
              <a:t>Checkpoint Question #2</a:t>
            </a:r>
          </a:p>
        </p:txBody>
      </p:sp>
      <p:sp>
        <p:nvSpPr>
          <p:cNvPr id="4" name="Slide Number Placeholder 3"/>
          <p:cNvSpPr>
            <a:spLocks noGrp="1"/>
          </p:cNvSpPr>
          <p:nvPr>
            <p:ph type="sldNum" sz="quarter" idx="12"/>
          </p:nvPr>
        </p:nvSpPr>
        <p:spPr/>
        <p:txBody>
          <a:bodyPr/>
          <a:lstStyle/>
          <a:p>
            <a:pPr>
              <a:defRPr/>
            </a:pPr>
            <a:fld id="{35CDB143-BFC1-4D12-B1FD-F219CBE26844}" type="slidenum">
              <a:rPr lang="en-US" smtClean="0"/>
              <a:pPr>
                <a:defRPr/>
              </a:pPr>
              <a:t>41</a:t>
            </a:fld>
            <a:endParaRPr lang="en-US" dirty="0"/>
          </a:p>
        </p:txBody>
      </p:sp>
    </p:spTree>
    <p:extLst>
      <p:ext uri="{BB962C8B-B14F-4D97-AF65-F5344CB8AC3E}">
        <p14:creationId xmlns:p14="http://schemas.microsoft.com/office/powerpoint/2010/main" val="4184541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marL="107950" indent="0">
              <a:buFont typeface="Wingdings 3" panose="05040102010807070707" pitchFamily="18" charset="2"/>
              <a:buNone/>
            </a:pPr>
            <a:r>
              <a:rPr lang="en-US" altLang="en-US" sz="2400" smtClean="0"/>
              <a:t>If a Losing CR has agreed to regain an ESI yet their customer at the time of the IAG no longer occupies the premise, the Losing CR may propose the following regain date:</a:t>
            </a:r>
          </a:p>
          <a:p>
            <a:pPr marL="107950" indent="0">
              <a:buFont typeface="Wingdings 3" panose="05040102010807070707" pitchFamily="18" charset="2"/>
              <a:buNone/>
            </a:pPr>
            <a:endParaRPr lang="en-US" altLang="en-US" sz="2400" smtClean="0"/>
          </a:p>
          <a:p>
            <a:pPr marL="822325" lvl="1" indent="-457200">
              <a:buFont typeface="Lucida Sans Unicode" panose="020B0602030504020204" pitchFamily="34" charset="0"/>
              <a:buAutoNum type="alphaLcParenR"/>
            </a:pPr>
            <a:r>
              <a:rPr lang="en-US" altLang="en-US" sz="2400" smtClean="0"/>
              <a:t>DOL + 1</a:t>
            </a:r>
          </a:p>
          <a:p>
            <a:pPr marL="822325" lvl="1" indent="-457200">
              <a:buFont typeface="Lucida Sans Unicode" panose="020B0602030504020204" pitchFamily="34" charset="0"/>
              <a:buAutoNum type="alphaLcParenR"/>
            </a:pPr>
            <a:endParaRPr lang="en-US" altLang="en-US" sz="2400" smtClean="0"/>
          </a:p>
          <a:p>
            <a:pPr marL="822325" lvl="1" indent="-457200">
              <a:buFont typeface="Lucida Sans Unicode" panose="020B0602030504020204" pitchFamily="34" charset="0"/>
              <a:buAutoNum type="alphaLcParenR"/>
            </a:pPr>
            <a:r>
              <a:rPr lang="en-US" altLang="en-US" sz="2400" smtClean="0"/>
              <a:t>Date of MT submittal + 10 </a:t>
            </a:r>
          </a:p>
        </p:txBody>
      </p:sp>
      <p:sp>
        <p:nvSpPr>
          <p:cNvPr id="3" name="Title 2"/>
          <p:cNvSpPr>
            <a:spLocks noGrp="1"/>
          </p:cNvSpPr>
          <p:nvPr>
            <p:ph type="title"/>
          </p:nvPr>
        </p:nvSpPr>
        <p:spPr/>
        <p:txBody>
          <a:bodyPr/>
          <a:lstStyle/>
          <a:p>
            <a:pPr>
              <a:defRPr/>
            </a:pPr>
            <a:r>
              <a:rPr lang="en-US" dirty="0"/>
              <a:t>Checkpoint Question #3</a:t>
            </a:r>
          </a:p>
        </p:txBody>
      </p:sp>
      <p:sp>
        <p:nvSpPr>
          <p:cNvPr id="4" name="Slide Number Placeholder 3"/>
          <p:cNvSpPr>
            <a:spLocks noGrp="1"/>
          </p:cNvSpPr>
          <p:nvPr>
            <p:ph type="sldNum" sz="quarter" idx="12"/>
          </p:nvPr>
        </p:nvSpPr>
        <p:spPr/>
        <p:txBody>
          <a:bodyPr/>
          <a:lstStyle/>
          <a:p>
            <a:pPr>
              <a:defRPr/>
            </a:pPr>
            <a:fld id="{EDF3C4C5-FF0E-4441-8670-210D5F860270}" type="slidenum">
              <a:rPr lang="en-US" smtClean="0"/>
              <a:pPr>
                <a:defRPr/>
              </a:pPr>
              <a:t>42</a:t>
            </a:fld>
            <a:endParaRPr lang="en-US" dirty="0"/>
          </a:p>
        </p:txBody>
      </p:sp>
    </p:spTree>
    <p:extLst>
      <p:ext uri="{BB962C8B-B14F-4D97-AF65-F5344CB8AC3E}">
        <p14:creationId xmlns:p14="http://schemas.microsoft.com/office/powerpoint/2010/main" val="3660403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pPr marL="107950" indent="0">
              <a:buFont typeface="Wingdings 3" panose="05040102010807070707" pitchFamily="18" charset="2"/>
              <a:buNone/>
            </a:pPr>
            <a:r>
              <a:rPr lang="en-US" altLang="en-US" sz="2400" smtClean="0"/>
              <a:t>A BDMVI for an IAG must be submitted within _____ days.</a:t>
            </a:r>
          </a:p>
          <a:p>
            <a:pPr marL="107950" indent="0">
              <a:buFont typeface="Wingdings 3" panose="05040102010807070707" pitchFamily="18" charset="2"/>
              <a:buNone/>
            </a:pPr>
            <a:endParaRPr lang="en-US" altLang="en-US" sz="2400" smtClean="0"/>
          </a:p>
          <a:p>
            <a:pPr marL="822325" lvl="1" indent="-457200">
              <a:buFont typeface="Lucida Sans Unicode" panose="020B0602030504020204" pitchFamily="34" charset="0"/>
              <a:buAutoNum type="alphaLcParenR"/>
            </a:pPr>
            <a:r>
              <a:rPr lang="en-US" altLang="en-US" sz="2400" smtClean="0"/>
              <a:t>2 days of “ready to receive” status</a:t>
            </a:r>
          </a:p>
          <a:p>
            <a:pPr marL="822325" lvl="1" indent="-457200">
              <a:buFont typeface="Lucida Sans Unicode" panose="020B0602030504020204" pitchFamily="34" charset="0"/>
              <a:buAutoNum type="alphaLcParenR"/>
            </a:pPr>
            <a:r>
              <a:rPr lang="en-US" altLang="en-US" sz="2400" smtClean="0"/>
              <a:t>Date of MT submittal + 10 </a:t>
            </a:r>
          </a:p>
          <a:p>
            <a:pPr marL="822325" lvl="1" indent="-457200">
              <a:buFont typeface="Lucida Sans Unicode" panose="020B0602030504020204" pitchFamily="34" charset="0"/>
              <a:buAutoNum type="alphaLcParenR"/>
            </a:pPr>
            <a:r>
              <a:rPr lang="en-US" altLang="en-US" sz="2400" smtClean="0"/>
              <a:t>12 days of MT submittal </a:t>
            </a:r>
          </a:p>
          <a:p>
            <a:pPr marL="822325" lvl="1" indent="-457200">
              <a:buFont typeface="Lucida Sans Unicode" panose="020B0602030504020204" pitchFamily="34" charset="0"/>
              <a:buAutoNum type="alphaLcParenR"/>
            </a:pPr>
            <a:r>
              <a:rPr lang="en-US" altLang="en-US" sz="2400" smtClean="0"/>
              <a:t>21 days</a:t>
            </a:r>
          </a:p>
          <a:p>
            <a:pPr marL="822325" lvl="1" indent="-457200">
              <a:buFont typeface="Lucida Sans Unicode" panose="020B0602030504020204" pitchFamily="34" charset="0"/>
              <a:buAutoNum type="alphaLcParenR"/>
            </a:pPr>
            <a:endParaRPr lang="en-US" altLang="en-US" sz="2400" smtClean="0"/>
          </a:p>
        </p:txBody>
      </p:sp>
      <p:sp>
        <p:nvSpPr>
          <p:cNvPr id="3" name="Title 2"/>
          <p:cNvSpPr>
            <a:spLocks noGrp="1"/>
          </p:cNvSpPr>
          <p:nvPr>
            <p:ph type="title"/>
          </p:nvPr>
        </p:nvSpPr>
        <p:spPr/>
        <p:txBody>
          <a:bodyPr/>
          <a:lstStyle/>
          <a:p>
            <a:pPr>
              <a:defRPr/>
            </a:pPr>
            <a:r>
              <a:rPr lang="en-US" dirty="0"/>
              <a:t>Checkpoint Question #4</a:t>
            </a:r>
          </a:p>
        </p:txBody>
      </p:sp>
      <p:sp>
        <p:nvSpPr>
          <p:cNvPr id="4" name="Slide Number Placeholder 3"/>
          <p:cNvSpPr>
            <a:spLocks noGrp="1"/>
          </p:cNvSpPr>
          <p:nvPr>
            <p:ph type="sldNum" sz="quarter" idx="12"/>
          </p:nvPr>
        </p:nvSpPr>
        <p:spPr/>
        <p:txBody>
          <a:bodyPr/>
          <a:lstStyle/>
          <a:p>
            <a:pPr>
              <a:defRPr/>
            </a:pPr>
            <a:fld id="{02B2F63F-B9AE-4D62-A0FE-BADF2F24C950}" type="slidenum">
              <a:rPr lang="en-US" smtClean="0"/>
              <a:pPr>
                <a:defRPr/>
              </a:pPr>
              <a:t>43</a:t>
            </a:fld>
            <a:endParaRPr lang="en-US" dirty="0"/>
          </a:p>
        </p:txBody>
      </p:sp>
    </p:spTree>
    <p:extLst>
      <p:ext uri="{BB962C8B-B14F-4D97-AF65-F5344CB8AC3E}">
        <p14:creationId xmlns:p14="http://schemas.microsoft.com/office/powerpoint/2010/main" val="25496417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pPr marL="109537" indent="0">
              <a:buFont typeface="Wingdings 3" panose="05040102010807070707" pitchFamily="18" charset="2"/>
              <a:buNone/>
              <a:defRPr/>
            </a:pPr>
            <a:r>
              <a:rPr lang="en-US" altLang="en-US" sz="2400" dirty="0"/>
              <a:t>Which of the following statements are TRUE?</a:t>
            </a:r>
          </a:p>
          <a:p>
            <a:pPr marL="109537" indent="0">
              <a:buFont typeface="Wingdings 3" panose="05040102010807070707" pitchFamily="18" charset="2"/>
              <a:buNone/>
              <a:defRPr/>
            </a:pPr>
            <a:endParaRPr lang="en-US" altLang="en-US" sz="2400" dirty="0"/>
          </a:p>
          <a:p>
            <a:pPr marL="566737" indent="-457200">
              <a:buFont typeface="+mj-lt"/>
              <a:buAutoNum type="alphaLcParenR"/>
              <a:defRPr/>
            </a:pPr>
            <a:r>
              <a:rPr lang="en-US" altLang="en-US" sz="2400" dirty="0"/>
              <a:t>If a future dated MVI is submitted by the Losing REP, the Losing REP will be responsible for any MVI fees.</a:t>
            </a:r>
          </a:p>
          <a:p>
            <a:pPr marL="566737" indent="-457200">
              <a:buFont typeface="+mj-lt"/>
              <a:buAutoNum type="alphaLcParenR"/>
              <a:defRPr/>
            </a:pPr>
            <a:r>
              <a:rPr lang="en-US" altLang="en-US" sz="2400" dirty="0"/>
              <a:t>If a BDMVI is submitted by the Losing REP, the Gaining REP will be responsible for any MVI fees.</a:t>
            </a:r>
          </a:p>
          <a:p>
            <a:pPr marL="109537" indent="0">
              <a:buFont typeface="Wingdings 3" panose="05040102010807070707" pitchFamily="18" charset="2"/>
              <a:buNone/>
              <a:defRPr/>
            </a:pPr>
            <a:endParaRPr lang="en-US" altLang="en-US" sz="2400" dirty="0"/>
          </a:p>
        </p:txBody>
      </p:sp>
      <p:sp>
        <p:nvSpPr>
          <p:cNvPr id="3" name="Title 2"/>
          <p:cNvSpPr>
            <a:spLocks noGrp="1"/>
          </p:cNvSpPr>
          <p:nvPr>
            <p:ph type="title"/>
          </p:nvPr>
        </p:nvSpPr>
        <p:spPr/>
        <p:txBody>
          <a:bodyPr/>
          <a:lstStyle/>
          <a:p>
            <a:pPr>
              <a:defRPr/>
            </a:pPr>
            <a:r>
              <a:rPr lang="en-US" dirty="0"/>
              <a:t>Checkpoint Question #5</a:t>
            </a:r>
          </a:p>
        </p:txBody>
      </p:sp>
      <p:sp>
        <p:nvSpPr>
          <p:cNvPr id="4" name="Slide Number Placeholder 3"/>
          <p:cNvSpPr>
            <a:spLocks noGrp="1"/>
          </p:cNvSpPr>
          <p:nvPr>
            <p:ph type="sldNum" sz="quarter" idx="12"/>
          </p:nvPr>
        </p:nvSpPr>
        <p:spPr/>
        <p:txBody>
          <a:bodyPr/>
          <a:lstStyle/>
          <a:p>
            <a:pPr>
              <a:defRPr/>
            </a:pPr>
            <a:fld id="{3BD4350D-B937-4F29-9215-6102696D0635}" type="slidenum">
              <a:rPr lang="en-US" smtClean="0"/>
              <a:pPr>
                <a:defRPr/>
              </a:pPr>
              <a:t>44</a:t>
            </a:fld>
            <a:endParaRPr lang="en-US" dirty="0"/>
          </a:p>
        </p:txBody>
      </p:sp>
    </p:spTree>
    <p:extLst>
      <p:ext uri="{BB962C8B-B14F-4D97-AF65-F5344CB8AC3E}">
        <p14:creationId xmlns:p14="http://schemas.microsoft.com/office/powerpoint/2010/main" val="3815540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713BF09-1E2F-4541-AF0E-6673AC6AACFF}" type="slidenum">
              <a:rPr lang="en-US" altLang="en-US" smtClean="0">
                <a:solidFill>
                  <a:srgbClr val="FFFFFF"/>
                </a:solidFill>
              </a:rPr>
              <a:pPr fontAlgn="base">
                <a:spcBef>
                  <a:spcPct val="0"/>
                </a:spcBef>
                <a:spcAft>
                  <a:spcPct val="0"/>
                </a:spcAft>
                <a:defRPr/>
              </a:pPr>
              <a:t>45</a:t>
            </a:fld>
            <a:endParaRPr lang="en-US" altLang="en-US" dirty="0">
              <a:solidFill>
                <a:srgbClr val="FFFFFF"/>
              </a:solidFill>
            </a:endParaRPr>
          </a:p>
        </p:txBody>
      </p:sp>
      <p:pic>
        <p:nvPicPr>
          <p:cNvPr id="3379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31410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a:defRPr/>
            </a:pPr>
            <a:r>
              <a:rPr lang="en-US" dirty="0" smtClean="0"/>
              <a:t>LUNCH</a:t>
            </a:r>
            <a:endParaRPr lang="en-US" dirty="0"/>
          </a:p>
        </p:txBody>
      </p:sp>
      <p:sp>
        <p:nvSpPr>
          <p:cNvPr id="4" name="Slide Number Placeholder 3"/>
          <p:cNvSpPr>
            <a:spLocks noGrp="1"/>
          </p:cNvSpPr>
          <p:nvPr>
            <p:ph type="sldNum" sz="quarter" idx="12"/>
          </p:nvPr>
        </p:nvSpPr>
        <p:spPr/>
        <p:txBody>
          <a:bodyPr/>
          <a:lstStyle/>
          <a:p>
            <a:pPr>
              <a:defRPr/>
            </a:pPr>
            <a:fld id="{CAAAA3B4-8B55-4940-B33C-C61903C9DBAE}"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771" y="1378857"/>
            <a:ext cx="7772400" cy="3095172"/>
          </a:xfrm>
        </p:spPr>
        <p:txBody>
          <a:bodyPr anchor="t">
            <a:normAutofit fontScale="90000"/>
          </a:bodyPr>
          <a:lstStyle/>
          <a:p>
            <a:pPr eaLnBrk="1" fontAlgn="auto" hangingPunct="1">
              <a:spcAft>
                <a:spcPts val="0"/>
              </a:spcAft>
              <a:defRPr/>
            </a:pPr>
            <a:r>
              <a:rPr lang="en-US" dirty="0" smtClean="0"/>
              <a:t>Best Practices:</a:t>
            </a:r>
            <a:br>
              <a:rPr lang="en-US" dirty="0" smtClean="0"/>
            </a:br>
            <a:r>
              <a:rPr lang="en-US" dirty="0"/>
              <a:t/>
            </a:r>
            <a:br>
              <a:rPr lang="en-US" dirty="0"/>
            </a:br>
            <a:r>
              <a:rPr lang="en-US" dirty="0" smtClean="0"/>
              <a:t>Reconciliation &amp; Verification Process</a:t>
            </a:r>
            <a:br>
              <a:rPr lang="en-US" dirty="0" smtClean="0"/>
            </a:br>
            <a:r>
              <a:rPr lang="en-US" dirty="0"/>
              <a:t/>
            </a:r>
            <a:br>
              <a:rPr lang="en-US" dirty="0"/>
            </a:br>
            <a:endParaRPr lang="en-US" dirty="0"/>
          </a:p>
        </p:txBody>
      </p:sp>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D69D6EA-1467-4F36-9232-8869C99B0545}" type="slidenum">
              <a:rPr lang="en-US" altLang="en-US" smtClean="0">
                <a:solidFill>
                  <a:srgbClr val="FFFFFF"/>
                </a:solidFill>
              </a:rPr>
              <a:pPr fontAlgn="base">
                <a:spcBef>
                  <a:spcPct val="0"/>
                </a:spcBef>
                <a:spcAft>
                  <a:spcPct val="0"/>
                </a:spcAft>
                <a:defRPr/>
              </a:pPr>
              <a:t>47</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lstStyle/>
          <a:p>
            <a:pPr algn="l" eaLnBrk="1" fontAlgn="auto" hangingPunct="1">
              <a:spcAft>
                <a:spcPts val="0"/>
              </a:spcAft>
              <a:defRPr/>
            </a:pPr>
            <a:r>
              <a:rPr lang="en-US" sz="3600" dirty="0"/>
              <a:t>Reconciliation &amp; Verification</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5BA7A05-F63B-4441-9A0C-106568F441E8}" type="slidenum">
              <a:rPr lang="en-US" altLang="en-US" smtClean="0">
                <a:solidFill>
                  <a:schemeClr val="bg1"/>
                </a:solidFill>
              </a:rPr>
              <a:pPr fontAlgn="base">
                <a:spcBef>
                  <a:spcPct val="0"/>
                </a:spcBef>
                <a:spcAft>
                  <a:spcPct val="0"/>
                </a:spcAft>
                <a:defRPr/>
              </a:pPr>
              <a:t>48</a:t>
            </a:fld>
            <a:endParaRPr lang="en-US" altLang="en-US" dirty="0" smtClean="0">
              <a:solidFill>
                <a:schemeClr val="bg1"/>
              </a:solidFill>
            </a:endParaRPr>
          </a:p>
        </p:txBody>
      </p:sp>
      <p:sp>
        <p:nvSpPr>
          <p:cNvPr id="61444" name="Title 1"/>
          <p:cNvSpPr>
            <a:spLocks noGrp="1"/>
          </p:cNvSpPr>
          <p:nvPr>
            <p:ph idx="1"/>
          </p:nvPr>
        </p:nvSpPr>
        <p:spPr>
          <a:xfrm>
            <a:off x="515938" y="1385888"/>
            <a:ext cx="8229600" cy="4557712"/>
          </a:xfrm>
        </p:spPr>
        <p:txBody>
          <a:bodyPr/>
          <a:lstStyle/>
          <a:p>
            <a:pPr marL="107950" indent="0" eaLnBrk="1" hangingPunct="1">
              <a:buFont typeface="Wingdings 3" panose="05040102010807070707" pitchFamily="18" charset="2"/>
              <a:buNone/>
            </a:pPr>
            <a:r>
              <a:rPr lang="en-US" altLang="en-US" sz="1800" b="1" smtClean="0"/>
              <a:t/>
            </a:r>
            <a:br>
              <a:rPr lang="en-US" altLang="en-US" sz="1800" b="1" smtClean="0"/>
            </a:br>
            <a:endParaRPr lang="en-US" altLang="en-US" sz="1800" b="1" smtClean="0"/>
          </a:p>
          <a:p>
            <a:pPr marL="107950" indent="0" eaLnBrk="1" hangingPunct="1">
              <a:buFont typeface="Wingdings 3" panose="05040102010807070707" pitchFamily="18" charset="2"/>
              <a:buNone/>
            </a:pPr>
            <a:endParaRPr lang="en-US" altLang="en-US" sz="1800" b="1" smtClean="0"/>
          </a:p>
          <a:p>
            <a:pPr marL="107950" indent="0" eaLnBrk="1" hangingPunct="1">
              <a:buFont typeface="Wingdings 3" panose="05040102010807070707" pitchFamily="18" charset="2"/>
              <a:buNone/>
            </a:pPr>
            <a:r>
              <a:rPr lang="en-US" altLang="en-US" sz="3200" smtClean="0"/>
              <a:t>All parties involved in any Inadvertent  Gain related MarkeTrak issue </a:t>
            </a:r>
            <a:r>
              <a:rPr lang="en-US" altLang="en-US" sz="3200" b="1" i="1" u="sng" smtClean="0"/>
              <a:t>should build in some sort of Reconciliation and Verification process.</a:t>
            </a:r>
            <a:endParaRPr lang="en-US" altLang="en-US" sz="1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lstStyle/>
          <a:p>
            <a:pPr algn="l" eaLnBrk="1" fontAlgn="auto" hangingPunct="1">
              <a:spcAft>
                <a:spcPts val="0"/>
              </a:spcAft>
              <a:defRPr/>
            </a:pPr>
            <a:r>
              <a:rPr lang="en-US" sz="3600" dirty="0" smtClean="0"/>
              <a:t>Reconciliation </a:t>
            </a:r>
            <a:r>
              <a:rPr lang="en-US" sz="3600" dirty="0"/>
              <a:t>&amp; Verification </a:t>
            </a:r>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7088972-DF32-4D30-B362-EA961A5A47F3}" type="slidenum">
              <a:rPr lang="en-US" altLang="en-US" smtClean="0">
                <a:solidFill>
                  <a:schemeClr val="bg1"/>
                </a:solidFill>
              </a:rPr>
              <a:pPr fontAlgn="base">
                <a:spcBef>
                  <a:spcPct val="0"/>
                </a:spcBef>
                <a:spcAft>
                  <a:spcPct val="0"/>
                </a:spcAft>
                <a:defRPr/>
              </a:pPr>
              <a:t>49</a:t>
            </a:fld>
            <a:endParaRPr lang="en-US" altLang="en-US" dirty="0" smtClean="0">
              <a:solidFill>
                <a:schemeClr val="bg1"/>
              </a:solidFill>
            </a:endParaRPr>
          </a:p>
        </p:txBody>
      </p:sp>
      <p:sp>
        <p:nvSpPr>
          <p:cNvPr id="6" name="Title 1"/>
          <p:cNvSpPr>
            <a:spLocks noGrp="1"/>
          </p:cNvSpPr>
          <p:nvPr>
            <p:ph idx="1"/>
          </p:nvPr>
        </p:nvSpPr>
        <p:spPr>
          <a:xfrm>
            <a:off x="457200" y="1295400"/>
            <a:ext cx="8229600" cy="5257800"/>
          </a:xfrm>
        </p:spPr>
        <p:txBody>
          <a:bodyPr>
            <a:normAutofit fontScale="97500" lnSpcReduction="10000"/>
          </a:bodyPr>
          <a:lstStyle/>
          <a:p>
            <a:pPr marL="109537" indent="0" eaLnBrk="1" fontAlgn="auto" hangingPunct="1">
              <a:spcAft>
                <a:spcPts val="0"/>
              </a:spcAft>
              <a:buFont typeface="Wingdings 3" panose="05040102010807070707" pitchFamily="18" charset="2"/>
              <a:buNone/>
              <a:defRPr/>
            </a:pPr>
            <a:r>
              <a:rPr lang="en-US" sz="2100" b="1" dirty="0" smtClean="0"/>
              <a:t>In other words…</a:t>
            </a:r>
            <a:br>
              <a:rPr lang="en-US" sz="2100" b="1" dirty="0" smtClean="0"/>
            </a:br>
            <a:endParaRPr lang="en-US" sz="800" dirty="0" smtClean="0"/>
          </a:p>
          <a:p>
            <a:pPr eaLnBrk="1" fontAlgn="auto" hangingPunct="1">
              <a:spcAft>
                <a:spcPts val="0"/>
              </a:spcAft>
              <a:defRPr/>
            </a:pPr>
            <a:r>
              <a:rPr lang="en-US" sz="2200" dirty="0" smtClean="0"/>
              <a:t>In addition to researching that an actual Inadvertent Gain has taken place, also verify the state/status of the actual issue and what action needs to take place from what party.</a:t>
            </a:r>
          </a:p>
          <a:p>
            <a:pPr eaLnBrk="1" fontAlgn="auto" hangingPunct="1">
              <a:spcAft>
                <a:spcPts val="0"/>
              </a:spcAft>
              <a:defRPr/>
            </a:pPr>
            <a:endParaRPr lang="en-US" sz="900" dirty="0" smtClean="0"/>
          </a:p>
          <a:p>
            <a:pPr eaLnBrk="1" fontAlgn="auto" hangingPunct="1">
              <a:spcAft>
                <a:spcPts val="0"/>
              </a:spcAft>
              <a:defRPr/>
            </a:pPr>
            <a:r>
              <a:rPr lang="en-US" sz="2200" dirty="0" smtClean="0"/>
              <a:t>Verify the current status of the account and research the transactions that may impact the resolution of the issue.</a:t>
            </a:r>
            <a:endParaRPr lang="en-US" sz="1200" dirty="0" smtClean="0"/>
          </a:p>
          <a:p>
            <a:pPr eaLnBrk="1" fontAlgn="auto" hangingPunct="1">
              <a:spcAft>
                <a:spcPts val="0"/>
              </a:spcAft>
              <a:defRPr/>
            </a:pPr>
            <a:endParaRPr lang="en-US" sz="900" dirty="0" smtClean="0"/>
          </a:p>
          <a:p>
            <a:pPr eaLnBrk="1" fontAlgn="auto" hangingPunct="1">
              <a:spcAft>
                <a:spcPts val="0"/>
              </a:spcAft>
              <a:defRPr/>
            </a:pPr>
            <a:r>
              <a:rPr lang="en-US" sz="2200" dirty="0" smtClean="0"/>
              <a:t>Perform a reconciliation of the transactions sent to the Market to ensure that the transactions are being sent, received and processed successfully as agreed upon by all parties.</a:t>
            </a:r>
          </a:p>
          <a:p>
            <a:pPr eaLnBrk="1" fontAlgn="auto" hangingPunct="1">
              <a:spcAft>
                <a:spcPts val="0"/>
              </a:spcAft>
              <a:defRPr/>
            </a:pPr>
            <a:endParaRPr lang="en-US" sz="900" dirty="0" smtClean="0"/>
          </a:p>
          <a:p>
            <a:pPr eaLnBrk="1" fontAlgn="auto" hangingPunct="1">
              <a:spcAft>
                <a:spcPts val="0"/>
              </a:spcAft>
              <a:defRPr/>
            </a:pPr>
            <a:r>
              <a:rPr lang="en-US" sz="2200" dirty="0" smtClean="0"/>
              <a:t>Ultimate goal is to return the Customer to their REP of choice </a:t>
            </a:r>
            <a:r>
              <a:rPr lang="en-US" sz="2200" b="1" i="1" dirty="0" smtClean="0">
                <a:solidFill>
                  <a:srgbClr val="FF0000"/>
                </a:solidFill>
              </a:rPr>
              <a:t>quickly and efficiently</a:t>
            </a:r>
            <a:r>
              <a:rPr lang="en-US" sz="2200" dirty="0" smtClean="0">
                <a:solidFill>
                  <a:srgbClr val="FF0000"/>
                </a:solidFill>
              </a:rPr>
              <a:t>  </a:t>
            </a:r>
            <a:r>
              <a:rPr lang="en-US" sz="2200" dirty="0" smtClean="0"/>
              <a:t>with minimal inconvenience to the Customer.</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000" dirty="0" smtClean="0"/>
              <a:t>Overview &amp; Market Challenge - John Schatz, TXUE</a:t>
            </a:r>
          </a:p>
          <a:p>
            <a:pPr>
              <a:defRPr/>
            </a:pPr>
            <a:endParaRPr lang="en-US" sz="2000" dirty="0" smtClean="0"/>
          </a:p>
          <a:p>
            <a:pPr>
              <a:defRPr/>
            </a:pPr>
            <a:r>
              <a:rPr lang="en-US" sz="2000" dirty="0" smtClean="0"/>
              <a:t>IAS Process Walkthrough - Tomas Fernandez, NRG</a:t>
            </a:r>
          </a:p>
          <a:p>
            <a:pPr>
              <a:defRPr/>
            </a:pPr>
            <a:endParaRPr lang="en-US" sz="2000" dirty="0" smtClean="0"/>
          </a:p>
          <a:p>
            <a:pPr>
              <a:defRPr/>
            </a:pPr>
            <a:r>
              <a:rPr lang="en-US" sz="2000" dirty="0" smtClean="0"/>
              <a:t>Reconciliation </a:t>
            </a:r>
            <a:r>
              <a:rPr lang="en-US" sz="2000" dirty="0"/>
              <a:t>&amp; Verification Process- Corde Nuru, </a:t>
            </a:r>
            <a:r>
              <a:rPr lang="en-US" sz="2000" dirty="0" smtClean="0"/>
              <a:t>CenterPoint Energy</a:t>
            </a:r>
          </a:p>
          <a:p>
            <a:pPr>
              <a:defRPr/>
            </a:pPr>
            <a:endParaRPr lang="en-US" sz="2000" dirty="0"/>
          </a:p>
          <a:p>
            <a:pPr>
              <a:defRPr/>
            </a:pPr>
            <a:r>
              <a:rPr lang="en-US" sz="2000" dirty="0" smtClean="0"/>
              <a:t>Customer Rescission </a:t>
            </a:r>
            <a:r>
              <a:rPr lang="en-US" sz="2000" dirty="0"/>
              <a:t>- Jim Lee, </a:t>
            </a:r>
            <a:r>
              <a:rPr lang="en-US" sz="2000" dirty="0" smtClean="0"/>
              <a:t>AEP Texas</a:t>
            </a:r>
          </a:p>
          <a:p>
            <a:pPr marL="109537" indent="0">
              <a:buFont typeface="Wingdings 3" panose="05040102010807070707" pitchFamily="18" charset="2"/>
              <a:buNone/>
              <a:defRPr/>
            </a:pPr>
            <a:endParaRPr lang="en-US" sz="2000" dirty="0"/>
          </a:p>
          <a:p>
            <a:pPr>
              <a:defRPr/>
            </a:pPr>
            <a:r>
              <a:rPr lang="en-US" sz="2000" dirty="0"/>
              <a:t>IAS Live Demo – Tammy Stewart/Dave Michelsen/Catherine Minors/Farrah </a:t>
            </a:r>
            <a:r>
              <a:rPr lang="en-US" sz="2000" dirty="0" smtClean="0"/>
              <a:t>Cortez/Marianne </a:t>
            </a:r>
            <a:r>
              <a:rPr lang="en-US" sz="2000" dirty="0"/>
              <a:t>Host, ERCOT</a:t>
            </a:r>
          </a:p>
          <a:p>
            <a:pPr>
              <a:defRPr/>
            </a:pPr>
            <a:endParaRPr lang="en-US" sz="2000" dirty="0"/>
          </a:p>
        </p:txBody>
      </p:sp>
      <p:sp>
        <p:nvSpPr>
          <p:cNvPr id="3" name="Title 2"/>
          <p:cNvSpPr>
            <a:spLocks noGrp="1"/>
          </p:cNvSpPr>
          <p:nvPr>
            <p:ph type="title"/>
          </p:nvPr>
        </p:nvSpPr>
        <p:spPr/>
        <p:txBody>
          <a:bodyPr/>
          <a:lstStyle/>
          <a:p>
            <a:pPr>
              <a:defRPr/>
            </a:pPr>
            <a:r>
              <a:rPr lang="en-US" dirty="0" smtClean="0"/>
              <a:t>Presenters</a:t>
            </a:r>
            <a:endParaRPr lang="en-US" dirty="0"/>
          </a:p>
        </p:txBody>
      </p:sp>
      <p:sp>
        <p:nvSpPr>
          <p:cNvPr id="4" name="Slide Number Placeholder 3"/>
          <p:cNvSpPr>
            <a:spLocks noGrp="1"/>
          </p:cNvSpPr>
          <p:nvPr>
            <p:ph type="sldNum" sz="quarter" idx="12"/>
          </p:nvPr>
        </p:nvSpPr>
        <p:spPr/>
        <p:txBody>
          <a:bodyPr/>
          <a:lstStyle/>
          <a:p>
            <a:pPr>
              <a:defRPr/>
            </a:pPr>
            <a:fld id="{766D1C06-1AF3-45D5-88F6-AC30EFCB724C}"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fontScale="90000"/>
          </a:bodyPr>
          <a:lstStyle/>
          <a:p>
            <a:pPr algn="l" eaLnBrk="1" fontAlgn="auto" hangingPunct="1">
              <a:spcAft>
                <a:spcPts val="0"/>
              </a:spcAft>
              <a:defRPr/>
            </a:pPr>
            <a:r>
              <a:rPr lang="en-US" sz="4400" dirty="0" smtClean="0"/>
              <a:t>CR Reconciliation </a:t>
            </a:r>
            <a:r>
              <a:rPr lang="en-US" sz="4400" dirty="0"/>
              <a:t>&amp; Verification</a:t>
            </a:r>
            <a:endParaRPr lang="en-US"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32626F8-A886-45DB-8A6D-5D6A7EB722BE}" type="slidenum">
              <a:rPr lang="en-US" altLang="en-US" smtClean="0">
                <a:solidFill>
                  <a:schemeClr val="bg1"/>
                </a:solidFill>
              </a:rPr>
              <a:pPr fontAlgn="base">
                <a:spcBef>
                  <a:spcPct val="0"/>
                </a:spcBef>
                <a:spcAft>
                  <a:spcPct val="0"/>
                </a:spcAft>
                <a:defRPr/>
              </a:pPr>
              <a:t>50</a:t>
            </a:fld>
            <a:endParaRPr lang="en-US" altLang="en-US" dirty="0" smtClean="0">
              <a:solidFill>
                <a:schemeClr val="bg1"/>
              </a:solidFill>
            </a:endParaRPr>
          </a:p>
        </p:txBody>
      </p:sp>
      <p:sp>
        <p:nvSpPr>
          <p:cNvPr id="8" name="Title 1"/>
          <p:cNvSpPr>
            <a:spLocks noGrp="1"/>
          </p:cNvSpPr>
          <p:nvPr>
            <p:ph idx="1"/>
          </p:nvPr>
        </p:nvSpPr>
        <p:spPr>
          <a:xfrm>
            <a:off x="457200" y="1219200"/>
            <a:ext cx="8382000" cy="5410200"/>
          </a:xfrm>
        </p:spPr>
        <p:txBody>
          <a:bodyPr>
            <a:normAutofit fontScale="82500" lnSpcReduction="20000"/>
          </a:bodyPr>
          <a:lstStyle/>
          <a:p>
            <a:pPr marL="109537" indent="0" eaLnBrk="1" fontAlgn="auto" hangingPunct="1">
              <a:spcAft>
                <a:spcPts val="0"/>
              </a:spcAft>
              <a:buFont typeface="Wingdings 3" panose="05040102010807070707" pitchFamily="18" charset="2"/>
              <a:buNone/>
              <a:defRPr/>
            </a:pPr>
            <a:r>
              <a:rPr lang="en-US" sz="2500" dirty="0" smtClean="0"/>
              <a:t>All parties have a role in researching the issues on their end, however for the Losing CR/Original, the following verification process can assist in making the resolution of an Inadvertent Gain MarkeTrak run smoothly when the following checks are performed:</a:t>
            </a:r>
          </a:p>
          <a:p>
            <a:pPr eaLnBrk="1" fontAlgn="auto" hangingPunct="1">
              <a:spcAft>
                <a:spcPts val="0"/>
              </a:spcAft>
              <a:defRPr/>
            </a:pPr>
            <a:endParaRPr lang="en-US" sz="400" dirty="0" smtClean="0"/>
          </a:p>
          <a:p>
            <a:pPr eaLnBrk="1" fontAlgn="auto" hangingPunct="1">
              <a:spcAft>
                <a:spcPts val="0"/>
              </a:spcAft>
              <a:buFont typeface="Wingdings" panose="05000000000000000000" pitchFamily="2" charset="2"/>
              <a:buChar char=""/>
              <a:defRPr/>
            </a:pPr>
            <a:r>
              <a:rPr lang="en-US" sz="2500" dirty="0" smtClean="0"/>
              <a:t>Any Subsequent transactions in the Market? </a:t>
            </a:r>
          </a:p>
          <a:p>
            <a:pPr lvl="1" eaLnBrk="1" fontAlgn="auto" hangingPunct="1">
              <a:spcAft>
                <a:spcPts val="0"/>
              </a:spcAft>
              <a:buFont typeface="Courier New" panose="02070309020205020404" pitchFamily="49" charset="0"/>
              <a:buChar char="o"/>
              <a:defRPr/>
            </a:pPr>
            <a:r>
              <a:rPr lang="en-US" sz="2100" dirty="0" smtClean="0"/>
              <a:t>Yes – STOP </a:t>
            </a:r>
            <a:r>
              <a:rPr lang="en-US" sz="2100" dirty="0"/>
              <a:t>the transaction if possible </a:t>
            </a:r>
            <a:r>
              <a:rPr lang="en-US" sz="2100" dirty="0" smtClean="0"/>
              <a:t>by submitting an 814_08, Cancel Request (or “Cancel w/Approval” MarkeTrak).</a:t>
            </a:r>
          </a:p>
          <a:p>
            <a:pPr lvl="1" eaLnBrk="1" fontAlgn="auto" hangingPunct="1">
              <a:spcAft>
                <a:spcPts val="0"/>
              </a:spcAft>
              <a:buFont typeface="Courier New" panose="02070309020205020404" pitchFamily="49" charset="0"/>
              <a:buChar char="o"/>
              <a:defRPr/>
            </a:pPr>
            <a:r>
              <a:rPr lang="en-US" sz="2100" dirty="0" smtClean="0"/>
              <a:t>No – Proceed to the next step </a:t>
            </a:r>
          </a:p>
          <a:p>
            <a:pPr eaLnBrk="1" fontAlgn="auto" hangingPunct="1">
              <a:spcAft>
                <a:spcPts val="0"/>
              </a:spcAft>
              <a:defRPr/>
            </a:pPr>
            <a:endParaRPr lang="en-US" sz="2500" dirty="0" smtClean="0"/>
          </a:p>
          <a:p>
            <a:pPr eaLnBrk="1" fontAlgn="auto" hangingPunct="1">
              <a:spcAft>
                <a:spcPts val="0"/>
              </a:spcAft>
              <a:buFont typeface="Wingdings" panose="05000000000000000000" pitchFamily="2" charset="2"/>
              <a:buChar char=""/>
              <a:defRPr/>
            </a:pPr>
            <a:r>
              <a:rPr lang="en-US" sz="2500" dirty="0" smtClean="0"/>
              <a:t>Any Holds? </a:t>
            </a:r>
          </a:p>
          <a:p>
            <a:pPr lvl="1" eaLnBrk="1" fontAlgn="auto" hangingPunct="1">
              <a:spcAft>
                <a:spcPts val="0"/>
              </a:spcAft>
              <a:buFont typeface="Courier New" panose="02070309020205020404" pitchFamily="49" charset="0"/>
              <a:buChar char="o"/>
              <a:defRPr/>
            </a:pPr>
            <a:r>
              <a:rPr lang="en-US" sz="2100" dirty="0" smtClean="0"/>
              <a:t>Yes – Submit 650_01 to remove any Holds</a:t>
            </a:r>
          </a:p>
          <a:p>
            <a:pPr lvl="1" eaLnBrk="1" fontAlgn="auto" hangingPunct="1">
              <a:spcAft>
                <a:spcPts val="0"/>
              </a:spcAft>
              <a:buFont typeface="Courier New" panose="02070309020205020404" pitchFamily="49" charset="0"/>
              <a:buChar char="o"/>
              <a:defRPr/>
            </a:pPr>
            <a:r>
              <a:rPr lang="en-US" sz="2100" dirty="0" smtClean="0"/>
              <a:t>No - Proceed</a:t>
            </a:r>
            <a:r>
              <a:rPr lang="en-US" sz="2100" dirty="0"/>
              <a:t> to the next step</a:t>
            </a:r>
            <a:r>
              <a:rPr lang="en-US" sz="2100" dirty="0" smtClean="0"/>
              <a:t> </a:t>
            </a:r>
          </a:p>
          <a:p>
            <a:pPr eaLnBrk="1" fontAlgn="auto" hangingPunct="1">
              <a:spcAft>
                <a:spcPts val="0"/>
              </a:spcAft>
              <a:defRPr/>
            </a:pPr>
            <a:endParaRPr lang="en-US" sz="2500" dirty="0" smtClean="0"/>
          </a:p>
          <a:p>
            <a:pPr eaLnBrk="1" fontAlgn="auto" hangingPunct="1">
              <a:spcAft>
                <a:spcPts val="0"/>
              </a:spcAft>
              <a:buFont typeface="Wingdings" panose="05000000000000000000" pitchFamily="2" charset="2"/>
              <a:buChar char=""/>
              <a:defRPr/>
            </a:pPr>
            <a:r>
              <a:rPr lang="en-US" sz="2500" dirty="0" smtClean="0"/>
              <a:t>Proposed </a:t>
            </a:r>
            <a:r>
              <a:rPr lang="en-US" sz="2500" dirty="0"/>
              <a:t>Regain Date </a:t>
            </a:r>
            <a:r>
              <a:rPr lang="en-US" sz="2500" dirty="0" smtClean="0"/>
              <a:t>=&lt; </a:t>
            </a:r>
            <a:r>
              <a:rPr lang="en-US" sz="2500" dirty="0"/>
              <a:t>Gaining CR Start </a:t>
            </a:r>
            <a:r>
              <a:rPr lang="en-US" sz="2500" dirty="0" smtClean="0"/>
              <a:t>Date? </a:t>
            </a:r>
            <a:br>
              <a:rPr lang="en-US" sz="2500" dirty="0" smtClean="0"/>
            </a:br>
            <a:r>
              <a:rPr lang="en-US" sz="1800" dirty="0" smtClean="0"/>
              <a:t>(Proposed Regain Date: no greater than 10 days from MT submittal date)</a:t>
            </a:r>
            <a:r>
              <a:rPr lang="en-US" sz="2500" dirty="0" smtClean="0"/>
              <a:t> </a:t>
            </a:r>
          </a:p>
          <a:p>
            <a:pPr lvl="1" eaLnBrk="1" fontAlgn="auto" hangingPunct="1">
              <a:spcAft>
                <a:spcPts val="0"/>
              </a:spcAft>
              <a:buFont typeface="Courier New" panose="02070309020205020404" pitchFamily="49" charset="0"/>
              <a:buChar char="o"/>
              <a:defRPr/>
            </a:pPr>
            <a:r>
              <a:rPr lang="en-US" sz="2100" dirty="0" smtClean="0"/>
              <a:t>Yes </a:t>
            </a:r>
            <a:r>
              <a:rPr lang="en-US" sz="2100" dirty="0"/>
              <a:t>– </a:t>
            </a:r>
            <a:r>
              <a:rPr lang="en-US" sz="2100" dirty="0" smtClean="0"/>
              <a:t>Update “Proposed Regain Date”</a:t>
            </a:r>
          </a:p>
          <a:p>
            <a:pPr lvl="1" eaLnBrk="1" fontAlgn="auto" hangingPunct="1">
              <a:spcAft>
                <a:spcPts val="0"/>
              </a:spcAft>
              <a:buFont typeface="Courier New" panose="02070309020205020404" pitchFamily="49" charset="0"/>
              <a:buChar char="o"/>
              <a:defRPr/>
            </a:pPr>
            <a:r>
              <a:rPr lang="en-US" sz="2100" dirty="0" smtClean="0"/>
              <a:t>No </a:t>
            </a:r>
            <a:r>
              <a:rPr lang="en-US" sz="2100" dirty="0"/>
              <a:t>– Proceed </a:t>
            </a:r>
            <a:r>
              <a:rPr lang="en-US" sz="2100" dirty="0" smtClean="0"/>
              <a:t>by “Send </a:t>
            </a:r>
            <a:r>
              <a:rPr lang="en-US" sz="2100" dirty="0"/>
              <a:t>to </a:t>
            </a:r>
            <a:r>
              <a:rPr lang="en-US" sz="2100" dirty="0" smtClean="0"/>
              <a:t>TDSP”</a:t>
            </a:r>
            <a:br>
              <a:rPr lang="en-US" sz="2100" dirty="0" smtClean="0"/>
            </a:br>
            <a:endParaRPr lang="en-US" sz="21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FC60C3D-00F0-411F-91BE-2D4E43BD20BD}" type="slidenum">
              <a:rPr lang="en-US" altLang="en-US" smtClean="0">
                <a:solidFill>
                  <a:schemeClr val="bg1"/>
                </a:solidFill>
              </a:rPr>
              <a:pPr fontAlgn="base">
                <a:spcBef>
                  <a:spcPct val="0"/>
                </a:spcBef>
                <a:spcAft>
                  <a:spcPct val="0"/>
                </a:spcAft>
                <a:defRPr/>
              </a:pPr>
              <a:t>51</a:t>
            </a:fld>
            <a:endParaRPr lang="en-US" altLang="en-US" dirty="0" smtClean="0">
              <a:solidFill>
                <a:schemeClr val="bg1"/>
              </a:solidFill>
            </a:endParaRPr>
          </a:p>
        </p:txBody>
      </p:sp>
      <p:sp>
        <p:nvSpPr>
          <p:cNvPr id="6" name="Title 2"/>
          <p:cNvSpPr>
            <a:spLocks noGrp="1"/>
          </p:cNvSpPr>
          <p:nvPr>
            <p:ph type="title"/>
          </p:nvPr>
        </p:nvSpPr>
        <p:spPr/>
        <p:txBody>
          <a:bodyPr>
            <a:noAutofit/>
          </a:bodyPr>
          <a:lstStyle/>
          <a:p>
            <a:pPr algn="l" eaLnBrk="1" fontAlgn="auto" hangingPunct="1">
              <a:spcAft>
                <a:spcPts val="0"/>
              </a:spcAft>
              <a:defRPr/>
            </a:pPr>
            <a:r>
              <a:rPr lang="en-US" sz="3600" dirty="0" smtClean="0"/>
              <a:t>TDSP Reconciliation </a:t>
            </a:r>
            <a:r>
              <a:rPr lang="en-US" sz="3600" dirty="0"/>
              <a:t>&amp; Verification</a:t>
            </a:r>
          </a:p>
        </p:txBody>
      </p:sp>
      <p:sp>
        <p:nvSpPr>
          <p:cNvPr id="4" name="Content Placeholder 3"/>
          <p:cNvSpPr>
            <a:spLocks noGrp="1"/>
          </p:cNvSpPr>
          <p:nvPr>
            <p:ph idx="1"/>
          </p:nvPr>
        </p:nvSpPr>
        <p:spPr>
          <a:xfrm>
            <a:off x="457200" y="1447800"/>
            <a:ext cx="8229600" cy="5029200"/>
          </a:xfrm>
        </p:spPr>
        <p:txBody>
          <a:bodyPr/>
          <a:lstStyle/>
          <a:p>
            <a:pPr marL="109537" indent="0">
              <a:buFont typeface="Wingdings 3" panose="05040102010807070707" pitchFamily="18" charset="2"/>
              <a:buNone/>
              <a:defRPr/>
            </a:pPr>
            <a:r>
              <a:rPr lang="en-US" sz="1850" dirty="0"/>
              <a:t>When received by the TDSP, the issue goes through </a:t>
            </a:r>
            <a:r>
              <a:rPr lang="en-US" sz="1850" dirty="0" smtClean="0"/>
              <a:t>a </a:t>
            </a:r>
            <a:r>
              <a:rPr lang="en-US" sz="1850" dirty="0"/>
              <a:t>verification </a:t>
            </a:r>
            <a:r>
              <a:rPr lang="en-US" sz="1850" dirty="0" smtClean="0"/>
              <a:t>process similar to the CR process. </a:t>
            </a:r>
            <a:r>
              <a:rPr lang="en-US" sz="1850" dirty="0"/>
              <a:t>Once </a:t>
            </a:r>
            <a:r>
              <a:rPr lang="en-US" sz="1850" dirty="0" smtClean="0"/>
              <a:t>those preliminary checks are made, the TDSP will go on to perform the following steps:</a:t>
            </a:r>
          </a:p>
          <a:p>
            <a:pPr marL="392113" lvl="1" indent="0" eaLnBrk="1" fontAlgn="auto" hangingPunct="1">
              <a:spcAft>
                <a:spcPts val="0"/>
              </a:spcAft>
              <a:buFont typeface="Verdana" panose="020B0604030504040204" pitchFamily="34" charset="0"/>
              <a:buNone/>
              <a:defRPr/>
            </a:pPr>
            <a:endParaRPr lang="en-US" sz="1600" dirty="0" smtClean="0"/>
          </a:p>
          <a:p>
            <a:pPr>
              <a:buFont typeface="Wingdings" panose="05000000000000000000" pitchFamily="2" charset="2"/>
              <a:buChar char="þ"/>
              <a:defRPr/>
            </a:pPr>
            <a:r>
              <a:rPr lang="en-US" sz="1850" dirty="0" smtClean="0"/>
              <a:t>Check </a:t>
            </a:r>
            <a:r>
              <a:rPr lang="en-US" sz="1850" dirty="0"/>
              <a:t>for Permit Requirements and override if any </a:t>
            </a:r>
            <a:r>
              <a:rPr lang="en-US" sz="1850" dirty="0" smtClean="0"/>
              <a:t>exist</a:t>
            </a:r>
          </a:p>
          <a:p>
            <a:pPr marL="109537" indent="0">
              <a:buFont typeface="Wingdings 3" panose="05040102010807070707" pitchFamily="18" charset="2"/>
              <a:buNone/>
              <a:defRPr/>
            </a:pPr>
            <a:endParaRPr lang="en-US" sz="1600" dirty="0" smtClean="0"/>
          </a:p>
          <a:p>
            <a:pPr>
              <a:buFont typeface="Wingdings" panose="05000000000000000000" pitchFamily="2" charset="2"/>
              <a:buChar char="þ"/>
              <a:defRPr/>
            </a:pPr>
            <a:r>
              <a:rPr lang="en-US" sz="1850" dirty="0" smtClean="0"/>
              <a:t>Add </a:t>
            </a:r>
            <a:r>
              <a:rPr lang="en-US" sz="1850" dirty="0"/>
              <a:t>ESIID, Original CR and Proposed Regain Date to </a:t>
            </a:r>
            <a:r>
              <a:rPr lang="en-US" sz="1850" dirty="0" smtClean="0"/>
              <a:t>the TDSP system to allow a backdated MVI and </a:t>
            </a:r>
            <a:r>
              <a:rPr lang="en-US" sz="1850" dirty="0"/>
              <a:t>verify loaded </a:t>
            </a:r>
            <a:r>
              <a:rPr lang="en-US" sz="1850" dirty="0" smtClean="0"/>
              <a:t>correctly</a:t>
            </a:r>
          </a:p>
          <a:p>
            <a:pPr marL="109537" indent="0">
              <a:buFont typeface="Wingdings 3" panose="05040102010807070707" pitchFamily="18" charset="2"/>
              <a:buNone/>
              <a:defRPr/>
            </a:pPr>
            <a:endParaRPr lang="en-US" sz="1600" dirty="0" smtClean="0"/>
          </a:p>
          <a:p>
            <a:pPr>
              <a:buFont typeface="Wingdings" panose="05000000000000000000" pitchFamily="2" charset="2"/>
              <a:buChar char="þ"/>
              <a:defRPr/>
            </a:pPr>
            <a:r>
              <a:rPr lang="en-US" sz="1850" dirty="0" smtClean="0"/>
              <a:t>Update </a:t>
            </a:r>
            <a:r>
              <a:rPr lang="en-US" sz="1850" dirty="0"/>
              <a:t>MarkeTrak issues with comments indicating </a:t>
            </a:r>
            <a:r>
              <a:rPr lang="en-US" sz="1850" dirty="0" smtClean="0"/>
              <a:t>readiness</a:t>
            </a:r>
          </a:p>
          <a:p>
            <a:pPr marL="109537" indent="0">
              <a:buFont typeface="Wingdings 3" panose="05040102010807070707" pitchFamily="18" charset="2"/>
              <a:buNone/>
              <a:defRPr/>
            </a:pPr>
            <a:endParaRPr lang="en-US" sz="1600" dirty="0" smtClean="0"/>
          </a:p>
          <a:p>
            <a:pPr>
              <a:buFont typeface="Wingdings" panose="05000000000000000000" pitchFamily="2" charset="2"/>
              <a:buChar char="þ"/>
              <a:defRPr/>
            </a:pPr>
            <a:r>
              <a:rPr lang="en-US" sz="1850" dirty="0" smtClean="0"/>
              <a:t>Press the “Ready to Receive” button which will move the issue to a state of New Losing CR (Submit)</a:t>
            </a:r>
          </a:p>
          <a:p>
            <a:pPr marL="109537" indent="0">
              <a:buFont typeface="Wingdings 3" panose="05040102010807070707" pitchFamily="18" charset="2"/>
              <a:buNone/>
              <a:defRPr/>
            </a:pPr>
            <a:endParaRPr lang="en-US" sz="1600" dirty="0" smtClean="0"/>
          </a:p>
          <a:p>
            <a:pPr>
              <a:buFont typeface="Wingdings" panose="05000000000000000000" pitchFamily="2" charset="2"/>
              <a:buChar char="þ"/>
              <a:defRPr/>
            </a:pPr>
            <a:r>
              <a:rPr lang="en-US" sz="1850" dirty="0"/>
              <a:t>Review the Critical Care status of the account 			</a:t>
            </a:r>
          </a:p>
          <a:p>
            <a:pPr marL="109537" indent="0">
              <a:buFont typeface="Wingdings 3" panose="05040102010807070707" pitchFamily="18" charset="2"/>
              <a:buNone/>
              <a:defRPr/>
            </a:pPr>
            <a:endParaRPr lang="en-US" sz="185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7C6E4CD-E829-4A78-B270-E587BBA9900B}" type="slidenum">
              <a:rPr lang="en-US" altLang="en-US" smtClean="0">
                <a:solidFill>
                  <a:schemeClr val="bg1"/>
                </a:solidFill>
              </a:rPr>
              <a:pPr fontAlgn="base">
                <a:spcBef>
                  <a:spcPct val="0"/>
                </a:spcBef>
                <a:spcAft>
                  <a:spcPct val="0"/>
                </a:spcAft>
                <a:defRPr/>
              </a:pPr>
              <a:t>52</a:t>
            </a:fld>
            <a:endParaRPr lang="en-US" altLang="en-US" dirty="0" smtClean="0">
              <a:solidFill>
                <a:schemeClr val="bg1"/>
              </a:solidFill>
            </a:endParaRPr>
          </a:p>
        </p:txBody>
      </p:sp>
      <p:sp>
        <p:nvSpPr>
          <p:cNvPr id="6" name="Title 2"/>
          <p:cNvSpPr>
            <a:spLocks noGrp="1"/>
          </p:cNvSpPr>
          <p:nvPr>
            <p:ph type="title"/>
          </p:nvPr>
        </p:nvSpPr>
        <p:spPr/>
        <p:txBody>
          <a:bodyPr/>
          <a:lstStyle/>
          <a:p>
            <a:pPr algn="l" eaLnBrk="1" fontAlgn="auto" hangingPunct="1">
              <a:spcAft>
                <a:spcPts val="0"/>
              </a:spcAft>
              <a:defRPr/>
            </a:pPr>
            <a:r>
              <a:rPr lang="en-US" sz="3600" dirty="0" smtClean="0"/>
              <a:t>CR </a:t>
            </a:r>
            <a:r>
              <a:rPr lang="en-US" sz="3600" dirty="0" smtClean="0"/>
              <a:t>Reconciliation </a:t>
            </a:r>
            <a:r>
              <a:rPr lang="en-US" sz="3600" dirty="0"/>
              <a:t>&amp; Verification</a:t>
            </a:r>
          </a:p>
        </p:txBody>
      </p:sp>
      <p:sp>
        <p:nvSpPr>
          <p:cNvPr id="4" name="Content Placeholder 3"/>
          <p:cNvSpPr>
            <a:spLocks noGrp="1"/>
          </p:cNvSpPr>
          <p:nvPr>
            <p:ph idx="1"/>
          </p:nvPr>
        </p:nvSpPr>
        <p:spPr>
          <a:xfrm>
            <a:off x="457200" y="1295400"/>
            <a:ext cx="8229600" cy="4800600"/>
          </a:xfrm>
        </p:spPr>
        <p:txBody>
          <a:bodyPr/>
          <a:lstStyle/>
          <a:p>
            <a:pPr marL="109537" indent="0">
              <a:buFont typeface="Wingdings 3" panose="05040102010807070707" pitchFamily="18" charset="2"/>
              <a:buNone/>
              <a:defRPr/>
            </a:pPr>
            <a:endParaRPr lang="en-US" sz="800" dirty="0"/>
          </a:p>
          <a:p>
            <a:pPr marL="109537" indent="0">
              <a:buFont typeface="Wingdings 3" panose="05040102010807070707" pitchFamily="18" charset="2"/>
              <a:buNone/>
              <a:defRPr/>
            </a:pPr>
            <a:r>
              <a:rPr lang="en-US" sz="2100" dirty="0"/>
              <a:t>Once the </a:t>
            </a:r>
            <a:r>
              <a:rPr lang="en-US" sz="2100" dirty="0" smtClean="0"/>
              <a:t>TDSP completes their portion of the research, the issue is sent back to the Losing CR/Original who will send an EDI transaction (Backdated MVI) and thus more verification will need to take place:</a:t>
            </a:r>
          </a:p>
          <a:p>
            <a:pPr marL="109537" indent="0">
              <a:buFont typeface="Wingdings 3" panose="05040102010807070707" pitchFamily="18" charset="2"/>
              <a:buNone/>
              <a:defRPr/>
            </a:pPr>
            <a:endParaRPr lang="en-US" sz="1000" dirty="0"/>
          </a:p>
          <a:p>
            <a:pPr eaLnBrk="1" fontAlgn="auto" hangingPunct="1">
              <a:spcAft>
                <a:spcPts val="0"/>
              </a:spcAft>
              <a:buFont typeface="Wingdings" panose="05000000000000000000" pitchFamily="2" charset="2"/>
              <a:buChar char=""/>
              <a:defRPr/>
            </a:pPr>
            <a:r>
              <a:rPr lang="en-US" sz="1700" dirty="0"/>
              <a:t>Ensure that the MarkeTrak issue is in a State of “New (Losing CR Submit</a:t>
            </a:r>
            <a:r>
              <a:rPr lang="en-US" sz="1700" dirty="0" smtClean="0"/>
              <a:t>)”</a:t>
            </a:r>
          </a:p>
          <a:p>
            <a:pPr eaLnBrk="1" fontAlgn="auto" hangingPunct="1">
              <a:spcAft>
                <a:spcPts val="0"/>
              </a:spcAft>
              <a:buFont typeface="Wingdings" panose="05000000000000000000" pitchFamily="2" charset="2"/>
              <a:buChar char=""/>
              <a:defRPr/>
            </a:pPr>
            <a:endParaRPr lang="en-US" sz="800" dirty="0"/>
          </a:p>
          <a:p>
            <a:pPr eaLnBrk="1" fontAlgn="auto" hangingPunct="1">
              <a:spcAft>
                <a:spcPts val="0"/>
              </a:spcAft>
              <a:buFont typeface="Wingdings" panose="05000000000000000000" pitchFamily="2" charset="2"/>
              <a:buChar char=""/>
              <a:defRPr/>
            </a:pPr>
            <a:r>
              <a:rPr lang="en-US" sz="1700" dirty="0" smtClean="0"/>
              <a:t>Any </a:t>
            </a:r>
            <a:r>
              <a:rPr lang="en-US" sz="1700" dirty="0"/>
              <a:t>Subsequent transactions in the Market? </a:t>
            </a:r>
          </a:p>
          <a:p>
            <a:pPr lvl="1" eaLnBrk="1" fontAlgn="auto" hangingPunct="1">
              <a:spcAft>
                <a:spcPts val="0"/>
              </a:spcAft>
              <a:buFont typeface="Courier New" panose="02070309020205020404" pitchFamily="49" charset="0"/>
              <a:buChar char="o"/>
              <a:defRPr/>
            </a:pPr>
            <a:r>
              <a:rPr lang="en-US" sz="1700" dirty="0"/>
              <a:t>Yes – </a:t>
            </a:r>
            <a:r>
              <a:rPr lang="en-US" sz="1700" dirty="0" smtClean="0"/>
              <a:t>Cancel W/Approval if possible</a:t>
            </a:r>
          </a:p>
          <a:p>
            <a:pPr lvl="1" eaLnBrk="1" fontAlgn="auto" hangingPunct="1">
              <a:spcAft>
                <a:spcPts val="0"/>
              </a:spcAft>
              <a:buFont typeface="Courier New" panose="02070309020205020404" pitchFamily="49" charset="0"/>
              <a:buChar char="o"/>
              <a:defRPr/>
            </a:pPr>
            <a:r>
              <a:rPr lang="en-US" sz="1700" dirty="0" smtClean="0"/>
              <a:t>No – Proceed</a:t>
            </a:r>
          </a:p>
          <a:p>
            <a:pPr lvl="1" eaLnBrk="1" fontAlgn="auto" hangingPunct="1">
              <a:spcAft>
                <a:spcPts val="0"/>
              </a:spcAft>
              <a:buFont typeface="Courier New" panose="02070309020205020404" pitchFamily="49" charset="0"/>
              <a:buChar char="o"/>
              <a:defRPr/>
            </a:pPr>
            <a:endParaRPr lang="en-US" sz="800" dirty="0" smtClean="0"/>
          </a:p>
          <a:p>
            <a:pPr eaLnBrk="1" fontAlgn="auto" hangingPunct="1">
              <a:spcAft>
                <a:spcPts val="0"/>
              </a:spcAft>
              <a:buFont typeface="Wingdings" panose="05000000000000000000" pitchFamily="2" charset="2"/>
              <a:buChar char="þ"/>
              <a:defRPr/>
            </a:pPr>
            <a:r>
              <a:rPr lang="en-US" sz="1700" dirty="0" smtClean="0"/>
              <a:t>Send </a:t>
            </a:r>
            <a:r>
              <a:rPr lang="en-US" sz="1700" dirty="0"/>
              <a:t>EDI for the Proposed Regain Date that the Original CR entered within the </a:t>
            </a:r>
            <a:r>
              <a:rPr lang="en-US" sz="1700" dirty="0" smtClean="0"/>
              <a:t>issue</a:t>
            </a:r>
          </a:p>
          <a:p>
            <a:pPr eaLnBrk="1" fontAlgn="auto" hangingPunct="1">
              <a:spcAft>
                <a:spcPts val="0"/>
              </a:spcAft>
              <a:buFont typeface="Wingdings" panose="05000000000000000000" pitchFamily="2" charset="2"/>
              <a:buChar char="þ"/>
              <a:defRPr/>
            </a:pPr>
            <a:endParaRPr lang="en-US" sz="800" dirty="0"/>
          </a:p>
          <a:p>
            <a:pPr eaLnBrk="1" fontAlgn="auto" hangingPunct="1">
              <a:spcAft>
                <a:spcPts val="0"/>
              </a:spcAft>
              <a:buFont typeface="Wingdings" panose="05000000000000000000" pitchFamily="2" charset="2"/>
              <a:buChar char="þ"/>
              <a:defRPr/>
            </a:pPr>
            <a:r>
              <a:rPr lang="en-US" sz="1700" dirty="0" smtClean="0"/>
              <a:t>Verify </a:t>
            </a:r>
            <a:r>
              <a:rPr lang="en-US" sz="1700" dirty="0"/>
              <a:t>the EDI was processed successfully by consulting the ERCOT </a:t>
            </a:r>
            <a:r>
              <a:rPr lang="en-US" sz="1700" dirty="0" smtClean="0"/>
              <a:t>Market Information System (MIS)  </a:t>
            </a:r>
            <a:r>
              <a:rPr lang="en-US" sz="1700" dirty="0"/>
              <a:t>as well as any internal systems used for verifying transactions</a:t>
            </a:r>
            <a:r>
              <a:rPr lang="en-US" sz="1700" dirty="0" smtClean="0"/>
              <a:t>.</a:t>
            </a:r>
            <a:endParaRPr lang="en-US" sz="17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228505A-3242-4599-BF7D-F7E85B41885C}" type="slidenum">
              <a:rPr lang="en-US" altLang="en-US" smtClean="0">
                <a:solidFill>
                  <a:schemeClr val="bg1"/>
                </a:solidFill>
              </a:rPr>
              <a:pPr fontAlgn="base">
                <a:spcBef>
                  <a:spcPct val="0"/>
                </a:spcBef>
                <a:spcAft>
                  <a:spcPct val="0"/>
                </a:spcAft>
                <a:defRPr/>
              </a:pPr>
              <a:t>53</a:t>
            </a:fld>
            <a:endParaRPr lang="en-US" altLang="en-US" dirty="0" smtClean="0">
              <a:solidFill>
                <a:schemeClr val="bg1"/>
              </a:solidFill>
            </a:endParaRPr>
          </a:p>
        </p:txBody>
      </p:sp>
      <p:sp>
        <p:nvSpPr>
          <p:cNvPr id="6" name="Title 2"/>
          <p:cNvSpPr>
            <a:spLocks noGrp="1"/>
          </p:cNvSpPr>
          <p:nvPr>
            <p:ph type="title"/>
          </p:nvPr>
        </p:nvSpPr>
        <p:spPr/>
        <p:txBody>
          <a:bodyPr>
            <a:normAutofit fontScale="90000"/>
          </a:bodyPr>
          <a:lstStyle/>
          <a:p>
            <a:pPr algn="l" eaLnBrk="1" fontAlgn="auto" hangingPunct="1">
              <a:spcAft>
                <a:spcPts val="0"/>
              </a:spcAft>
              <a:defRPr/>
            </a:pPr>
            <a:r>
              <a:rPr lang="en-US" sz="3600" dirty="0" smtClean="0"/>
              <a:t>Final CR Reconciliation </a:t>
            </a:r>
            <a:r>
              <a:rPr lang="en-US" sz="3600" dirty="0"/>
              <a:t>&amp; Verification</a:t>
            </a:r>
          </a:p>
        </p:txBody>
      </p:sp>
      <p:sp>
        <p:nvSpPr>
          <p:cNvPr id="4" name="Content Placeholder 3"/>
          <p:cNvSpPr>
            <a:spLocks noGrp="1"/>
          </p:cNvSpPr>
          <p:nvPr>
            <p:ph idx="1"/>
          </p:nvPr>
        </p:nvSpPr>
        <p:spPr>
          <a:xfrm>
            <a:off x="457200" y="1295400"/>
            <a:ext cx="8229600" cy="4800600"/>
          </a:xfrm>
        </p:spPr>
        <p:txBody>
          <a:bodyPr/>
          <a:lstStyle/>
          <a:p>
            <a:pPr marL="109537" indent="0">
              <a:buFont typeface="Wingdings 3" panose="05040102010807070707" pitchFamily="18" charset="2"/>
              <a:buNone/>
              <a:defRPr/>
            </a:pPr>
            <a:endParaRPr lang="en-US" sz="800" dirty="0"/>
          </a:p>
          <a:p>
            <a:pPr eaLnBrk="1" fontAlgn="auto" hangingPunct="1">
              <a:spcAft>
                <a:spcPts val="0"/>
              </a:spcAft>
              <a:buFont typeface="Wingdings" panose="05000000000000000000" pitchFamily="2" charset="2"/>
              <a:buChar char="þ"/>
              <a:defRPr/>
            </a:pPr>
            <a:r>
              <a:rPr lang="en-US" sz="1800" dirty="0" smtClean="0"/>
              <a:t>The </a:t>
            </a:r>
            <a:r>
              <a:rPr lang="en-US" sz="1800" dirty="0"/>
              <a:t>backdated MVI can be verified as successful per the receipt of an 814_05 </a:t>
            </a:r>
            <a:r>
              <a:rPr lang="en-US" sz="1800" dirty="0" smtClean="0"/>
              <a:t>Accept</a:t>
            </a:r>
          </a:p>
          <a:p>
            <a:pPr eaLnBrk="1" fontAlgn="auto" hangingPunct="1">
              <a:spcAft>
                <a:spcPts val="0"/>
              </a:spcAft>
              <a:buFont typeface="Wingdings" panose="05000000000000000000" pitchFamily="2" charset="2"/>
              <a:buChar char="þ"/>
              <a:defRPr/>
            </a:pPr>
            <a:endParaRPr lang="en-US" sz="800" dirty="0"/>
          </a:p>
          <a:p>
            <a:pPr marL="109537" indent="0" eaLnBrk="1" fontAlgn="auto" hangingPunct="1">
              <a:spcAft>
                <a:spcPts val="0"/>
              </a:spcAft>
              <a:buFont typeface="Wingdings 3" panose="05040102010807070707" pitchFamily="18" charset="2"/>
              <a:buNone/>
              <a:defRPr/>
            </a:pPr>
            <a:endParaRPr lang="en-US" sz="800" dirty="0"/>
          </a:p>
          <a:p>
            <a:pPr eaLnBrk="1" fontAlgn="auto" hangingPunct="1">
              <a:spcAft>
                <a:spcPts val="0"/>
              </a:spcAft>
              <a:buFont typeface="Wingdings" panose="05000000000000000000" pitchFamily="2" charset="2"/>
              <a:buChar char="þ"/>
              <a:defRPr/>
            </a:pPr>
            <a:r>
              <a:rPr lang="en-US" sz="1800" dirty="0" smtClean="0"/>
              <a:t>Add </a:t>
            </a:r>
            <a:r>
              <a:rPr lang="en-US" sz="1800" dirty="0"/>
              <a:t>the Regaining BGN information into the MarkeTrak issue </a:t>
            </a:r>
            <a:r>
              <a:rPr lang="en-US" sz="1800" u="sng" dirty="0"/>
              <a:t>only after</a:t>
            </a:r>
            <a:r>
              <a:rPr lang="en-US" sz="1800" dirty="0"/>
              <a:t> verifying that it was successfully </a:t>
            </a:r>
            <a:r>
              <a:rPr lang="en-US" sz="1800" dirty="0" smtClean="0"/>
              <a:t>received</a:t>
            </a:r>
          </a:p>
          <a:p>
            <a:pPr marL="109537" indent="0" eaLnBrk="1" fontAlgn="auto" hangingPunct="1">
              <a:spcAft>
                <a:spcPts val="0"/>
              </a:spcAft>
              <a:buFont typeface="Wingdings 3" panose="05040102010807070707" pitchFamily="18" charset="2"/>
              <a:buNone/>
              <a:defRPr/>
            </a:pPr>
            <a:endParaRPr lang="en-US" sz="1800" dirty="0" smtClean="0"/>
          </a:p>
          <a:p>
            <a:pPr eaLnBrk="1" fontAlgn="auto" hangingPunct="1">
              <a:spcAft>
                <a:spcPts val="0"/>
              </a:spcAft>
              <a:buFont typeface="Wingdings" panose="05000000000000000000" pitchFamily="2" charset="2"/>
              <a:buChar char="þ"/>
              <a:defRPr/>
            </a:pPr>
            <a:endParaRPr lang="en-US" sz="800" dirty="0"/>
          </a:p>
          <a:p>
            <a:pPr eaLnBrk="1" fontAlgn="auto" hangingPunct="1">
              <a:spcAft>
                <a:spcPts val="0"/>
              </a:spcAft>
              <a:buFont typeface="Wingdings" panose="05000000000000000000" pitchFamily="2" charset="2"/>
              <a:buChar char="þ"/>
              <a:defRPr/>
            </a:pPr>
            <a:r>
              <a:rPr lang="en-US" sz="1800" b="1" u="sng" dirty="0" smtClean="0"/>
              <a:t>DO </a:t>
            </a:r>
            <a:r>
              <a:rPr lang="en-US" sz="1800" b="1" u="sng" dirty="0"/>
              <a:t>NOT </a:t>
            </a:r>
            <a:r>
              <a:rPr lang="en-US" sz="1800" dirty="0"/>
              <a:t>click the </a:t>
            </a:r>
            <a:r>
              <a:rPr lang="en-US" sz="1800" dirty="0" smtClean="0"/>
              <a:t>“Send </a:t>
            </a:r>
            <a:r>
              <a:rPr lang="en-US" sz="1800" dirty="0"/>
              <a:t>to </a:t>
            </a:r>
            <a:r>
              <a:rPr lang="en-US" sz="1800" dirty="0" smtClean="0"/>
              <a:t>TDSP” </a:t>
            </a:r>
            <a:r>
              <a:rPr lang="en-US" sz="1800" dirty="0"/>
              <a:t>transition as this will prevent the issue from </a:t>
            </a:r>
            <a:r>
              <a:rPr lang="en-US" sz="1800" dirty="0" smtClean="0"/>
              <a:t>Auto-completion</a:t>
            </a:r>
            <a:endParaRPr lang="en-US"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C218523-A24D-4DEB-A2AF-1613FAA42B07}" type="slidenum">
              <a:rPr lang="en-US" altLang="en-US" smtClean="0">
                <a:solidFill>
                  <a:srgbClr val="FFFFFF"/>
                </a:solidFill>
              </a:rPr>
              <a:pPr fontAlgn="base">
                <a:spcBef>
                  <a:spcPct val="0"/>
                </a:spcBef>
                <a:spcAft>
                  <a:spcPct val="0"/>
                </a:spcAft>
                <a:defRPr/>
              </a:pPr>
              <a:t>54</a:t>
            </a:fld>
            <a:endParaRPr lang="en-US" altLang="en-US" dirty="0" smtClean="0">
              <a:solidFill>
                <a:srgbClr val="FFFFFF"/>
              </a:solidFill>
            </a:endParaRPr>
          </a:p>
        </p:txBody>
      </p:sp>
      <p:pic>
        <p:nvPicPr>
          <p:cNvPr id="686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771" y="1857828"/>
            <a:ext cx="7772400" cy="2180772"/>
          </a:xfrm>
        </p:spPr>
        <p:txBody>
          <a:bodyPr/>
          <a:lstStyle/>
          <a:p>
            <a:pPr eaLnBrk="1" fontAlgn="auto" hangingPunct="1">
              <a:spcAft>
                <a:spcPts val="0"/>
              </a:spcAft>
              <a:defRPr/>
            </a:pPr>
            <a:r>
              <a:rPr lang="en-US" dirty="0" smtClean="0"/>
              <a:t>Customer Rescission</a:t>
            </a:r>
            <a:r>
              <a:rPr lang="en-US" dirty="0"/>
              <a:t/>
            </a:r>
            <a:br>
              <a:rPr lang="en-US" dirty="0"/>
            </a:br>
            <a:r>
              <a:rPr lang="en-US" dirty="0" smtClean="0"/>
              <a:t>Walkthrough</a:t>
            </a:r>
            <a:endParaRPr lang="en-US" dirty="0"/>
          </a:p>
        </p:txBody>
      </p:sp>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5740F385-A28B-48EF-B2F6-65B8F896F0BC}" type="slidenum">
              <a:rPr lang="en-US" altLang="en-US" smtClean="0">
                <a:solidFill>
                  <a:srgbClr val="FFFFFF"/>
                </a:solidFill>
              </a:rPr>
              <a:pPr fontAlgn="base">
                <a:spcBef>
                  <a:spcPct val="0"/>
                </a:spcBef>
                <a:spcAft>
                  <a:spcPct val="0"/>
                </a:spcAft>
                <a:defRPr/>
              </a:pPr>
              <a:t>55</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lstStyle/>
          <a:p>
            <a:pPr algn="l" eaLnBrk="1" fontAlgn="auto" hangingPunct="1">
              <a:spcAft>
                <a:spcPts val="0"/>
              </a:spcAft>
              <a:defRPr/>
            </a:pPr>
            <a:r>
              <a:rPr lang="en-US" sz="3600" dirty="0" smtClean="0"/>
              <a:t>Right of Rescission</a:t>
            </a:r>
            <a:endParaRPr lang="en-US" sz="3600"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A64DA6D-8375-4A54-9FFA-270DF98F17BE}" type="slidenum">
              <a:rPr lang="en-US" altLang="en-US" smtClean="0">
                <a:solidFill>
                  <a:schemeClr val="bg1"/>
                </a:solidFill>
              </a:rPr>
              <a:pPr fontAlgn="base">
                <a:spcBef>
                  <a:spcPct val="0"/>
                </a:spcBef>
                <a:spcAft>
                  <a:spcPct val="0"/>
                </a:spcAft>
                <a:defRPr/>
              </a:pPr>
              <a:t>56</a:t>
            </a:fld>
            <a:endParaRPr lang="en-US" altLang="en-US" dirty="0" smtClean="0">
              <a:solidFill>
                <a:schemeClr val="bg1"/>
              </a:solidFill>
            </a:endParaRPr>
          </a:p>
        </p:txBody>
      </p:sp>
      <p:sp>
        <p:nvSpPr>
          <p:cNvPr id="5" name="Title 1"/>
          <p:cNvSpPr>
            <a:spLocks noGrp="1"/>
          </p:cNvSpPr>
          <p:nvPr>
            <p:ph idx="1"/>
          </p:nvPr>
        </p:nvSpPr>
        <p:spPr>
          <a:xfrm>
            <a:off x="515938" y="1385888"/>
            <a:ext cx="8229600" cy="4557712"/>
          </a:xfrm>
        </p:spPr>
        <p:txBody>
          <a:bodyPr>
            <a:normAutofit fontScale="37500" lnSpcReduction="20000"/>
          </a:bodyPr>
          <a:lstStyle/>
          <a:p>
            <a:pPr marL="109537" indent="0" eaLnBrk="1" fontAlgn="auto" hangingPunct="1">
              <a:spcAft>
                <a:spcPts val="0"/>
              </a:spcAft>
              <a:buFont typeface="Wingdings 3" panose="05040102010807070707" pitchFamily="18" charset="2"/>
              <a:buNone/>
              <a:defRPr/>
            </a:pPr>
            <a:r>
              <a:rPr lang="en-US" sz="6400" b="1" dirty="0" smtClean="0"/>
              <a:t>PUCT Subst. Rule 25.474(j) - Right </a:t>
            </a:r>
            <a:r>
              <a:rPr lang="en-US" sz="6400" b="1" dirty="0"/>
              <a:t>of R</a:t>
            </a:r>
            <a:r>
              <a:rPr lang="en-US" sz="6400" b="1" dirty="0" smtClean="0"/>
              <a:t>escission</a:t>
            </a:r>
          </a:p>
          <a:p>
            <a:pPr marL="109537" indent="0" eaLnBrk="1" fontAlgn="auto" hangingPunct="1">
              <a:spcAft>
                <a:spcPts val="0"/>
              </a:spcAft>
              <a:buFont typeface="Wingdings 3" panose="05040102010807070707" pitchFamily="18" charset="2"/>
              <a:buNone/>
              <a:defRPr/>
            </a:pPr>
            <a:r>
              <a:rPr lang="en-US" b="1" dirty="0" smtClean="0"/>
              <a:t/>
            </a:r>
            <a:br>
              <a:rPr lang="en-US" b="1" dirty="0" smtClean="0"/>
            </a:br>
            <a:r>
              <a:rPr lang="en-US" b="1" dirty="0" smtClean="0"/>
              <a:t/>
            </a:r>
            <a:br>
              <a:rPr lang="en-US" b="1" dirty="0" smtClean="0"/>
            </a:br>
            <a:r>
              <a:rPr lang="en-US" sz="4700" dirty="0" smtClean="0"/>
              <a:t>A REP </a:t>
            </a:r>
            <a:r>
              <a:rPr lang="en-US" sz="4700" dirty="0"/>
              <a:t>shall promptly </a:t>
            </a:r>
            <a:r>
              <a:rPr lang="en-US" sz="4700" dirty="0" smtClean="0"/>
              <a:t> provide </a:t>
            </a:r>
            <a:r>
              <a:rPr lang="en-US" sz="4700" dirty="0"/>
              <a:t>the applicant with the terms of service document after the applicant has authorized the REP to provide service to the applicant and the authorization has been verified. For switch requests, the REP </a:t>
            </a:r>
            <a:r>
              <a:rPr lang="en-US" sz="4700" dirty="0" smtClean="0"/>
              <a:t>shall offer the applicant a right to rescind the terms of service without penalty or </a:t>
            </a:r>
            <a:r>
              <a:rPr lang="en-US" sz="4700" dirty="0"/>
              <a:t>fee of any kind for a period of three federal business days after the applicant's receipt of the terms of service document. The provider may assume that any delivery of the terms of service </a:t>
            </a:r>
            <a:r>
              <a:rPr lang="en-US" sz="4700" dirty="0" smtClean="0"/>
              <a:t>document </a:t>
            </a:r>
            <a:r>
              <a:rPr lang="en-US" sz="4700" dirty="0"/>
              <a:t>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r>
              <a:rPr lang="en-US" sz="4400" dirty="0"/>
              <a: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lstStyle/>
          <a:p>
            <a:pPr algn="l" eaLnBrk="1" fontAlgn="auto" hangingPunct="1">
              <a:spcAft>
                <a:spcPts val="0"/>
              </a:spcAft>
              <a:defRPr/>
            </a:pPr>
            <a:r>
              <a:rPr lang="en-US" sz="3600" dirty="0" smtClean="0"/>
              <a:t>Right of Rescission</a:t>
            </a:r>
            <a:endParaRPr lang="en-US" sz="3600"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E7D3852-D7D2-44FE-9B08-4159B8DFD560}" type="slidenum">
              <a:rPr lang="en-US" altLang="en-US" smtClean="0">
                <a:solidFill>
                  <a:schemeClr val="bg1"/>
                </a:solidFill>
              </a:rPr>
              <a:pPr fontAlgn="base">
                <a:spcBef>
                  <a:spcPct val="0"/>
                </a:spcBef>
                <a:spcAft>
                  <a:spcPct val="0"/>
                </a:spcAft>
                <a:defRPr/>
              </a:pPr>
              <a:t>57</a:t>
            </a:fld>
            <a:endParaRPr lang="en-US" altLang="en-US" dirty="0" smtClean="0">
              <a:solidFill>
                <a:schemeClr val="bg1"/>
              </a:solidFill>
            </a:endParaRPr>
          </a:p>
        </p:txBody>
      </p:sp>
      <p:sp>
        <p:nvSpPr>
          <p:cNvPr id="6" name="Title 1"/>
          <p:cNvSpPr>
            <a:spLocks noGrp="1"/>
          </p:cNvSpPr>
          <p:nvPr>
            <p:ph idx="1"/>
          </p:nvPr>
        </p:nvSpPr>
        <p:spPr>
          <a:xfrm>
            <a:off x="457200" y="1295400"/>
            <a:ext cx="8229600" cy="5257800"/>
          </a:xfrm>
        </p:spPr>
        <p:txBody>
          <a:bodyPr>
            <a:normAutofit fontScale="97500"/>
          </a:bodyPr>
          <a:lstStyle/>
          <a:p>
            <a:pPr marL="109537" indent="0" eaLnBrk="1" fontAlgn="auto" hangingPunct="1">
              <a:spcAft>
                <a:spcPts val="0"/>
              </a:spcAft>
              <a:buFont typeface="Wingdings 3" panose="05040102010807070707" pitchFamily="18" charset="2"/>
              <a:buNone/>
              <a:defRPr/>
            </a:pPr>
            <a:r>
              <a:rPr lang="en-US" sz="2100" b="1" dirty="0" smtClean="0"/>
              <a:t>In other words…</a:t>
            </a:r>
            <a:br>
              <a:rPr lang="en-US" sz="2100" b="1" dirty="0" smtClean="0"/>
            </a:br>
            <a:endParaRPr lang="en-US" sz="800" dirty="0" smtClean="0"/>
          </a:p>
          <a:p>
            <a:pPr eaLnBrk="1" fontAlgn="auto" hangingPunct="1">
              <a:spcAft>
                <a:spcPts val="0"/>
              </a:spcAft>
              <a:defRPr/>
            </a:pPr>
            <a:r>
              <a:rPr lang="en-US" sz="2200" dirty="0" smtClean="0"/>
              <a:t>Applicable to Switch requests only, not Move-Ins.</a:t>
            </a:r>
            <a:br>
              <a:rPr lang="en-US" sz="2200" dirty="0" smtClean="0"/>
            </a:br>
            <a:endParaRPr lang="en-US" sz="1200" dirty="0" smtClean="0"/>
          </a:p>
          <a:p>
            <a:pPr eaLnBrk="1" fontAlgn="auto" hangingPunct="1">
              <a:spcAft>
                <a:spcPts val="0"/>
              </a:spcAft>
              <a:defRPr/>
            </a:pPr>
            <a:r>
              <a:rPr lang="en-US" sz="2200" dirty="0" smtClean="0"/>
              <a:t>After receiving the Terms of Service, Customer is allowed three (3) federal business days to rescind without penalty or fees.</a:t>
            </a:r>
            <a:br>
              <a:rPr lang="en-US" sz="2200" dirty="0" smtClean="0"/>
            </a:br>
            <a:endParaRPr lang="en-US" sz="800" dirty="0"/>
          </a:p>
          <a:p>
            <a:pPr marL="1117600" lvl="2" indent="-514350" eaLnBrk="1" fontAlgn="auto" hangingPunct="1">
              <a:spcAft>
                <a:spcPts val="0"/>
              </a:spcAft>
              <a:buClrTx/>
              <a:buFont typeface="Wingdings" panose="05000000000000000000" pitchFamily="2" charset="2"/>
              <a:buChar char="v"/>
              <a:defRPr/>
            </a:pPr>
            <a:r>
              <a:rPr lang="en-US" sz="1800" dirty="0" smtClean="0"/>
              <a:t>If Customer requests rescission outside of the 3 federal business day window, it is no longer a Customer Rescission and will be considered an Inadvertent Switch.</a:t>
            </a:r>
            <a:r>
              <a:rPr lang="en-US" sz="1600" dirty="0" smtClean="0"/>
              <a:t/>
            </a:r>
            <a:br>
              <a:rPr lang="en-US" sz="1600" dirty="0" smtClean="0"/>
            </a:br>
            <a:endParaRPr lang="en-US" sz="900" dirty="0" smtClean="0"/>
          </a:p>
          <a:p>
            <a:pPr eaLnBrk="1" fontAlgn="auto" hangingPunct="1">
              <a:spcAft>
                <a:spcPts val="0"/>
              </a:spcAft>
              <a:defRPr/>
            </a:pPr>
            <a:r>
              <a:rPr lang="en-US" sz="2200" dirty="0" smtClean="0"/>
              <a:t>Ultimate goal is to return the Customer to their REP of choice </a:t>
            </a:r>
            <a:r>
              <a:rPr lang="en-US" sz="2200" b="1" i="1" dirty="0" smtClean="0">
                <a:solidFill>
                  <a:srgbClr val="FF0000"/>
                </a:solidFill>
              </a:rPr>
              <a:t>quickly and efficiently</a:t>
            </a:r>
            <a:r>
              <a:rPr lang="en-US" sz="2200" dirty="0" smtClean="0">
                <a:solidFill>
                  <a:srgbClr val="FF0000"/>
                </a:solidFill>
              </a:rPr>
              <a:t>  </a:t>
            </a:r>
            <a:r>
              <a:rPr lang="en-US" sz="2200" dirty="0" smtClean="0"/>
              <a:t>with minimal inconvenience to the Customer.</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fontScale="90000"/>
          </a:bodyPr>
          <a:lstStyle/>
          <a:p>
            <a:pPr algn="l" eaLnBrk="1" fontAlgn="auto" hangingPunct="1">
              <a:spcAft>
                <a:spcPts val="0"/>
              </a:spcAft>
              <a:defRPr/>
            </a:pPr>
            <a:r>
              <a:rPr lang="en-US" dirty="0" smtClean="0"/>
              <a:t>Rescission vs. Inadvertent Switch</a:t>
            </a:r>
            <a:endParaRPr lang="en-US"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73C0653-1002-4381-8DC7-FC140050916D}" type="slidenum">
              <a:rPr lang="en-US" altLang="en-US" smtClean="0">
                <a:solidFill>
                  <a:schemeClr val="bg1"/>
                </a:solidFill>
              </a:rPr>
              <a:pPr fontAlgn="base">
                <a:spcBef>
                  <a:spcPct val="0"/>
                </a:spcBef>
                <a:spcAft>
                  <a:spcPct val="0"/>
                </a:spcAft>
                <a:defRPr/>
              </a:pPr>
              <a:t>58</a:t>
            </a:fld>
            <a:endParaRPr lang="en-US" altLang="en-US" dirty="0" smtClean="0">
              <a:solidFill>
                <a:schemeClr val="bg1"/>
              </a:solidFill>
            </a:endParaRPr>
          </a:p>
        </p:txBody>
      </p:sp>
      <p:sp>
        <p:nvSpPr>
          <p:cNvPr id="8" name="Title 1"/>
          <p:cNvSpPr>
            <a:spLocks noGrp="1"/>
          </p:cNvSpPr>
          <p:nvPr>
            <p:ph idx="1"/>
          </p:nvPr>
        </p:nvSpPr>
        <p:spPr>
          <a:xfrm>
            <a:off x="457200" y="1219200"/>
            <a:ext cx="8382000" cy="4959350"/>
          </a:xfrm>
        </p:spPr>
        <p:txBody>
          <a:bodyPr>
            <a:normAutofit fontScale="82500" lnSpcReduction="10000"/>
          </a:bodyPr>
          <a:lstStyle/>
          <a:p>
            <a:pPr eaLnBrk="1" fontAlgn="auto" hangingPunct="1">
              <a:spcAft>
                <a:spcPts val="0"/>
              </a:spcAft>
              <a:defRPr/>
            </a:pPr>
            <a:r>
              <a:rPr lang="en-US" sz="2500" dirty="0" smtClean="0"/>
              <a:t>Strongly recommended that involved CRs share as much information as possible at the onset of issue creation to aid in resolution of Customer Rescission issue </a:t>
            </a:r>
            <a:r>
              <a:rPr lang="en-US" sz="2500" b="1" i="1" dirty="0" smtClean="0"/>
              <a:t>quickly and efficiently</a:t>
            </a:r>
            <a:r>
              <a:rPr lang="en-US" sz="2500" dirty="0" smtClean="0"/>
              <a:t> (e.g. Customer Name, Meter #, etc.)</a:t>
            </a:r>
          </a:p>
          <a:p>
            <a:pPr eaLnBrk="1" fontAlgn="auto" hangingPunct="1">
              <a:spcAft>
                <a:spcPts val="0"/>
              </a:spcAft>
              <a:defRPr/>
            </a:pPr>
            <a:endParaRPr lang="en-US" sz="1300" dirty="0"/>
          </a:p>
          <a:p>
            <a:pPr eaLnBrk="1" fontAlgn="auto" hangingPunct="1">
              <a:spcAft>
                <a:spcPts val="0"/>
              </a:spcAft>
              <a:defRPr/>
            </a:pPr>
            <a:r>
              <a:rPr lang="en-US" sz="2500" dirty="0" smtClean="0"/>
              <a:t>Although Customer Rescission is part of the Inadvertent Switch ‘family’ within the MarkeTrak tool, resolution of a Customer Rescission does not follow the same criteria nor follow the same completion timeline.</a:t>
            </a:r>
          </a:p>
          <a:p>
            <a:pPr marL="109537" indent="0" eaLnBrk="1" fontAlgn="auto" hangingPunct="1">
              <a:spcAft>
                <a:spcPts val="0"/>
              </a:spcAft>
              <a:buFont typeface="Wingdings 3" panose="05040102010807070707" pitchFamily="18" charset="2"/>
              <a:buNone/>
              <a:defRPr/>
            </a:pPr>
            <a:endParaRPr lang="en-US" sz="1400" dirty="0"/>
          </a:p>
          <a:p>
            <a:pPr eaLnBrk="1" fontAlgn="auto" hangingPunct="1">
              <a:spcAft>
                <a:spcPts val="0"/>
              </a:spcAft>
              <a:defRPr/>
            </a:pPr>
            <a:r>
              <a:rPr lang="en-US" sz="2500" dirty="0" smtClean="0"/>
              <a:t>The </a:t>
            </a:r>
            <a:r>
              <a:rPr lang="en-US" sz="2500" dirty="0"/>
              <a:t>research and investigation normally pursued during resolution of an Inadvertent Switch is not utilized when resolving Customer Rescission</a:t>
            </a:r>
            <a:r>
              <a:rPr lang="en-US" sz="2500" dirty="0" smtClean="0"/>
              <a:t>.</a:t>
            </a:r>
            <a:endParaRPr lang="en-US" sz="2500" dirty="0"/>
          </a:p>
          <a:p>
            <a:pPr marL="109537" indent="0" eaLnBrk="1" fontAlgn="auto" hangingPunct="1">
              <a:spcAft>
                <a:spcPts val="0"/>
              </a:spcAft>
              <a:buFont typeface="Wingdings 3" panose="05040102010807070707" pitchFamily="18" charset="2"/>
              <a:buNone/>
              <a:defRPr/>
            </a:pPr>
            <a:endParaRPr lang="en-US" sz="1400" dirty="0" smtClean="0"/>
          </a:p>
          <a:p>
            <a:pPr eaLnBrk="1" fontAlgn="auto" hangingPunct="1">
              <a:spcAft>
                <a:spcPts val="0"/>
              </a:spcAft>
              <a:defRPr/>
            </a:pPr>
            <a:r>
              <a:rPr lang="en-US" sz="2500" dirty="0" smtClean="0"/>
              <a:t>If/when the customer requests rescission (within the 3 federal business day window), the ‘losing’ REP must promptly regain</a:t>
            </a:r>
            <a:r>
              <a:rPr lang="en-US" sz="2500" dirty="0" smtClean="0">
                <a:solidFill>
                  <a:srgbClr val="00B050"/>
                </a:solidFill>
              </a:rPr>
              <a:t> </a:t>
            </a:r>
            <a:r>
              <a:rPr lang="en-US" sz="2500" dirty="0" smtClean="0"/>
              <a:t>the Customer – </a:t>
            </a:r>
            <a:r>
              <a:rPr lang="en-US" sz="2500" b="1" i="1" u="sng" dirty="0" smtClean="0">
                <a:solidFill>
                  <a:srgbClr val="FF0000"/>
                </a:solidFill>
              </a:rPr>
              <a:t>no questions asked</a:t>
            </a:r>
            <a:r>
              <a:rPr lang="en-US" sz="2500" dirty="0" smtClean="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71" y="158524"/>
            <a:ext cx="8229600" cy="1143000"/>
          </a:xfrm>
        </p:spPr>
        <p:txBody>
          <a:bodyPr>
            <a:normAutofit fontScale="90000"/>
          </a:bodyPr>
          <a:lstStyle/>
          <a:p>
            <a:pPr algn="l" eaLnBrk="1" fontAlgn="auto" hangingPunct="1">
              <a:spcAft>
                <a:spcPts val="0"/>
              </a:spcAft>
              <a:defRPr/>
            </a:pPr>
            <a:r>
              <a:rPr lang="en-US" dirty="0" smtClean="0"/>
              <a:t>Rescission vs. Inadvertent Switch</a:t>
            </a:r>
            <a:endParaRPr lang="en-US" dirty="0"/>
          </a:p>
        </p:txBody>
      </p:sp>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45451650-4C77-43AC-B6FC-C001A32256F0}" type="slidenum">
              <a:rPr lang="en-US" altLang="en-US" smtClean="0">
                <a:solidFill>
                  <a:schemeClr val="bg1"/>
                </a:solidFill>
              </a:rPr>
              <a:pPr fontAlgn="base">
                <a:spcBef>
                  <a:spcPct val="0"/>
                </a:spcBef>
                <a:spcAft>
                  <a:spcPct val="0"/>
                </a:spcAft>
                <a:defRPr/>
              </a:pPr>
              <a:t>59</a:t>
            </a:fld>
            <a:endParaRPr lang="en-US" altLang="en-US" dirty="0" smtClean="0">
              <a:solidFill>
                <a:schemeClr val="bg1"/>
              </a:solidFill>
            </a:endParaRPr>
          </a:p>
        </p:txBody>
      </p:sp>
      <p:sp>
        <p:nvSpPr>
          <p:cNvPr id="8" name="Title 1"/>
          <p:cNvSpPr>
            <a:spLocks noGrp="1"/>
          </p:cNvSpPr>
          <p:nvPr>
            <p:ph idx="1"/>
          </p:nvPr>
        </p:nvSpPr>
        <p:spPr>
          <a:xfrm>
            <a:off x="457200" y="1219200"/>
            <a:ext cx="8382000" cy="5410200"/>
          </a:xfrm>
        </p:spPr>
        <p:txBody>
          <a:bodyPr>
            <a:normAutofit fontScale="97500"/>
          </a:bodyPr>
          <a:lstStyle/>
          <a:p>
            <a:pPr marL="109537" indent="0" eaLnBrk="1" fontAlgn="auto" hangingPunct="1">
              <a:spcAft>
                <a:spcPts val="0"/>
              </a:spcAft>
              <a:buFont typeface="Wingdings 3" panose="05040102010807070707" pitchFamily="18" charset="2"/>
              <a:buNone/>
              <a:defRPr/>
            </a:pPr>
            <a:r>
              <a:rPr lang="en-US" sz="2500" dirty="0" smtClean="0"/>
              <a:t>Handling of Fees/Charges Associated with IAG vs Rescission:</a:t>
            </a:r>
          </a:p>
          <a:p>
            <a:pPr>
              <a:defRPr/>
            </a:pPr>
            <a:endParaRPr lang="en-US" sz="800" dirty="0" smtClean="0"/>
          </a:p>
          <a:p>
            <a:pPr>
              <a:defRPr/>
            </a:pPr>
            <a:r>
              <a:rPr lang="en-US" dirty="0" smtClean="0"/>
              <a:t>Fees (if applicable per TDSP Tariffs):</a:t>
            </a:r>
            <a:endParaRPr lang="en-US" dirty="0"/>
          </a:p>
          <a:p>
            <a:pPr marL="742950" lvl="1" indent="-285750">
              <a:buFont typeface="Arial" panose="020B0604020202020204" pitchFamily="34" charset="0"/>
              <a:buChar char="•"/>
              <a:defRPr/>
            </a:pPr>
            <a:r>
              <a:rPr lang="en-US" sz="1800" dirty="0"/>
              <a:t>For a customer rescission, </a:t>
            </a:r>
            <a:r>
              <a:rPr lang="en-US" sz="1800" dirty="0" smtClean="0"/>
              <a:t>TDSPs may charge CRs a fee; but there shall </a:t>
            </a:r>
            <a:r>
              <a:rPr lang="en-US" sz="1800" dirty="0"/>
              <a:t>be </a:t>
            </a:r>
            <a:r>
              <a:rPr lang="en-US" sz="1800" b="1" u="sng" dirty="0"/>
              <a:t>no fees</a:t>
            </a:r>
            <a:r>
              <a:rPr lang="en-US" sz="1800" dirty="0"/>
              <a:t> </a:t>
            </a:r>
            <a:r>
              <a:rPr lang="en-US" sz="1800" dirty="0" smtClean="0"/>
              <a:t>passed through to </a:t>
            </a:r>
            <a:r>
              <a:rPr lang="en-US" sz="1800" dirty="0"/>
              <a:t>the </a:t>
            </a:r>
            <a:r>
              <a:rPr lang="en-US" sz="1800" dirty="0" smtClean="0"/>
              <a:t>customer.</a:t>
            </a:r>
          </a:p>
          <a:p>
            <a:pPr marL="742950" lvl="1" indent="-285750">
              <a:buFont typeface="Arial" panose="020B0604020202020204" pitchFamily="34" charset="0"/>
              <a:buChar char="•"/>
              <a:defRPr/>
            </a:pPr>
            <a:r>
              <a:rPr lang="en-US" sz="1800" dirty="0" smtClean="0"/>
              <a:t>For IAG, TDSPs </a:t>
            </a:r>
            <a:r>
              <a:rPr lang="en-US" sz="1800" dirty="0"/>
              <a:t>may charge Gaining CRs an IAG </a:t>
            </a:r>
            <a:r>
              <a:rPr lang="en-US" sz="1800" dirty="0" smtClean="0"/>
              <a:t>fee; but the CR’s </a:t>
            </a:r>
            <a:r>
              <a:rPr lang="en-US" sz="1800" dirty="0"/>
              <a:t>internal business practices will dictate if IAG fees are passed to the </a:t>
            </a:r>
            <a:r>
              <a:rPr lang="en-US" sz="1800" dirty="0" smtClean="0"/>
              <a:t>customer.</a:t>
            </a:r>
          </a:p>
          <a:p>
            <a:pPr marL="365125" lvl="1" indent="-255588">
              <a:spcBef>
                <a:spcPts val="400"/>
              </a:spcBef>
              <a:buSzPct val="68000"/>
              <a:buFont typeface="Wingdings 3" pitchFamily="18" charset="2"/>
              <a:buChar char=""/>
              <a:defRPr/>
            </a:pPr>
            <a:endParaRPr lang="en-US" sz="800" dirty="0" smtClean="0"/>
          </a:p>
          <a:p>
            <a:pPr marL="365125" lvl="1" indent="-255588">
              <a:spcBef>
                <a:spcPts val="400"/>
              </a:spcBef>
              <a:buSzPct val="68000"/>
              <a:buFont typeface="Wingdings 3" pitchFamily="18" charset="2"/>
              <a:buChar char=""/>
              <a:defRPr/>
            </a:pPr>
            <a:r>
              <a:rPr lang="en-US" sz="2700" dirty="0" smtClean="0"/>
              <a:t>Consumption (usage) charges:</a:t>
            </a:r>
            <a:endParaRPr lang="en-US" sz="2700" dirty="0"/>
          </a:p>
          <a:p>
            <a:pPr marL="706437" indent="-285750">
              <a:buFont typeface="Arial" panose="020B0604020202020204" pitchFamily="34" charset="0"/>
              <a:buChar char="•"/>
              <a:defRPr/>
            </a:pPr>
            <a:r>
              <a:rPr lang="en-US" sz="1800" dirty="0"/>
              <a:t>Rescission reinstatement date is automatically set at DOL + 1, Gaining CRs </a:t>
            </a:r>
            <a:r>
              <a:rPr lang="en-US" sz="1800" u="sng" dirty="0" smtClean="0"/>
              <a:t>shall not </a:t>
            </a:r>
            <a:r>
              <a:rPr lang="en-US" sz="1800" dirty="0"/>
              <a:t>pass these charges to the customer</a:t>
            </a:r>
          </a:p>
          <a:p>
            <a:pPr marL="706437" indent="-285750">
              <a:buFont typeface="Arial" panose="020B0604020202020204" pitchFamily="34" charset="0"/>
              <a:buChar char="•"/>
              <a:defRPr/>
            </a:pPr>
            <a:r>
              <a:rPr lang="en-US" sz="1800" dirty="0"/>
              <a:t>IAG reinstatement date is driven by the Losing CR and is set at a minimum of DOL + 1 to Date of MT submission +10, Gaining CRs </a:t>
            </a:r>
            <a:r>
              <a:rPr lang="en-US" sz="1800" u="sng" dirty="0"/>
              <a:t>may choose </a:t>
            </a:r>
            <a:r>
              <a:rPr lang="en-US" sz="1800" dirty="0"/>
              <a:t>to pass these charges to the </a:t>
            </a:r>
            <a:r>
              <a:rPr lang="en-US" sz="1800" dirty="0" smtClean="0"/>
              <a:t>customer</a:t>
            </a:r>
            <a:endParaRPr lang="en-US"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7780338" cy="5181600"/>
          </a:xfrm>
        </p:spPr>
        <p:txBody>
          <a:bodyPr/>
          <a:lstStyle/>
          <a:p>
            <a:pPr marL="109537" indent="0">
              <a:spcBef>
                <a:spcPts val="0"/>
              </a:spcBef>
              <a:buFont typeface="Wingdings 3" panose="05040102010807070707" pitchFamily="18" charset="2"/>
              <a:buNone/>
              <a:defRPr/>
            </a:pPr>
            <a:r>
              <a:rPr lang="en-US" sz="2800" b="1" u="sng" dirty="0" smtClean="0"/>
              <a:t>Retail Market Training Task Force</a:t>
            </a:r>
            <a:endParaRPr lang="en-US" sz="2800" dirty="0" smtClean="0"/>
          </a:p>
          <a:p>
            <a:pPr marL="109537" indent="0">
              <a:spcBef>
                <a:spcPts val="0"/>
              </a:spcBef>
              <a:buFont typeface="Wingdings 3" panose="05040102010807070707" pitchFamily="18" charset="2"/>
              <a:buNone/>
              <a:defRPr/>
            </a:pPr>
            <a:r>
              <a:rPr lang="en-US" sz="1800" dirty="0" smtClean="0"/>
              <a:t>For information on future retail market training please subscribe to the following list_serve:</a:t>
            </a:r>
          </a:p>
          <a:p>
            <a:pPr marL="109537" indent="0">
              <a:spcBef>
                <a:spcPts val="0"/>
              </a:spcBef>
              <a:buFont typeface="Wingdings 3" panose="05040102010807070707" pitchFamily="18" charset="2"/>
              <a:buNone/>
              <a:defRPr/>
            </a:pPr>
            <a:endParaRPr lang="en-US" sz="1800" dirty="0" smtClean="0"/>
          </a:p>
          <a:p>
            <a:pPr marL="109537" indent="0">
              <a:spcBef>
                <a:spcPts val="0"/>
              </a:spcBef>
              <a:buFont typeface="Wingdings 3" panose="05040102010807070707" pitchFamily="18" charset="2"/>
              <a:buNone/>
              <a:defRPr/>
            </a:pPr>
            <a:r>
              <a:rPr lang="en-US" sz="1600" u="sng" dirty="0">
                <a:hlinkClick r:id="rId2"/>
              </a:rPr>
              <a:t>http://</a:t>
            </a:r>
            <a:r>
              <a:rPr lang="en-US" sz="1600" u="sng" dirty="0" smtClean="0">
                <a:hlinkClick r:id="rId2"/>
              </a:rPr>
              <a:t>lists.ercot.com/scripts/wa-ERCOT.exe?SUBED1=RMTTF&amp;A=1</a:t>
            </a:r>
            <a:endParaRPr lang="en-US" sz="1600" u="sng" dirty="0" smtClean="0"/>
          </a:p>
          <a:p>
            <a:pPr marL="109537" indent="0">
              <a:spcBef>
                <a:spcPts val="0"/>
              </a:spcBef>
              <a:buFont typeface="Wingdings 3" panose="05040102010807070707" pitchFamily="18" charset="2"/>
              <a:buNone/>
              <a:defRPr/>
            </a:pPr>
            <a:endParaRPr lang="en-US" sz="1700" u="sng" dirty="0"/>
          </a:p>
          <a:p>
            <a:pPr marL="109537" indent="0">
              <a:spcBef>
                <a:spcPts val="0"/>
              </a:spcBef>
              <a:buFont typeface="Wingdings 3" panose="05040102010807070707" pitchFamily="18" charset="2"/>
              <a:buNone/>
              <a:defRPr/>
            </a:pPr>
            <a:r>
              <a:rPr lang="en-US" sz="1800" dirty="0" smtClean="0"/>
              <a:t>Or visit </a:t>
            </a:r>
            <a:r>
              <a:rPr lang="en-US" sz="1800" dirty="0" smtClean="0">
                <a:solidFill>
                  <a:schemeClr val="bg2">
                    <a:lumMod val="50000"/>
                  </a:schemeClr>
                </a:solidFill>
              </a:rPr>
              <a:t>ercot.com </a:t>
            </a:r>
            <a:r>
              <a:rPr lang="en-US" sz="1800" dirty="0" smtClean="0"/>
              <a:t>&gt; </a:t>
            </a:r>
            <a:r>
              <a:rPr lang="en-US" sz="1800" dirty="0" smtClean="0">
                <a:solidFill>
                  <a:schemeClr val="bg2">
                    <a:lumMod val="50000"/>
                  </a:schemeClr>
                </a:solidFill>
              </a:rPr>
              <a:t>about ERCOT </a:t>
            </a:r>
            <a:r>
              <a:rPr lang="en-US" sz="1800" dirty="0" smtClean="0"/>
              <a:t>&gt; </a:t>
            </a:r>
            <a:r>
              <a:rPr lang="en-US" sz="1800" dirty="0" smtClean="0">
                <a:solidFill>
                  <a:schemeClr val="bg2">
                    <a:lumMod val="50000"/>
                  </a:schemeClr>
                </a:solidFill>
              </a:rPr>
              <a:t>News and Publications </a:t>
            </a:r>
            <a:r>
              <a:rPr lang="en-US" sz="1800" dirty="0" smtClean="0"/>
              <a:t>&gt; click on the ‘</a:t>
            </a:r>
            <a:r>
              <a:rPr lang="en-US" sz="1800" dirty="0" smtClean="0">
                <a:solidFill>
                  <a:schemeClr val="bg2">
                    <a:lumMod val="50000"/>
                  </a:schemeClr>
                </a:solidFill>
              </a:rPr>
              <a:t>email list manager</a:t>
            </a:r>
            <a:r>
              <a:rPr lang="en-US" sz="1800" dirty="0" smtClean="0"/>
              <a:t>’ for a complete list of all notification groups</a:t>
            </a:r>
          </a:p>
          <a:p>
            <a:pPr marL="109537" indent="0">
              <a:spcBef>
                <a:spcPts val="0"/>
              </a:spcBef>
              <a:buFont typeface="Wingdings 3" panose="05040102010807070707" pitchFamily="18" charset="2"/>
              <a:buNone/>
              <a:defRPr/>
            </a:pPr>
            <a:r>
              <a:rPr lang="en-US" sz="2400" b="1" dirty="0" smtClean="0"/>
              <a:t>Future Training Topics:</a:t>
            </a:r>
          </a:p>
          <a:p>
            <a:pPr lvl="1">
              <a:spcBef>
                <a:spcPts val="0"/>
              </a:spcBef>
              <a:defRPr/>
            </a:pPr>
            <a:r>
              <a:rPr lang="en-US" sz="1400" dirty="0" smtClean="0"/>
              <a:t>Retail Market 101 Training</a:t>
            </a:r>
          </a:p>
          <a:p>
            <a:pPr lvl="1">
              <a:spcBef>
                <a:spcPts val="0"/>
              </a:spcBef>
              <a:defRPr/>
            </a:pPr>
            <a:r>
              <a:rPr lang="en-US" sz="1400" dirty="0" smtClean="0"/>
              <a:t>MarkeTrak </a:t>
            </a:r>
            <a:r>
              <a:rPr lang="en-US" sz="1400" dirty="0"/>
              <a:t>Subtypes:  </a:t>
            </a:r>
          </a:p>
          <a:p>
            <a:pPr lvl="2">
              <a:spcBef>
                <a:spcPts val="0"/>
              </a:spcBef>
              <a:defRPr/>
            </a:pPr>
            <a:r>
              <a:rPr lang="en-US" sz="1200" dirty="0"/>
              <a:t>Usage &amp; Billing</a:t>
            </a:r>
          </a:p>
          <a:p>
            <a:pPr lvl="2">
              <a:spcBef>
                <a:spcPts val="0"/>
              </a:spcBef>
              <a:defRPr/>
            </a:pPr>
            <a:r>
              <a:rPr lang="en-US" sz="1200" dirty="0"/>
              <a:t>DEV LSE</a:t>
            </a:r>
          </a:p>
          <a:p>
            <a:pPr lvl="2">
              <a:spcBef>
                <a:spcPts val="0"/>
              </a:spcBef>
              <a:defRPr/>
            </a:pPr>
            <a:r>
              <a:rPr lang="en-US" sz="1200" dirty="0" smtClean="0"/>
              <a:t>Bulk Inserts							</a:t>
            </a:r>
          </a:p>
          <a:p>
            <a:pPr lvl="1">
              <a:spcBef>
                <a:spcPts val="0"/>
              </a:spcBef>
              <a:defRPr/>
            </a:pPr>
            <a:r>
              <a:rPr lang="en-US" sz="1400" dirty="0" smtClean="0"/>
              <a:t>Switch holds</a:t>
            </a:r>
          </a:p>
          <a:p>
            <a:pPr lvl="1">
              <a:spcBef>
                <a:spcPts val="0"/>
              </a:spcBef>
              <a:defRPr/>
            </a:pPr>
            <a:r>
              <a:rPr lang="en-US" sz="1400" dirty="0" smtClean="0"/>
              <a:t>Transaction Flows</a:t>
            </a:r>
          </a:p>
          <a:p>
            <a:pPr marL="109537" indent="0">
              <a:spcBef>
                <a:spcPts val="0"/>
              </a:spcBef>
              <a:buFont typeface="Wingdings 3" panose="05040102010807070707" pitchFamily="18" charset="2"/>
              <a:buNone/>
              <a:defRPr/>
            </a:pPr>
            <a:endParaRPr lang="en-US" sz="1800" dirty="0" smtClean="0"/>
          </a:p>
          <a:p>
            <a:pPr marL="109537" indent="0">
              <a:spcBef>
                <a:spcPts val="0"/>
              </a:spcBef>
              <a:buFont typeface="Wingdings 3" panose="05040102010807070707" pitchFamily="18" charset="2"/>
              <a:buNone/>
              <a:defRPr/>
            </a:pPr>
            <a:endParaRPr lang="en-US" sz="2400" dirty="0" smtClean="0"/>
          </a:p>
        </p:txBody>
      </p:sp>
      <p:sp>
        <p:nvSpPr>
          <p:cNvPr id="3" name="Title 2"/>
          <p:cNvSpPr>
            <a:spLocks noGrp="1"/>
          </p:cNvSpPr>
          <p:nvPr>
            <p:ph type="title"/>
          </p:nvPr>
        </p:nvSpPr>
        <p:spPr>
          <a:xfrm>
            <a:off x="457200" y="274638"/>
            <a:ext cx="8229600" cy="868362"/>
          </a:xfrm>
        </p:spPr>
        <p:txBody>
          <a:bodyPr/>
          <a:lstStyle/>
          <a:p>
            <a:pPr>
              <a:defRPr/>
            </a:pPr>
            <a:r>
              <a:rPr lang="en-US" dirty="0" smtClean="0"/>
              <a:t>Future Training Information</a:t>
            </a:r>
            <a:endParaRPr lang="en-US" dirty="0"/>
          </a:p>
        </p:txBody>
      </p:sp>
      <p:sp>
        <p:nvSpPr>
          <p:cNvPr id="4" name="Slide Number Placeholder 3"/>
          <p:cNvSpPr>
            <a:spLocks noGrp="1"/>
          </p:cNvSpPr>
          <p:nvPr>
            <p:ph type="sldNum" sz="quarter" idx="12"/>
          </p:nvPr>
        </p:nvSpPr>
        <p:spPr/>
        <p:txBody>
          <a:bodyPr/>
          <a:lstStyle/>
          <a:p>
            <a:pPr>
              <a:defRPr/>
            </a:pPr>
            <a:fld id="{FB65C050-A2E9-4335-AB93-7C9EC2B7D1B2}"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97C7587-75F2-42DD-A2CB-CB9409BB7CE8}" type="slidenum">
              <a:rPr lang="en-US" altLang="en-US" smtClean="0">
                <a:solidFill>
                  <a:schemeClr val="bg1"/>
                </a:solidFill>
              </a:rPr>
              <a:pPr fontAlgn="base">
                <a:spcBef>
                  <a:spcPct val="0"/>
                </a:spcBef>
                <a:spcAft>
                  <a:spcPct val="0"/>
                </a:spcAft>
                <a:defRPr/>
              </a:pPr>
              <a:t>60</a:t>
            </a:fld>
            <a:endParaRPr lang="en-US" altLang="en-US" dirty="0" smtClean="0">
              <a:solidFill>
                <a:schemeClr val="bg1"/>
              </a:solidFill>
            </a:endParaRPr>
          </a:p>
        </p:txBody>
      </p:sp>
      <p:sp>
        <p:nvSpPr>
          <p:cNvPr id="6" name="Title 2"/>
          <p:cNvSpPr>
            <a:spLocks noGrp="1"/>
          </p:cNvSpPr>
          <p:nvPr>
            <p:ph type="title"/>
          </p:nvPr>
        </p:nvSpPr>
        <p:spPr/>
        <p:txBody>
          <a:bodyPr>
            <a:noAutofit/>
          </a:bodyPr>
          <a:lstStyle/>
          <a:p>
            <a:pPr algn="l" eaLnBrk="1" fontAlgn="auto" hangingPunct="1">
              <a:spcAft>
                <a:spcPts val="0"/>
              </a:spcAft>
              <a:defRPr/>
            </a:pPr>
            <a:r>
              <a:rPr lang="en-US" sz="3600" dirty="0" smtClean="0"/>
              <a:t>Customer Rescission &amp; RMGRR129</a:t>
            </a:r>
            <a:endParaRPr lang="en-US" sz="3600" dirty="0"/>
          </a:p>
        </p:txBody>
      </p:sp>
      <p:sp>
        <p:nvSpPr>
          <p:cNvPr id="74756" name="Content Placeholder 3"/>
          <p:cNvSpPr>
            <a:spLocks noGrp="1"/>
          </p:cNvSpPr>
          <p:nvPr>
            <p:ph idx="1"/>
          </p:nvPr>
        </p:nvSpPr>
        <p:spPr>
          <a:xfrm>
            <a:off x="457200" y="1481138"/>
            <a:ext cx="8229600" cy="3929062"/>
          </a:xfrm>
        </p:spPr>
        <p:txBody>
          <a:bodyPr/>
          <a:lstStyle/>
          <a:p>
            <a:pPr marL="107950" indent="0">
              <a:buFont typeface="Wingdings 3" panose="05040102010807070707" pitchFamily="18" charset="2"/>
              <a:buNone/>
            </a:pPr>
            <a:endParaRPr lang="en-US" altLang="en-US" sz="2400" smtClean="0"/>
          </a:p>
          <a:p>
            <a:pPr marL="107950" indent="0">
              <a:buFont typeface="Wingdings 3" panose="05040102010807070707" pitchFamily="18" charset="2"/>
              <a:buNone/>
            </a:pPr>
            <a:r>
              <a:rPr lang="en-US" altLang="en-US" sz="2400" smtClean="0"/>
              <a:t>Due to the expeditious nature of Customer Rescission requests, </a:t>
            </a:r>
            <a:r>
              <a:rPr lang="en-US" altLang="en-US" sz="2400" smtClean="0">
                <a:solidFill>
                  <a:srgbClr val="00B050"/>
                </a:solidFill>
              </a:rPr>
              <a:t>RMGRR129 – Revision to Customer Rescission Completion Timeline</a:t>
            </a:r>
            <a:r>
              <a:rPr lang="en-US" altLang="en-US" sz="2400" smtClean="0"/>
              <a:t> was created to provide additional guidelines regarding specific timing and responsibilities for a Competitive Retailer (CR) to complete a Customer Rescission MarkeTrak issue.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08D246F-C865-4116-A079-10AB5808F243}" type="slidenum">
              <a:rPr lang="en-US" altLang="en-US" smtClean="0">
                <a:solidFill>
                  <a:schemeClr val="bg1"/>
                </a:solidFill>
              </a:rPr>
              <a:pPr fontAlgn="base">
                <a:spcBef>
                  <a:spcPct val="0"/>
                </a:spcBef>
                <a:spcAft>
                  <a:spcPct val="0"/>
                </a:spcAft>
                <a:defRPr/>
              </a:pPr>
              <a:t>61</a:t>
            </a:fld>
            <a:endParaRPr lang="en-US" altLang="en-US" dirty="0" smtClean="0">
              <a:solidFill>
                <a:schemeClr val="bg1"/>
              </a:solidFill>
            </a:endParaRPr>
          </a:p>
        </p:txBody>
      </p:sp>
      <p:sp>
        <p:nvSpPr>
          <p:cNvPr id="6" name="Title 2"/>
          <p:cNvSpPr>
            <a:spLocks noGrp="1"/>
          </p:cNvSpPr>
          <p:nvPr>
            <p:ph type="title"/>
          </p:nvPr>
        </p:nvSpPr>
        <p:spPr/>
        <p:txBody>
          <a:bodyPr/>
          <a:lstStyle/>
          <a:p>
            <a:pPr algn="l" eaLnBrk="1" fontAlgn="auto" hangingPunct="1">
              <a:spcAft>
                <a:spcPts val="0"/>
              </a:spcAft>
              <a:defRPr/>
            </a:pPr>
            <a:r>
              <a:rPr lang="en-US" sz="3600" dirty="0" smtClean="0"/>
              <a:t>RMGRR129 – What are the changes?</a:t>
            </a:r>
            <a:endParaRPr lang="en-US" sz="3600" dirty="0"/>
          </a:p>
        </p:txBody>
      </p:sp>
      <p:sp>
        <p:nvSpPr>
          <p:cNvPr id="4" name="Content Placeholder 3"/>
          <p:cNvSpPr>
            <a:spLocks noGrp="1"/>
          </p:cNvSpPr>
          <p:nvPr>
            <p:ph idx="1"/>
          </p:nvPr>
        </p:nvSpPr>
        <p:spPr>
          <a:xfrm>
            <a:off x="457200" y="1295400"/>
            <a:ext cx="8229600" cy="4800600"/>
          </a:xfrm>
        </p:spPr>
        <p:txBody>
          <a:bodyPr/>
          <a:lstStyle/>
          <a:p>
            <a:pPr marL="109537" indent="0">
              <a:buFont typeface="Wingdings 3" panose="05040102010807070707" pitchFamily="18" charset="2"/>
              <a:buNone/>
              <a:defRPr/>
            </a:pPr>
            <a:endParaRPr lang="en-US" sz="800" dirty="0"/>
          </a:p>
          <a:p>
            <a:pPr>
              <a:defRPr/>
            </a:pPr>
            <a:r>
              <a:rPr lang="en-US" sz="2300" dirty="0" smtClean="0"/>
              <a:t>Once a Customer Rescission MarkeTrak (MT) issue has been submitted, the losing CR has two (2) business days to agree to the Customer Rescission MT issue.</a:t>
            </a:r>
            <a:br>
              <a:rPr lang="en-US" sz="2300" dirty="0" smtClean="0"/>
            </a:br>
            <a:endParaRPr lang="en-US" sz="2300" dirty="0" smtClean="0"/>
          </a:p>
          <a:p>
            <a:pPr>
              <a:defRPr/>
            </a:pPr>
            <a:r>
              <a:rPr lang="en-US" sz="2300" dirty="0" smtClean="0"/>
              <a:t>Once the Transmission and/or Distribution Service Provider (TDSP) has updated the MT issue to “Ready to Receive”, the losing CR has another two (2) business days to send a backdated 814_16, Move-In Request.</a:t>
            </a:r>
            <a:endParaRPr lang="en-US" sz="23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p:cNvSpPr>
            <a:spLocks noGrp="1"/>
          </p:cNvSpPr>
          <p:nvPr>
            <p:ph idx="1"/>
          </p:nvPr>
        </p:nvSpPr>
        <p:spPr>
          <a:xfrm>
            <a:off x="609600" y="1219200"/>
            <a:ext cx="8229600" cy="5105400"/>
          </a:xfrm>
        </p:spPr>
        <p:txBody>
          <a:bodyPr/>
          <a:lstStyle/>
          <a:p>
            <a:pPr eaLnBrk="1" hangingPunct="1">
              <a:spcAft>
                <a:spcPts val="600"/>
              </a:spcAft>
            </a:pPr>
            <a:r>
              <a:rPr lang="en-US" altLang="en-US" sz="2300" smtClean="0"/>
              <a:t>Only the gaining CR in a rescission scenario may utilize the rescission-based MarkeTrak process to initiate reinstatement of a customer to its original CR.</a:t>
            </a:r>
          </a:p>
          <a:p>
            <a:pPr eaLnBrk="1" hangingPunct="1">
              <a:spcAft>
                <a:spcPts val="600"/>
              </a:spcAft>
            </a:pPr>
            <a:r>
              <a:rPr lang="en-US" altLang="en-US" sz="2300" smtClean="0"/>
              <a:t>In order for an issue to be submitted through this subtype, it must be submitted on or before the twenty-fifth (25th) calendar day following ERCOT’s established First Available Switch Date (FASD). </a:t>
            </a:r>
          </a:p>
          <a:p>
            <a:pPr eaLnBrk="1" hangingPunct="1">
              <a:spcAft>
                <a:spcPts val="600"/>
              </a:spcAft>
            </a:pPr>
            <a:r>
              <a:rPr lang="en-US" altLang="en-US" sz="2300" smtClean="0"/>
              <a:t>Should a matter of rescission need to be resolved, but a Customer Rescission issue has not been submitted for this purpose within the specified timeframe the two CRs should work to resolve this issue through the Inadvertent Gaining subtype. </a:t>
            </a:r>
          </a:p>
          <a:p>
            <a:pPr eaLnBrk="1" hangingPunct="1">
              <a:spcAft>
                <a:spcPts val="600"/>
              </a:spcAft>
            </a:pPr>
            <a:endParaRPr lang="en-US" altLang="en-US" sz="2300" smtClean="0"/>
          </a:p>
        </p:txBody>
      </p:sp>
      <p:sp>
        <p:nvSpPr>
          <p:cNvPr id="3"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600" dirty="0" smtClean="0"/>
              <a:t>Customer Rescission Walkthrough</a:t>
            </a:r>
            <a:endParaRPr lang="en-US" sz="3600" dirty="0"/>
          </a:p>
        </p:txBody>
      </p:sp>
      <p:sp>
        <p:nvSpPr>
          <p:cNvPr id="109572"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E39774E-D3D8-4714-BAC5-133815DD60FC}" type="slidenum">
              <a:rPr lang="en-US">
                <a:solidFill>
                  <a:schemeClr val="bg1"/>
                </a:solidFill>
              </a:rPr>
              <a:pPr fontAlgn="base">
                <a:spcBef>
                  <a:spcPct val="0"/>
                </a:spcBef>
                <a:spcAft>
                  <a:spcPct val="0"/>
                </a:spcAft>
                <a:defRPr/>
              </a:pPr>
              <a:t>62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p:cNvSpPr>
          <p:nvPr>
            <p:ph type="body" idx="4294967295"/>
          </p:nvPr>
        </p:nvSpPr>
        <p:spPr>
          <a:xfrm>
            <a:off x="457200" y="1219200"/>
            <a:ext cx="8229600" cy="4787900"/>
          </a:xfrm>
        </p:spPr>
        <p:txBody>
          <a:bodyPr/>
          <a:lstStyle/>
          <a:p>
            <a:pPr marL="566737" indent="-457200" eaLnBrk="1" hangingPunct="1">
              <a:spcBef>
                <a:spcPct val="0"/>
              </a:spcBef>
              <a:spcAft>
                <a:spcPts val="600"/>
              </a:spcAft>
              <a:buFont typeface="+mj-lt"/>
              <a:buAutoNum type="arabicPeriod"/>
              <a:defRPr/>
            </a:pPr>
            <a:r>
              <a:rPr lang="en-US" altLang="en-US" sz="2000" dirty="0"/>
              <a:t>The Gaining CR selects the Submit tab.</a:t>
            </a:r>
          </a:p>
          <a:p>
            <a:pPr marL="566737" indent="-457200" eaLnBrk="1" hangingPunct="1">
              <a:spcBef>
                <a:spcPct val="0"/>
              </a:spcBef>
              <a:spcAft>
                <a:spcPts val="600"/>
              </a:spcAft>
              <a:buFont typeface="+mj-lt"/>
              <a:buAutoNum type="arabicPeriod"/>
              <a:defRPr/>
            </a:pPr>
            <a:r>
              <a:rPr lang="en-US" altLang="en-US" sz="2000" dirty="0"/>
              <a:t>From the Submit Tree, select </a:t>
            </a:r>
            <a:r>
              <a:rPr lang="en-US" altLang="en-US" sz="2000" dirty="0">
                <a:solidFill>
                  <a:srgbClr val="FF0000"/>
                </a:solidFill>
              </a:rPr>
              <a:t>Customer 	Rescission</a:t>
            </a:r>
            <a:r>
              <a:rPr lang="en-US" altLang="en-US" sz="2000" i="1" dirty="0"/>
              <a:t>.</a:t>
            </a:r>
          </a:p>
          <a:p>
            <a:pPr eaLnBrk="1" hangingPunct="1">
              <a:defRPr/>
            </a:pPr>
            <a:endParaRPr lang="en-US" altLang="en-US" sz="2000" dirty="0" smtClean="0"/>
          </a:p>
        </p:txBody>
      </p:sp>
      <p:sp>
        <p:nvSpPr>
          <p:cNvPr id="77827" name="Text Box 6"/>
          <p:cNvSpPr txBox="1">
            <a:spLocks noChangeArrowheads="1"/>
          </p:cNvSpPr>
          <p:nvPr/>
        </p:nvSpPr>
        <p:spPr bwMode="auto">
          <a:xfrm>
            <a:off x="6324600" y="2703513"/>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AutoNum type="arabicPeriod"/>
            </a:pPr>
            <a:endParaRPr lang="en-US" altLang="en-US" sz="1800" i="1"/>
          </a:p>
          <a:p>
            <a:pPr eaLnBrk="1" hangingPunct="1">
              <a:spcBef>
                <a:spcPct val="0"/>
              </a:spcBef>
              <a:buClrTx/>
              <a:buSzTx/>
              <a:buFontTx/>
              <a:buNone/>
            </a:pPr>
            <a:endParaRPr lang="en-US" altLang="en-US" sz="1800"/>
          </a:p>
          <a:p>
            <a:pPr eaLnBrk="1" hangingPunct="1">
              <a:spcBef>
                <a:spcPct val="0"/>
              </a:spcBef>
              <a:buClrTx/>
              <a:buSzTx/>
              <a:buFontTx/>
              <a:buAutoNum type="arabicPeriod"/>
            </a:pPr>
            <a:endParaRPr lang="en-US" altLang="en-US" sz="1800"/>
          </a:p>
          <a:p>
            <a:pPr eaLnBrk="1" hangingPunct="1">
              <a:spcBef>
                <a:spcPct val="0"/>
              </a:spcBef>
              <a:buClrTx/>
              <a:buSzTx/>
              <a:buFontTx/>
              <a:buNone/>
            </a:pPr>
            <a:endParaRPr lang="en-US" altLang="en-US" sz="1800"/>
          </a:p>
        </p:txBody>
      </p:sp>
      <p:sp>
        <p:nvSpPr>
          <p:cNvPr id="111620" name="Slide Number Placeholder 5"/>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F774B95-B436-4305-A135-5C6CD00E8A52}" type="slidenum">
              <a:rPr lang="en-US">
                <a:solidFill>
                  <a:schemeClr val="bg1"/>
                </a:solidFill>
              </a:rPr>
              <a:pPr fontAlgn="base">
                <a:spcBef>
                  <a:spcPct val="0"/>
                </a:spcBef>
                <a:spcAft>
                  <a:spcPct val="0"/>
                </a:spcAft>
                <a:defRPr/>
              </a:pPr>
              <a:t>63</a:t>
            </a:fld>
            <a:endParaRPr lang="en-US" dirty="0">
              <a:solidFill>
                <a:schemeClr val="bg1"/>
              </a:solidFill>
            </a:endParaRPr>
          </a:p>
        </p:txBody>
      </p:sp>
      <p:sp>
        <p:nvSpPr>
          <p:cNvPr id="7" name="Title 2"/>
          <p:cNvSpPr>
            <a:spLocks noGrp="1"/>
          </p:cNvSpPr>
          <p:nvPr>
            <p:ph type="title"/>
          </p:nvPr>
        </p:nvSpPr>
        <p:spPr>
          <a:xfrm>
            <a:off x="463550" y="272142"/>
            <a:ext cx="8229600" cy="1143000"/>
          </a:xfrm>
        </p:spPr>
        <p:txBody>
          <a:bodyPr>
            <a:noAutofit/>
          </a:bodyPr>
          <a:lstStyle/>
          <a:p>
            <a:pPr algn="l" eaLnBrk="1" fontAlgn="auto" hangingPunct="1">
              <a:spcAft>
                <a:spcPts val="0"/>
              </a:spcAft>
              <a:defRPr/>
            </a:pPr>
            <a:r>
              <a:rPr lang="en-US" sz="3200" dirty="0" smtClean="0"/>
              <a:t>Rescission Walkthrough – Gaining CR</a:t>
            </a:r>
            <a:endParaRPr lang="en-US" sz="3200" dirty="0"/>
          </a:p>
        </p:txBody>
      </p:sp>
      <p:pic>
        <p:nvPicPr>
          <p:cNvPr id="778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1"/>
          <p:cNvSpPr>
            <a:spLocks noChangeArrowheads="1"/>
          </p:cNvSpPr>
          <p:nvPr/>
        </p:nvSpPr>
        <p:spPr bwMode="auto">
          <a:xfrm>
            <a:off x="4267200" y="57150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en-US" sz="1600">
                <a:solidFill>
                  <a:srgbClr val="FF0000"/>
                </a:solidFill>
              </a:rPr>
              <a:t>Note: The submitter should include any details (ex. customer name) in the comments section which may expedite resolution of the issue.</a:t>
            </a:r>
            <a:endParaRPr lang="en-US" altLang="en-US">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B4D77BC-C645-482C-AC20-A50AEA7B85DE}" type="slidenum">
              <a:rPr lang="en-US">
                <a:solidFill>
                  <a:schemeClr val="bg1"/>
                </a:solidFill>
              </a:rPr>
              <a:pPr fontAlgn="base">
                <a:spcBef>
                  <a:spcPct val="0"/>
                </a:spcBef>
                <a:spcAft>
                  <a:spcPct val="0"/>
                </a:spcAft>
                <a:defRPr/>
              </a:pPr>
              <a:t>64</a:t>
            </a:fld>
            <a:endParaRPr lang="en-US" dirty="0">
              <a:solidFill>
                <a:schemeClr val="bg1"/>
              </a:solidFill>
            </a:endParaRPr>
          </a:p>
        </p:txBody>
      </p:sp>
      <p:pic>
        <p:nvPicPr>
          <p:cNvPr id="78851"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066800" y="2033588"/>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noAutofit/>
          </a:bodyPr>
          <a:lstStyle/>
          <a:p>
            <a:pPr algn="l" eaLnBrk="1" fontAlgn="auto" hangingPunct="1">
              <a:spcAft>
                <a:spcPts val="0"/>
              </a:spcAft>
              <a:defRPr/>
            </a:pPr>
            <a:r>
              <a:rPr lang="en-US" sz="3200" dirty="0" smtClean="0"/>
              <a:t>Rescission Walkthrough – Gaining CR</a:t>
            </a:r>
            <a:endParaRPr lang="en-US" sz="3200" dirty="0"/>
          </a:p>
        </p:txBody>
      </p:sp>
      <p:sp>
        <p:nvSpPr>
          <p:cNvPr id="2" name="Rectangle 1"/>
          <p:cNvSpPr/>
          <p:nvPr/>
        </p:nvSpPr>
        <p:spPr>
          <a:xfrm>
            <a:off x="914400" y="1295400"/>
            <a:ext cx="6934200" cy="738188"/>
          </a:xfrm>
          <a:prstGeom prst="rect">
            <a:avLst/>
          </a:prstGeom>
        </p:spPr>
        <p:txBody>
          <a:bodyPr>
            <a:spAutoFit/>
          </a:bodyPr>
          <a:lstStyle/>
          <a:p>
            <a:pPr eaLnBrk="1" hangingPunct="1">
              <a:defRPr/>
            </a:pPr>
            <a:r>
              <a:rPr lang="en-US" sz="1400" b="1" dirty="0">
                <a:solidFill>
                  <a:srgbClr val="FF0000"/>
                </a:solidFill>
                <a:latin typeface="Arial" charset="0"/>
                <a:cs typeface="Arial" charset="0"/>
              </a:rPr>
              <a:t>The following fields must be populated:</a:t>
            </a:r>
          </a:p>
          <a:p>
            <a:pPr marL="285750" indent="-285750" eaLnBrk="1" hangingPunct="1">
              <a:buFont typeface="Arial" panose="020B0604020202020204" pitchFamily="34" charset="0"/>
              <a:buChar char="•"/>
              <a:defRPr/>
            </a:pPr>
            <a:r>
              <a:rPr lang="en-US" sz="1400" b="1" dirty="0">
                <a:solidFill>
                  <a:srgbClr val="FF0000"/>
                </a:solidFill>
                <a:latin typeface="Arial" charset="0"/>
                <a:cs typeface="Arial" charset="0"/>
              </a:rPr>
              <a:t>ESI ID</a:t>
            </a:r>
          </a:p>
          <a:p>
            <a:pPr marL="285750" indent="-285750" eaLnBrk="1" hangingPunct="1">
              <a:buFont typeface="Arial" panose="020B0604020202020204" pitchFamily="34" charset="0"/>
              <a:buChar char="•"/>
              <a:defRPr/>
            </a:pPr>
            <a:r>
              <a:rPr lang="en-US" sz="1400" b="1" dirty="0">
                <a:solidFill>
                  <a:srgbClr val="FF0000"/>
                </a:solidFill>
                <a:latin typeface="Arial" charset="0"/>
                <a:cs typeface="Arial" charset="0"/>
              </a:rPr>
              <a:t>Original Tran ID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4294967295"/>
          </p:nvPr>
        </p:nvSpPr>
        <p:spPr>
          <a:xfrm>
            <a:off x="838200" y="1219200"/>
            <a:ext cx="7848600" cy="4876800"/>
          </a:xfrm>
        </p:spPr>
        <p:txBody>
          <a:bodyPr>
            <a:noAutofit/>
          </a:bodyPr>
          <a:lstStyle/>
          <a:p>
            <a:pPr marL="452628" indent="-342900" eaLnBrk="1" fontAlgn="auto" hangingPunct="1">
              <a:spcAft>
                <a:spcPts val="600"/>
              </a:spcAft>
              <a:buFont typeface="+mj-lt"/>
              <a:buAutoNum type="arabicPeriod" startAt="3"/>
              <a:defRPr/>
            </a:pPr>
            <a:r>
              <a:rPr lang="en-US" sz="1800" dirty="0" smtClean="0"/>
              <a:t>ERCOT validates ESI ID, submission timeframe and valid 	originating transaction.</a:t>
            </a:r>
          </a:p>
          <a:p>
            <a:pPr marL="452628" indent="-342900" eaLnBrk="1" fontAlgn="auto" hangingPunct="1">
              <a:spcAft>
                <a:spcPts val="600"/>
              </a:spcAft>
              <a:buFont typeface="+mj-lt"/>
              <a:buAutoNum type="arabicPeriod" startAt="3"/>
              <a:defRPr/>
            </a:pPr>
            <a:r>
              <a:rPr lang="en-US" sz="1800" dirty="0" smtClean="0"/>
              <a:t>Upon passing validation, MarkeTrak issue is created and ERCOT updates the issue with the following information:</a:t>
            </a:r>
          </a:p>
          <a:p>
            <a:pPr lvl="3" eaLnBrk="1" fontAlgn="auto" hangingPunct="1">
              <a:spcAft>
                <a:spcPts val="600"/>
              </a:spcAft>
              <a:buFont typeface="Wingdings 2"/>
              <a:buChar char=""/>
              <a:defRPr/>
            </a:pPr>
            <a:r>
              <a:rPr lang="en-US" sz="1800" dirty="0" smtClean="0"/>
              <a:t>Losing CR Name and Duns</a:t>
            </a:r>
          </a:p>
          <a:p>
            <a:pPr lvl="3" eaLnBrk="1" fontAlgn="auto" hangingPunct="1">
              <a:spcAft>
                <a:spcPts val="600"/>
              </a:spcAft>
              <a:buFont typeface="Wingdings 2"/>
              <a:buChar char=""/>
              <a:defRPr/>
            </a:pPr>
            <a:r>
              <a:rPr lang="en-US" sz="1800" dirty="0" smtClean="0"/>
              <a:t>TDSP Name and Duns</a:t>
            </a:r>
          </a:p>
          <a:p>
            <a:pPr lvl="3" eaLnBrk="1" fontAlgn="auto" hangingPunct="1">
              <a:spcAft>
                <a:spcPts val="600"/>
              </a:spcAft>
              <a:buFont typeface="Wingdings 2"/>
              <a:buChar char=""/>
              <a:defRPr/>
            </a:pPr>
            <a:r>
              <a:rPr lang="en-US" sz="1800" dirty="0" smtClean="0"/>
              <a:t>Gaining CR ROR = Y or N</a:t>
            </a:r>
          </a:p>
          <a:p>
            <a:pPr lvl="3" eaLnBrk="1" fontAlgn="auto" hangingPunct="1">
              <a:spcAft>
                <a:spcPts val="600"/>
              </a:spcAft>
              <a:buFont typeface="Wingdings 2"/>
              <a:buChar char=""/>
              <a:defRPr/>
            </a:pPr>
            <a:r>
              <a:rPr lang="en-US" sz="1800" dirty="0" smtClean="0"/>
              <a:t>Gaining CR Start Date</a:t>
            </a:r>
          </a:p>
          <a:p>
            <a:pPr lvl="3" eaLnBrk="1" fontAlgn="auto" hangingPunct="1">
              <a:spcAft>
                <a:spcPts val="600"/>
              </a:spcAft>
              <a:buFont typeface="Wingdings 2"/>
              <a:buChar char=""/>
              <a:defRPr/>
            </a:pPr>
            <a:r>
              <a:rPr lang="en-US" sz="1800" dirty="0" smtClean="0"/>
              <a:t>Regain Date – auto populated by ERCOT.  </a:t>
            </a:r>
            <a:br>
              <a:rPr lang="en-US" sz="1800" dirty="0" smtClean="0"/>
            </a:br>
            <a:r>
              <a:rPr lang="en-US" sz="1800" dirty="0" smtClean="0"/>
              <a:t>(Gaining CR Start Date +1 calendar day)</a:t>
            </a:r>
          </a:p>
          <a:p>
            <a:pPr marL="452628" indent="-342900" eaLnBrk="1" fontAlgn="auto" hangingPunct="1">
              <a:spcAft>
                <a:spcPts val="600"/>
              </a:spcAft>
              <a:buFont typeface="+mj-lt"/>
              <a:buAutoNum type="arabicPeriod" startAt="3"/>
              <a:defRPr/>
            </a:pPr>
            <a:r>
              <a:rPr lang="en-US" sz="1800" dirty="0" smtClean="0"/>
              <a:t>MarkeTrak issue is assigned to the state of ‘New (Losing CR)’ with the Losing CR as the Responsible Party. </a:t>
            </a:r>
            <a:br>
              <a:rPr lang="en-US" sz="1800" dirty="0" smtClean="0"/>
            </a:br>
            <a:r>
              <a:rPr lang="en-US" sz="1800" dirty="0" smtClean="0">
                <a:solidFill>
                  <a:srgbClr val="FF0000"/>
                </a:solidFill>
              </a:rPr>
              <a:t>[</a:t>
            </a:r>
            <a:r>
              <a:rPr lang="en-US" sz="1800" dirty="0">
                <a:solidFill>
                  <a:srgbClr val="FF0000"/>
                </a:solidFill>
              </a:rPr>
              <a:t>Starts the 2 BD </a:t>
            </a:r>
            <a:r>
              <a:rPr lang="en-US" sz="1800" dirty="0" smtClean="0">
                <a:solidFill>
                  <a:srgbClr val="FF0000"/>
                </a:solidFill>
              </a:rPr>
              <a:t>clock for Losing CR to Agree]</a:t>
            </a:r>
          </a:p>
          <a:p>
            <a:pPr marL="452628" indent="-342900" eaLnBrk="1" fontAlgn="auto" hangingPunct="1">
              <a:spcAft>
                <a:spcPts val="600"/>
              </a:spcAft>
              <a:buFont typeface="+mj-lt"/>
              <a:buAutoNum type="arabicPeriod" startAt="3"/>
              <a:defRPr/>
            </a:pPr>
            <a:r>
              <a:rPr lang="en-US" sz="1800" dirty="0" smtClean="0"/>
              <a:t>Losing CR user selects ‘Begin Working’. </a:t>
            </a:r>
            <a:endParaRPr lang="en-US" sz="1800" dirty="0" smtClean="0">
              <a:solidFill>
                <a:srgbClr val="FF0000"/>
              </a:solidFill>
            </a:endParaRPr>
          </a:p>
          <a:p>
            <a:pPr marL="365760" indent="-256032" eaLnBrk="1" fontAlgn="auto" hangingPunct="1">
              <a:spcAft>
                <a:spcPts val="0"/>
              </a:spcAft>
              <a:buFont typeface="Wingdings 3"/>
              <a:buChar char=""/>
              <a:defRPr/>
            </a:pPr>
            <a:endParaRPr lang="en-US" sz="1800" dirty="0" smtClean="0"/>
          </a:p>
          <a:p>
            <a:pPr marL="365760" indent="-256032" eaLnBrk="1" fontAlgn="auto" hangingPunct="1">
              <a:spcAft>
                <a:spcPts val="0"/>
              </a:spcAft>
              <a:buFont typeface="Wingdings 3"/>
              <a:buChar char=""/>
              <a:defRPr/>
            </a:pPr>
            <a:endParaRPr lang="en-US" sz="2000" dirty="0" smtClean="0"/>
          </a:p>
        </p:txBody>
      </p:sp>
      <p:sp>
        <p:nvSpPr>
          <p:cNvPr id="114691"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DCB101A1-DA05-4297-AA7D-587A5B7DA3A1}" type="slidenum">
              <a:rPr lang="en-US">
                <a:solidFill>
                  <a:schemeClr val="bg1"/>
                </a:solidFill>
              </a:rPr>
              <a:pPr fontAlgn="base">
                <a:spcBef>
                  <a:spcPct val="0"/>
                </a:spcBef>
                <a:spcAft>
                  <a:spcPct val="0"/>
                </a:spcAft>
                <a:defRPr/>
              </a:pPr>
              <a:t>65</a:t>
            </a:fld>
            <a:endParaRPr lang="en-US" dirty="0">
              <a:solidFill>
                <a:schemeClr val="bg1"/>
              </a:solidFill>
            </a:endParaRPr>
          </a:p>
        </p:txBody>
      </p:sp>
      <p:sp>
        <p:nvSpPr>
          <p:cNvPr id="5" name="Title 2"/>
          <p:cNvSpPr>
            <a:spLocks noGrp="1"/>
          </p:cNvSpPr>
          <p:nvPr>
            <p:ph type="title"/>
          </p:nvPr>
        </p:nvSpPr>
        <p:spPr>
          <a:xfrm>
            <a:off x="463550" y="272142"/>
            <a:ext cx="8229600" cy="1143000"/>
          </a:xfrm>
        </p:spPr>
        <p:txBody>
          <a:bodyPr>
            <a:normAutofit fontScale="90000"/>
          </a:bodyPr>
          <a:lstStyle/>
          <a:p>
            <a:pPr algn="l" eaLnBrk="1" fontAlgn="auto" hangingPunct="1">
              <a:spcAft>
                <a:spcPts val="0"/>
              </a:spcAft>
              <a:defRPr/>
            </a:pPr>
            <a:r>
              <a:rPr lang="en-US" sz="3600" dirty="0" smtClean="0"/>
              <a:t>Rescission Walkthrough - Validations</a:t>
            </a:r>
            <a:endParaRPr lang="en-US" sz="3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6787991-1865-4F8F-A616-3C14BEAFD5CE}" type="slidenum">
              <a:rPr lang="en-US">
                <a:solidFill>
                  <a:schemeClr val="bg1"/>
                </a:solidFill>
              </a:rPr>
              <a:pPr fontAlgn="base">
                <a:spcBef>
                  <a:spcPct val="0"/>
                </a:spcBef>
                <a:spcAft>
                  <a:spcPct val="0"/>
                </a:spcAft>
                <a:defRPr/>
              </a:pPr>
              <a:t>66</a:t>
            </a:fld>
            <a:endParaRPr lang="en-US" dirty="0">
              <a:solidFill>
                <a:schemeClr val="bg1"/>
              </a:solidFill>
            </a:endParaRPr>
          </a:p>
        </p:txBody>
      </p:sp>
      <p:pic>
        <p:nvPicPr>
          <p:cNvPr id="80899"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066800" y="2438400"/>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600" dirty="0" smtClean="0"/>
              <a:t>Rescission Walkthrough – Losing CR</a:t>
            </a:r>
            <a:endParaRPr lang="en-US" sz="3600" dirty="0"/>
          </a:p>
        </p:txBody>
      </p:sp>
      <p:sp>
        <p:nvSpPr>
          <p:cNvPr id="2" name="Rectangle 1"/>
          <p:cNvSpPr/>
          <p:nvPr/>
        </p:nvSpPr>
        <p:spPr>
          <a:xfrm>
            <a:off x="533400" y="1200150"/>
            <a:ext cx="8382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2628" indent="-342900" eaLnBrk="1" fontAlgn="auto" hangingPunct="1">
              <a:spcBef>
                <a:spcPts val="400"/>
              </a:spcBef>
              <a:spcAft>
                <a:spcPts val="600"/>
              </a:spcAft>
              <a:buClr>
                <a:schemeClr val="accent1"/>
              </a:buClr>
              <a:buSzPct val="68000"/>
              <a:buFont typeface="+mj-lt"/>
              <a:buAutoNum type="arabicPeriod" startAt="7"/>
              <a:defRPr/>
            </a:pPr>
            <a:r>
              <a:rPr lang="en-US" sz="1600" dirty="0">
                <a:latin typeface="+mn-lt"/>
                <a:cs typeface="+mn-cs"/>
              </a:rPr>
              <a:t>MarkeTrak issue is assigned to the state of ‘In Progress (Losing CR)’ with the Losing CR as the Responsible Party.</a:t>
            </a:r>
          </a:p>
          <a:p>
            <a:pPr marL="452628" indent="-342900" eaLnBrk="1" fontAlgn="auto" hangingPunct="1">
              <a:spcBef>
                <a:spcPts val="400"/>
              </a:spcBef>
              <a:spcAft>
                <a:spcPts val="600"/>
              </a:spcAft>
              <a:buClr>
                <a:schemeClr val="accent1"/>
              </a:buClr>
              <a:buSzPct val="68000"/>
              <a:buFont typeface="+mj-lt"/>
              <a:buAutoNum type="arabicPeriod" startAt="7"/>
              <a:defRPr/>
            </a:pPr>
            <a:r>
              <a:rPr lang="en-US" sz="1600" dirty="0">
                <a:latin typeface="+mn-lt"/>
                <a:cs typeface="+mn-cs"/>
              </a:rPr>
              <a:t>Losing CR selects ‘Send to TDSP’. </a:t>
            </a:r>
            <a:br>
              <a:rPr lang="en-US" sz="1600" dirty="0">
                <a:latin typeface="+mn-lt"/>
                <a:cs typeface="+mn-cs"/>
              </a:rPr>
            </a:br>
            <a:r>
              <a:rPr lang="en-US" sz="1600" dirty="0">
                <a:solidFill>
                  <a:srgbClr val="FF0000"/>
                </a:solidFill>
                <a:latin typeface="+mn-lt"/>
                <a:cs typeface="+mn-cs"/>
              </a:rPr>
              <a:t>[Implies “Agreement” &amp; ends the 2 BD clock]</a:t>
            </a:r>
            <a:r>
              <a:rPr lang="en-US" sz="1600" dirty="0">
                <a:latin typeface="+mn-lt"/>
                <a:cs typeface="+mn-cs"/>
              </a:rPr>
              <a:t/>
            </a:r>
            <a:br>
              <a:rPr lang="en-US" sz="1600" dirty="0">
                <a:latin typeface="+mn-lt"/>
                <a:cs typeface="+mn-cs"/>
              </a:rPr>
            </a:br>
            <a:endParaRPr lang="en-US" sz="1400" dirty="0">
              <a:solidFill>
                <a:srgbClr val="FF0000"/>
              </a:solidFill>
              <a:latin typeface="+mn-lt"/>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p:cNvSpPr>
          <p:nvPr>
            <p:ph type="body" idx="4294967295"/>
          </p:nvPr>
        </p:nvSpPr>
        <p:spPr>
          <a:xfrm>
            <a:off x="457200" y="1295400"/>
            <a:ext cx="8229600" cy="4525963"/>
          </a:xfrm>
        </p:spPr>
        <p:txBody>
          <a:bodyPr/>
          <a:lstStyle/>
          <a:p>
            <a:pPr marL="622300" indent="-514350" eaLnBrk="1" hangingPunct="1">
              <a:spcBef>
                <a:spcPct val="0"/>
              </a:spcBef>
              <a:spcAft>
                <a:spcPts val="600"/>
              </a:spcAft>
              <a:buFont typeface="Lucida Sans Unicode" panose="020B0602030504020204" pitchFamily="34" charset="0"/>
              <a:buAutoNum type="arabicPeriod" startAt="9"/>
              <a:tabLst>
                <a:tab pos="1262063" algn="l"/>
              </a:tabLst>
            </a:pPr>
            <a:endParaRPr lang="en-US" altLang="en-US" sz="2400" smtClean="0"/>
          </a:p>
          <a:p>
            <a:pPr marL="622300" indent="-514350" eaLnBrk="1" hangingPunct="1">
              <a:spcBef>
                <a:spcPct val="0"/>
              </a:spcBef>
              <a:spcAft>
                <a:spcPts val="600"/>
              </a:spcAft>
              <a:buFont typeface="Lucida Sans Unicode" panose="020B0602030504020204" pitchFamily="34" charset="0"/>
              <a:buAutoNum type="arabicPeriod" startAt="9"/>
              <a:tabLst>
                <a:tab pos="1262063" algn="l"/>
              </a:tabLst>
            </a:pPr>
            <a:r>
              <a:rPr lang="en-US" altLang="en-US" sz="2400" smtClean="0"/>
              <a:t>Issue is in a state of ‘New (TDSP)’ with 	TDSP as Responsible MP.</a:t>
            </a:r>
          </a:p>
          <a:p>
            <a:pPr marL="622300" indent="-514350" eaLnBrk="1" hangingPunct="1">
              <a:spcBef>
                <a:spcPct val="0"/>
              </a:spcBef>
              <a:spcAft>
                <a:spcPts val="600"/>
              </a:spcAft>
              <a:buFont typeface="Lucida Sans Unicode" panose="020B0602030504020204" pitchFamily="34" charset="0"/>
              <a:buAutoNum type="arabicPeriod" startAt="9"/>
              <a:tabLst>
                <a:tab pos="1262063" algn="l"/>
              </a:tabLst>
            </a:pPr>
            <a:r>
              <a:rPr lang="en-US" altLang="en-US" sz="2400" smtClean="0"/>
              <a:t>TDSP selects ‘Begin Working’.</a:t>
            </a:r>
          </a:p>
          <a:p>
            <a:pPr marL="622300" indent="-514350" eaLnBrk="1" hangingPunct="1">
              <a:spcBef>
                <a:spcPct val="0"/>
              </a:spcBef>
              <a:spcAft>
                <a:spcPts val="600"/>
              </a:spcAft>
              <a:buFont typeface="Lucida Sans Unicode" panose="020B0602030504020204" pitchFamily="34" charset="0"/>
              <a:buAutoNum type="arabicPeriod" startAt="9"/>
              <a:tabLst>
                <a:tab pos="1262063" algn="l"/>
              </a:tabLst>
            </a:pPr>
            <a:r>
              <a:rPr lang="en-US" altLang="en-US" sz="2400" smtClean="0"/>
              <a:t>Issue is in a state of ‘In Progress (TDSP)’ with TDSP as Responsible MP.</a:t>
            </a:r>
          </a:p>
        </p:txBody>
      </p:sp>
      <p:sp>
        <p:nvSpPr>
          <p:cNvPr id="117763"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0112AFF-A8F8-474E-8F43-0FE22D602332}" type="slidenum">
              <a:rPr lang="en-US">
                <a:solidFill>
                  <a:schemeClr val="bg1"/>
                </a:solidFill>
              </a:rPr>
              <a:pPr fontAlgn="base">
                <a:spcBef>
                  <a:spcPct val="0"/>
                </a:spcBef>
                <a:spcAft>
                  <a:spcPct val="0"/>
                </a:spcAft>
                <a:defRPr/>
              </a:pPr>
              <a:t>67</a:t>
            </a:fld>
            <a:endParaRPr lang="en-US" dirty="0">
              <a:solidFill>
                <a:schemeClr val="bg1"/>
              </a:solidFill>
            </a:endParaRPr>
          </a:p>
        </p:txBody>
      </p:sp>
      <p:sp>
        <p:nvSpPr>
          <p:cNvPr id="7" name="Title 2"/>
          <p:cNvSpPr>
            <a:spLocks noGrp="1"/>
          </p:cNvSpPr>
          <p:nvPr>
            <p:ph type="title"/>
          </p:nvPr>
        </p:nvSpPr>
        <p:spPr/>
        <p:txBody>
          <a:bodyPr/>
          <a:lstStyle/>
          <a:p>
            <a:pPr algn="l" eaLnBrk="1" fontAlgn="auto" hangingPunct="1">
              <a:spcAft>
                <a:spcPts val="0"/>
              </a:spcAft>
              <a:defRPr/>
            </a:pPr>
            <a:r>
              <a:rPr lang="en-US" sz="3600" dirty="0" smtClean="0"/>
              <a:t>Rescission Walkthrough – TDSP</a:t>
            </a:r>
            <a:endParaRPr lang="en-US" sz="3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3EABFB9-F17C-4899-8A59-9801233C13E5}" type="slidenum">
              <a:rPr lang="en-US">
                <a:solidFill>
                  <a:schemeClr val="bg1"/>
                </a:solidFill>
              </a:rPr>
              <a:pPr fontAlgn="base">
                <a:spcBef>
                  <a:spcPct val="0"/>
                </a:spcBef>
                <a:spcAft>
                  <a:spcPct val="0"/>
                </a:spcAft>
                <a:defRPr/>
              </a:pPr>
              <a:t>68</a:t>
            </a:fld>
            <a:endParaRPr lang="en-US" dirty="0">
              <a:solidFill>
                <a:schemeClr val="bg1"/>
              </a:solidFill>
            </a:endParaRPr>
          </a:p>
        </p:txBody>
      </p:sp>
      <p:pic>
        <p:nvPicPr>
          <p:cNvPr id="82947"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066800" y="1828800"/>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600" dirty="0" smtClean="0"/>
              <a:t>Rescission Walkthrough - TDSP</a:t>
            </a:r>
            <a:endParaRPr lang="en-US" sz="3600" dirty="0"/>
          </a:p>
        </p:txBody>
      </p:sp>
      <p:sp>
        <p:nvSpPr>
          <p:cNvPr id="2" name="Rectangle 1"/>
          <p:cNvSpPr/>
          <p:nvPr/>
        </p:nvSpPr>
        <p:spPr>
          <a:xfrm>
            <a:off x="685800" y="12192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7" indent="-514350" eaLnBrk="1" fontAlgn="auto" hangingPunct="1">
              <a:spcBef>
                <a:spcPts val="0"/>
              </a:spcBef>
              <a:spcAft>
                <a:spcPts val="600"/>
              </a:spcAft>
              <a:buClr>
                <a:schemeClr val="accent1"/>
              </a:buClr>
              <a:buSzPct val="68000"/>
              <a:buFont typeface="+mj-lt"/>
              <a:buAutoNum type="arabicPeriod" startAt="12"/>
              <a:tabLst>
                <a:tab pos="1262063" algn="l"/>
              </a:tabLst>
              <a:defRPr/>
            </a:pPr>
            <a:r>
              <a:rPr lang="en-US" dirty="0">
                <a:latin typeface="+mn-lt"/>
                <a:cs typeface="+mn-cs"/>
              </a:rPr>
              <a:t>TDSP selects ‘Ready to Receive’</a:t>
            </a:r>
            <a:br>
              <a:rPr lang="en-US" dirty="0">
                <a:latin typeface="+mn-lt"/>
                <a:cs typeface="+mn-cs"/>
              </a:rPr>
            </a:br>
            <a:r>
              <a:rPr lang="en-US" dirty="0">
                <a:solidFill>
                  <a:srgbClr val="FF0000"/>
                </a:solidFill>
                <a:latin typeface="+mn-lt"/>
                <a:cs typeface="+mn-cs"/>
              </a:rPr>
              <a:t>[Starts the 2 BD clock for Losing CR to submit BDMVI]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4294967295"/>
          </p:nvPr>
        </p:nvSpPr>
        <p:spPr>
          <a:xfrm>
            <a:off x="457200" y="1676400"/>
            <a:ext cx="8229600" cy="3548063"/>
          </a:xfrm>
        </p:spPr>
        <p:txBody>
          <a:bodyPr>
            <a:normAutofit/>
          </a:bodyPr>
          <a:lstStyle/>
          <a:p>
            <a:pPr marL="566738" indent="-457200" eaLnBrk="1" fontAlgn="auto" hangingPunct="1">
              <a:spcAft>
                <a:spcPts val="600"/>
              </a:spcAft>
              <a:buFont typeface="+mj-lt"/>
              <a:buAutoNum type="arabicPeriod" startAt="13"/>
              <a:tabLst>
                <a:tab pos="1030288" algn="l"/>
              </a:tabLst>
              <a:defRPr/>
            </a:pPr>
            <a:r>
              <a:rPr lang="en-US" sz="2400" dirty="0" smtClean="0"/>
              <a:t>Issue is in a state of ‘New (Losing CR Submit)’ 	with the Losing CR as Responsible MP.</a:t>
            </a:r>
          </a:p>
          <a:p>
            <a:pPr marL="566738" indent="-457200" eaLnBrk="1" fontAlgn="auto" hangingPunct="1">
              <a:spcAft>
                <a:spcPts val="600"/>
              </a:spcAft>
              <a:buFont typeface="+mj-lt"/>
              <a:buAutoNum type="arabicPeriod" startAt="13"/>
              <a:tabLst>
                <a:tab pos="1030288" algn="l"/>
              </a:tabLst>
              <a:defRPr/>
            </a:pPr>
            <a:r>
              <a:rPr lang="en-US" sz="2400" dirty="0" smtClean="0"/>
              <a:t>Losing CR selects ‘Begin Working’.</a:t>
            </a:r>
          </a:p>
          <a:p>
            <a:pPr marL="566738" indent="-457200" eaLnBrk="1" fontAlgn="auto" hangingPunct="1">
              <a:spcAft>
                <a:spcPts val="600"/>
              </a:spcAft>
              <a:buFont typeface="+mj-lt"/>
              <a:buAutoNum type="arabicPeriod" startAt="13"/>
              <a:tabLst>
                <a:tab pos="1030288" algn="l"/>
              </a:tabLst>
              <a:defRPr/>
            </a:pPr>
            <a:r>
              <a:rPr lang="en-US" sz="2400" dirty="0" smtClean="0"/>
              <a:t>Issue is in a state of ‘In Progress (Submit 	Regaining)’ with the Losing CR as Responsible 	MP.</a:t>
            </a:r>
          </a:p>
          <a:p>
            <a:pPr marL="566928" indent="-457200" eaLnBrk="1" fontAlgn="auto" hangingPunct="1">
              <a:spcAft>
                <a:spcPts val="0"/>
              </a:spcAft>
              <a:buFont typeface="+mj-lt"/>
              <a:buAutoNum type="arabicPeriod" startAt="13"/>
              <a:defRPr/>
            </a:pPr>
            <a:endParaRPr lang="en-US" sz="2000" dirty="0" smtClean="0"/>
          </a:p>
        </p:txBody>
      </p:sp>
      <p:sp>
        <p:nvSpPr>
          <p:cNvPr id="119811"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E9AF304-7DA6-46F8-BF79-52CF2AAE1340}" type="slidenum">
              <a:rPr lang="en-US">
                <a:solidFill>
                  <a:schemeClr val="bg1"/>
                </a:solidFill>
              </a:rPr>
              <a:pPr fontAlgn="base">
                <a:spcBef>
                  <a:spcPct val="0"/>
                </a:spcBef>
                <a:spcAft>
                  <a:spcPct val="0"/>
                </a:spcAft>
                <a:defRPr/>
              </a:pPr>
              <a:t>69</a:t>
            </a:fld>
            <a:endParaRPr lang="en-US" dirty="0">
              <a:solidFill>
                <a:schemeClr val="bg1"/>
              </a:solidFill>
            </a:endParaRPr>
          </a:p>
        </p:txBody>
      </p:sp>
      <p:sp>
        <p:nvSpPr>
          <p:cNvPr id="6" name="Title 2"/>
          <p:cNvSpPr>
            <a:spLocks noGrp="1"/>
          </p:cNvSpPr>
          <p:nvPr>
            <p:ph type="title"/>
          </p:nvPr>
        </p:nvSpPr>
        <p:spPr>
          <a:xfrm>
            <a:off x="463550" y="272142"/>
            <a:ext cx="8229600" cy="1143000"/>
          </a:xfrm>
        </p:spPr>
        <p:txBody>
          <a:bodyPr/>
          <a:lstStyle/>
          <a:p>
            <a:pPr algn="l" eaLnBrk="1" fontAlgn="auto" hangingPunct="1">
              <a:spcAft>
                <a:spcPts val="0"/>
              </a:spcAft>
              <a:defRPr/>
            </a:pPr>
            <a:r>
              <a:rPr lang="en-US" sz="3600" dirty="0" smtClean="0"/>
              <a:t>Rescission Walkthrough – Losing CR</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971800"/>
          </a:xfrm>
        </p:spPr>
        <p:txBody>
          <a:bodyPr/>
          <a:lstStyle/>
          <a:p>
            <a:pPr eaLnBrk="1" fontAlgn="auto" hangingPunct="1">
              <a:spcAft>
                <a:spcPts val="0"/>
              </a:spcAft>
              <a:defRPr/>
            </a:pPr>
            <a:r>
              <a:rPr lang="en-US" dirty="0" smtClean="0"/>
              <a:t>Inadvertent </a:t>
            </a:r>
            <a:br>
              <a:rPr lang="en-US" dirty="0" smtClean="0"/>
            </a:br>
            <a:r>
              <a:rPr lang="en-US" dirty="0" smtClean="0"/>
              <a:t>Gain/Loss (IGL)</a:t>
            </a:r>
            <a:r>
              <a:rPr lang="en-US" dirty="0"/>
              <a:t> </a:t>
            </a:r>
            <a:r>
              <a:rPr lang="en-US" dirty="0" smtClean="0"/>
              <a:t/>
            </a:r>
            <a:br>
              <a:rPr lang="en-US" dirty="0" smtClean="0"/>
            </a:br>
            <a:r>
              <a:rPr lang="en-US" dirty="0" smtClean="0"/>
              <a:t>Overview</a:t>
            </a:r>
            <a:endParaRPr lang="en-US" dirty="0"/>
          </a:p>
        </p:txBody>
      </p:sp>
      <p:pic>
        <p:nvPicPr>
          <p:cNvPr id="2150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744DAA3C-38E2-4396-AE19-D910944E25C5}" type="slidenum">
              <a:rPr lang="en-US" altLang="en-US" smtClean="0">
                <a:solidFill>
                  <a:srgbClr val="FFFFFF"/>
                </a:solidFill>
              </a:rPr>
              <a:pPr fontAlgn="base">
                <a:spcBef>
                  <a:spcPct val="0"/>
                </a:spcBef>
                <a:spcAft>
                  <a:spcPct val="0"/>
                </a:spcAft>
                <a:defRPr/>
              </a:pPr>
              <a:t>7</a:t>
            </a:fld>
            <a:endParaRPr lang="en-US" altLang="en-US" dirty="0" smtClean="0">
              <a:solidFill>
                <a:srgbClr val="FFFF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21C820D-23C7-4401-8ACD-C65D514163D2}" type="slidenum">
              <a:rPr lang="en-US">
                <a:solidFill>
                  <a:schemeClr val="bg1"/>
                </a:solidFill>
              </a:rPr>
              <a:pPr fontAlgn="base">
                <a:spcBef>
                  <a:spcPct val="0"/>
                </a:spcBef>
                <a:spcAft>
                  <a:spcPct val="0"/>
                </a:spcAft>
                <a:defRPr/>
              </a:pPr>
              <a:t>70</a:t>
            </a:fld>
            <a:endParaRPr lang="en-US" dirty="0">
              <a:solidFill>
                <a:schemeClr val="bg1"/>
              </a:solidFill>
            </a:endParaRPr>
          </a:p>
        </p:txBody>
      </p:sp>
      <p:pic>
        <p:nvPicPr>
          <p:cNvPr id="8499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762000" y="1704975"/>
            <a:ext cx="6553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295400"/>
            <a:ext cx="8153400" cy="369888"/>
          </a:xfrm>
          <a:prstGeom prst="rect">
            <a:avLst/>
          </a:prstGeom>
        </p:spPr>
        <p:txBody>
          <a:bodyPr>
            <a:spAutoFit/>
          </a:bodyPr>
          <a:lstStyle/>
          <a:p>
            <a:pPr marL="566738" indent="-457200" eaLnBrk="1" fontAlgn="auto" hangingPunct="1">
              <a:spcBef>
                <a:spcPts val="400"/>
              </a:spcBef>
              <a:spcAft>
                <a:spcPts val="600"/>
              </a:spcAft>
              <a:buClr>
                <a:srgbClr val="4F81BD"/>
              </a:buClr>
              <a:buSzPct val="68000"/>
              <a:buFont typeface="+mj-lt"/>
              <a:buAutoNum type="arabicPeriod" startAt="16"/>
              <a:tabLst>
                <a:tab pos="1030288" algn="l"/>
              </a:tabLst>
              <a:defRPr/>
            </a:pPr>
            <a:r>
              <a:rPr lang="en-US" dirty="0">
                <a:solidFill>
                  <a:prstClr val="black"/>
                </a:solidFill>
                <a:latin typeface="Lucida Sans Unicode"/>
                <a:cs typeface="+mn-cs"/>
              </a:rPr>
              <a:t>Losing CR selects ‘Provide Regaining BGN02’.</a:t>
            </a:r>
          </a:p>
        </p:txBody>
      </p:sp>
      <p:sp>
        <p:nvSpPr>
          <p:cNvPr id="8" name="Title 2"/>
          <p:cNvSpPr>
            <a:spLocks noGrp="1"/>
          </p:cNvSpPr>
          <p:nvPr>
            <p:ph type="title"/>
          </p:nvPr>
        </p:nvSpPr>
        <p:spPr/>
        <p:txBody>
          <a:bodyPr/>
          <a:lstStyle/>
          <a:p>
            <a:pPr algn="l" eaLnBrk="1" fontAlgn="auto" hangingPunct="1">
              <a:spcAft>
                <a:spcPts val="0"/>
              </a:spcAft>
              <a:defRPr/>
            </a:pPr>
            <a:r>
              <a:rPr lang="en-US" sz="3600" dirty="0" smtClean="0"/>
              <a:t>Rescission Walkthrough – Losing CR</a:t>
            </a:r>
            <a:endParaRPr lang="en-US" sz="36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p:cNvSpPr>
          <p:nvPr>
            <p:ph type="body" idx="4294967295"/>
          </p:nvPr>
        </p:nvSpPr>
        <p:spPr>
          <a:xfrm>
            <a:off x="471488" y="1219200"/>
            <a:ext cx="8229600" cy="1109663"/>
          </a:xfrm>
        </p:spPr>
        <p:txBody>
          <a:bodyPr/>
          <a:lstStyle/>
          <a:p>
            <a:pPr marL="566737" indent="-457200" eaLnBrk="1" hangingPunct="1">
              <a:buFont typeface="+mj-lt"/>
              <a:buAutoNum type="arabicPeriod" startAt="17"/>
              <a:defRPr/>
            </a:pPr>
            <a:r>
              <a:rPr lang="en-US" altLang="en-US" sz="1800" dirty="0" smtClean="0"/>
              <a:t>Losing CR populates all required information:</a:t>
            </a:r>
          </a:p>
          <a:p>
            <a:pPr lvl="3" eaLnBrk="1" hangingPunct="1">
              <a:defRPr/>
            </a:pPr>
            <a:r>
              <a:rPr lang="en-US" altLang="en-US" sz="1800" dirty="0" smtClean="0"/>
              <a:t>Regaining Transaction Submit Date</a:t>
            </a:r>
          </a:p>
          <a:p>
            <a:pPr lvl="3" eaLnBrk="1" hangingPunct="1">
              <a:defRPr/>
            </a:pPr>
            <a:r>
              <a:rPr lang="en-US" altLang="en-US" sz="1800" dirty="0" smtClean="0"/>
              <a:t>Regaining BGN 02</a:t>
            </a:r>
          </a:p>
          <a:p>
            <a:pPr eaLnBrk="1" hangingPunct="1">
              <a:defRPr/>
            </a:pPr>
            <a:endParaRPr lang="en-US" altLang="en-US" sz="1800" dirty="0" smtClean="0"/>
          </a:p>
        </p:txBody>
      </p:sp>
      <p:sp>
        <p:nvSpPr>
          <p:cNvPr id="121859" name="Slide Number Placeholder 4"/>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FCAF518-7712-4B80-A6F7-C8B9DEA7B80C}" type="slidenum">
              <a:rPr lang="en-US">
                <a:solidFill>
                  <a:schemeClr val="bg1"/>
                </a:solidFill>
              </a:rPr>
              <a:pPr fontAlgn="base">
                <a:spcBef>
                  <a:spcPct val="0"/>
                </a:spcBef>
                <a:spcAft>
                  <a:spcPct val="0"/>
                </a:spcAft>
                <a:defRPr/>
              </a:pPr>
              <a:t>71</a:t>
            </a:fld>
            <a:endParaRPr lang="en-US" dirty="0">
              <a:solidFill>
                <a:schemeClr val="bg1"/>
              </a:solidFill>
            </a:endParaRPr>
          </a:p>
        </p:txBody>
      </p:sp>
      <p:pic>
        <p:nvPicPr>
          <p:cNvPr id="8602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2209800"/>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p:txBody>
          <a:bodyPr/>
          <a:lstStyle/>
          <a:p>
            <a:pPr algn="l" eaLnBrk="1" fontAlgn="auto" hangingPunct="1">
              <a:spcAft>
                <a:spcPts val="0"/>
              </a:spcAft>
              <a:defRPr/>
            </a:pPr>
            <a:r>
              <a:rPr lang="en-US" sz="3600" dirty="0" smtClean="0"/>
              <a:t>Rescission Walkthrough – Losing CR</a:t>
            </a:r>
            <a:endParaRPr lang="en-US" sz="36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p:cNvSpPr>
          <p:nvPr>
            <p:ph type="body" idx="4294967295"/>
          </p:nvPr>
        </p:nvSpPr>
        <p:spPr>
          <a:xfrm>
            <a:off x="457200" y="1219200"/>
            <a:ext cx="8229600" cy="4525963"/>
          </a:xfrm>
        </p:spPr>
        <p:txBody>
          <a:bodyPr/>
          <a:lstStyle/>
          <a:p>
            <a:pPr marL="565150" indent="-457200" eaLnBrk="1" hangingPunct="1">
              <a:spcAft>
                <a:spcPts val="600"/>
              </a:spcAft>
              <a:buFont typeface="Lucida Sans Unicode" panose="020B0602030504020204" pitchFamily="34" charset="0"/>
              <a:buAutoNum type="arabicPeriod" startAt="18"/>
            </a:pPr>
            <a:r>
              <a:rPr lang="en-US" altLang="en-US" sz="2000" smtClean="0"/>
              <a:t>Issue is in a state of ‘Regaining Transaction Submitted (PC)’ with the Gaining (Submitting CR) as Responsible MP.</a:t>
            </a:r>
          </a:p>
          <a:p>
            <a:pPr marL="565150" indent="-457200" eaLnBrk="1" hangingPunct="1">
              <a:spcAft>
                <a:spcPts val="600"/>
              </a:spcAft>
              <a:buFont typeface="Lucida Sans Unicode" panose="020B0602030504020204" pitchFamily="34" charset="0"/>
              <a:buAutoNum type="arabicPeriod" startAt="18"/>
            </a:pPr>
            <a:r>
              <a:rPr lang="en-US" altLang="en-US" sz="2000" smtClean="0"/>
              <a:t>Once the regaining transaction (Backdated 814_16 MVI) has been successfully sent by (Losing/Original CR), Siebel will automatically:</a:t>
            </a:r>
          </a:p>
          <a:p>
            <a:pPr lvl="3" eaLnBrk="1" hangingPunct="1">
              <a:spcAft>
                <a:spcPts val="600"/>
              </a:spcAft>
            </a:pPr>
            <a:r>
              <a:rPr lang="en-US" altLang="en-US" sz="2000" smtClean="0"/>
              <a:t>Check Regaining Transaction Siebel Status every 30 minutes using the BGN 02 from the new initiating transaction.</a:t>
            </a:r>
          </a:p>
          <a:p>
            <a:pPr lvl="3" eaLnBrk="1" hangingPunct="1">
              <a:spcAft>
                <a:spcPts val="600"/>
              </a:spcAft>
            </a:pPr>
            <a:r>
              <a:rPr lang="en-US" altLang="en-US" sz="2000" smtClean="0"/>
              <a:t>Update the issue with the current Regaining Transaction Siebel Status.</a:t>
            </a:r>
          </a:p>
          <a:p>
            <a:pPr marL="565150" indent="-457200" eaLnBrk="1" hangingPunct="1">
              <a:spcAft>
                <a:spcPts val="600"/>
              </a:spcAft>
              <a:buFont typeface="Lucida Sans Unicode" panose="020B0602030504020204" pitchFamily="34" charset="0"/>
              <a:buAutoNum type="arabicPeriod" startAt="18"/>
            </a:pPr>
            <a:r>
              <a:rPr lang="en-US" altLang="en-US" sz="2000" smtClean="0"/>
              <a:t>The issue will move to a state of ‘Complete’ with the Submitting MP as the Responsible Party once the Regaining Transaction Siebel Status is Complete.</a:t>
            </a:r>
            <a:br>
              <a:rPr lang="en-US" altLang="en-US" sz="2000" smtClean="0"/>
            </a:br>
            <a:r>
              <a:rPr lang="en-US" altLang="en-US" sz="2000" smtClean="0">
                <a:solidFill>
                  <a:srgbClr val="FF0000"/>
                </a:solidFill>
              </a:rPr>
              <a:t>[Ends the 2 business day clock for the Losing CR]</a:t>
            </a:r>
          </a:p>
          <a:p>
            <a:pPr marL="565150" indent="-457200" eaLnBrk="1" hangingPunct="1">
              <a:buFont typeface="Lucida Sans Unicode" panose="020B0602030504020204" pitchFamily="34" charset="0"/>
              <a:buAutoNum type="arabicPeriod" startAt="18"/>
            </a:pPr>
            <a:endParaRPr lang="en-US" altLang="en-US" sz="2000" smtClean="0"/>
          </a:p>
        </p:txBody>
      </p:sp>
      <p:sp>
        <p:nvSpPr>
          <p:cNvPr id="122883" name="Slide Number Placeholder 3"/>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80EBB3C3-70A3-4B4B-A893-46FD2EEEDCA4}" type="slidenum">
              <a:rPr lang="en-US">
                <a:solidFill>
                  <a:schemeClr val="bg1"/>
                </a:solidFill>
              </a:rPr>
              <a:pPr fontAlgn="base">
                <a:spcBef>
                  <a:spcPct val="0"/>
                </a:spcBef>
                <a:spcAft>
                  <a:spcPct val="0"/>
                </a:spcAft>
                <a:defRPr/>
              </a:pPr>
              <a:t>72</a:t>
            </a:fld>
            <a:endParaRPr lang="en-US" dirty="0">
              <a:solidFill>
                <a:schemeClr val="bg1"/>
              </a:solidFill>
            </a:endParaRPr>
          </a:p>
        </p:txBody>
      </p:sp>
      <p:sp>
        <p:nvSpPr>
          <p:cNvPr id="5" name="Title 2"/>
          <p:cNvSpPr>
            <a:spLocks noGrp="1"/>
          </p:cNvSpPr>
          <p:nvPr>
            <p:ph type="title"/>
          </p:nvPr>
        </p:nvSpPr>
        <p:spPr>
          <a:xfrm>
            <a:off x="463550" y="272142"/>
            <a:ext cx="8229600" cy="1143000"/>
          </a:xfrm>
        </p:spPr>
        <p:txBody>
          <a:bodyPr>
            <a:noAutofit/>
          </a:bodyPr>
          <a:lstStyle/>
          <a:p>
            <a:pPr algn="l" eaLnBrk="1" fontAlgn="auto" hangingPunct="1">
              <a:spcAft>
                <a:spcPts val="0"/>
              </a:spcAft>
              <a:defRPr/>
            </a:pPr>
            <a:r>
              <a:rPr lang="en-US" sz="3500" dirty="0" smtClean="0"/>
              <a:t>Rescission Walkthrough - Resolution</a:t>
            </a:r>
            <a:endParaRPr lang="en-US" sz="35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pPr marL="107950" indent="0">
              <a:buNone/>
            </a:pPr>
            <a:r>
              <a:rPr lang="en-US" altLang="en-US" dirty="0" smtClean="0"/>
              <a:t>Who can submit a Rescission </a:t>
            </a:r>
            <a:r>
              <a:rPr lang="en-US" altLang="en-US" dirty="0" err="1" smtClean="0"/>
              <a:t>MarkeTrak</a:t>
            </a:r>
            <a:r>
              <a:rPr lang="en-US" altLang="en-US" dirty="0" smtClean="0"/>
              <a:t>?</a:t>
            </a:r>
          </a:p>
          <a:p>
            <a:pPr marL="877888" lvl="1" indent="-514350">
              <a:buFont typeface="Lucida Sans Unicode" panose="020B0602030504020204" pitchFamily="34" charset="0"/>
              <a:buAutoNum type="alphaLcParenR"/>
            </a:pPr>
            <a:r>
              <a:rPr lang="en-US" altLang="en-US" dirty="0" smtClean="0"/>
              <a:t>The Losing REP</a:t>
            </a:r>
          </a:p>
          <a:p>
            <a:pPr marL="877888" lvl="1" indent="-514350">
              <a:buFont typeface="Lucida Sans Unicode" panose="020B0602030504020204" pitchFamily="34" charset="0"/>
              <a:buAutoNum type="alphaLcParenR"/>
            </a:pPr>
            <a:r>
              <a:rPr lang="en-US" altLang="en-US" dirty="0" smtClean="0"/>
              <a:t>The Gaining REP</a:t>
            </a:r>
          </a:p>
          <a:p>
            <a:pPr marL="107950" indent="0" algn="ctr">
              <a:buNone/>
            </a:pPr>
            <a:endParaRPr lang="en-US" altLang="en-US" dirty="0" smtClean="0"/>
          </a:p>
          <a:p>
            <a:pPr marL="107950" indent="0" algn="ctr">
              <a:buNone/>
            </a:pPr>
            <a:endParaRPr lang="en-US" altLang="en-US" dirty="0"/>
          </a:p>
        </p:txBody>
      </p:sp>
      <p:sp>
        <p:nvSpPr>
          <p:cNvPr id="3" name="Title 2"/>
          <p:cNvSpPr>
            <a:spLocks noGrp="1"/>
          </p:cNvSpPr>
          <p:nvPr>
            <p:ph type="title"/>
          </p:nvPr>
        </p:nvSpPr>
        <p:spPr/>
        <p:txBody>
          <a:bodyPr/>
          <a:lstStyle/>
          <a:p>
            <a:pPr>
              <a:defRPr/>
            </a:pPr>
            <a:r>
              <a:rPr lang="en-US" dirty="0"/>
              <a:t>Checkpoint Question #1</a:t>
            </a:r>
          </a:p>
        </p:txBody>
      </p:sp>
      <p:sp>
        <p:nvSpPr>
          <p:cNvPr id="4" name="Slide Number Placeholder 3"/>
          <p:cNvSpPr>
            <a:spLocks noGrp="1"/>
          </p:cNvSpPr>
          <p:nvPr>
            <p:ph type="sldNum" sz="quarter" idx="12"/>
          </p:nvPr>
        </p:nvSpPr>
        <p:spPr/>
        <p:txBody>
          <a:bodyPr/>
          <a:lstStyle/>
          <a:p>
            <a:pPr>
              <a:defRPr/>
            </a:pPr>
            <a:fld id="{783AFE8E-A9E1-4605-9A86-0CED4744109A}" type="slidenum">
              <a:rPr lang="en-US" smtClean="0"/>
              <a:pPr>
                <a:defRPr/>
              </a:pPr>
              <a:t>73</a:t>
            </a:fld>
            <a:endParaRPr lang="en-US" dirty="0"/>
          </a:p>
        </p:txBody>
      </p:sp>
    </p:spTree>
    <p:extLst>
      <p:ext uri="{BB962C8B-B14F-4D97-AF65-F5344CB8AC3E}">
        <p14:creationId xmlns:p14="http://schemas.microsoft.com/office/powerpoint/2010/main" val="16955504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pPr marL="107950" indent="0">
              <a:buNone/>
            </a:pPr>
            <a:r>
              <a:rPr lang="en-US" altLang="en-US" dirty="0" smtClean="0"/>
              <a:t>In order to efficiently process a Rescission MT, the customer name should be stated in the comments.</a:t>
            </a:r>
          </a:p>
          <a:p>
            <a:pPr marL="107950" indent="0" algn="ctr">
              <a:buNone/>
            </a:pPr>
            <a:r>
              <a:rPr lang="en-US" altLang="en-US" dirty="0" smtClean="0">
                <a:solidFill>
                  <a:schemeClr val="accent1"/>
                </a:solidFill>
              </a:rPr>
              <a:t>TRUE or FALSE</a:t>
            </a:r>
          </a:p>
          <a:p>
            <a:pPr marL="107950" indent="0" algn="ctr">
              <a:buNone/>
            </a:pPr>
            <a:endParaRPr lang="en-US" altLang="en-US" dirty="0"/>
          </a:p>
        </p:txBody>
      </p:sp>
      <p:sp>
        <p:nvSpPr>
          <p:cNvPr id="3" name="Title 2"/>
          <p:cNvSpPr>
            <a:spLocks noGrp="1"/>
          </p:cNvSpPr>
          <p:nvPr>
            <p:ph type="title"/>
          </p:nvPr>
        </p:nvSpPr>
        <p:spPr/>
        <p:txBody>
          <a:bodyPr/>
          <a:lstStyle/>
          <a:p>
            <a:pPr>
              <a:defRPr/>
            </a:pPr>
            <a:r>
              <a:rPr lang="en-US" dirty="0"/>
              <a:t>Checkpoint Question </a:t>
            </a:r>
            <a:r>
              <a:rPr lang="en-US" dirty="0" smtClean="0"/>
              <a:t>#2</a:t>
            </a:r>
            <a:endParaRPr lang="en-US" dirty="0"/>
          </a:p>
        </p:txBody>
      </p:sp>
      <p:sp>
        <p:nvSpPr>
          <p:cNvPr id="4" name="Slide Number Placeholder 3"/>
          <p:cNvSpPr>
            <a:spLocks noGrp="1"/>
          </p:cNvSpPr>
          <p:nvPr>
            <p:ph type="sldNum" sz="quarter" idx="12"/>
          </p:nvPr>
        </p:nvSpPr>
        <p:spPr/>
        <p:txBody>
          <a:bodyPr/>
          <a:lstStyle/>
          <a:p>
            <a:pPr>
              <a:defRPr/>
            </a:pPr>
            <a:fld id="{783AFE8E-A9E1-4605-9A86-0CED4744109A}" type="slidenum">
              <a:rPr lang="en-US" smtClean="0"/>
              <a:pPr>
                <a:defRPr/>
              </a:pPr>
              <a:t>74</a:t>
            </a:fld>
            <a:endParaRPr lang="en-US" dirty="0"/>
          </a:p>
        </p:txBody>
      </p:sp>
    </p:spTree>
    <p:extLst>
      <p:ext uri="{BB962C8B-B14F-4D97-AF65-F5344CB8AC3E}">
        <p14:creationId xmlns:p14="http://schemas.microsoft.com/office/powerpoint/2010/main" val="40454417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pPr marL="107950" indent="0">
              <a:buNone/>
            </a:pPr>
            <a:r>
              <a:rPr lang="en-US" altLang="en-US" dirty="0" smtClean="0"/>
              <a:t>A customer who has exercised their ‘right of rescission’ may receive fees from the Gaining REP.</a:t>
            </a:r>
          </a:p>
          <a:p>
            <a:pPr marL="107950" indent="0" algn="ctr">
              <a:buNone/>
            </a:pPr>
            <a:r>
              <a:rPr lang="en-US" altLang="en-US" dirty="0" smtClean="0">
                <a:solidFill>
                  <a:schemeClr val="accent1"/>
                </a:solidFill>
              </a:rPr>
              <a:t>TRUE  or  FALSE</a:t>
            </a:r>
          </a:p>
          <a:p>
            <a:pPr marL="107950" indent="0" algn="ctr">
              <a:buNone/>
            </a:pPr>
            <a:endParaRPr lang="en-US" altLang="en-US" dirty="0" smtClean="0"/>
          </a:p>
          <a:p>
            <a:pPr marL="107950" indent="0" algn="ctr">
              <a:buNone/>
            </a:pPr>
            <a:endParaRPr lang="en-US" altLang="en-US" dirty="0"/>
          </a:p>
        </p:txBody>
      </p:sp>
      <p:sp>
        <p:nvSpPr>
          <p:cNvPr id="3" name="Title 2"/>
          <p:cNvSpPr>
            <a:spLocks noGrp="1"/>
          </p:cNvSpPr>
          <p:nvPr>
            <p:ph type="title"/>
          </p:nvPr>
        </p:nvSpPr>
        <p:spPr/>
        <p:txBody>
          <a:bodyPr/>
          <a:lstStyle/>
          <a:p>
            <a:pPr>
              <a:defRPr/>
            </a:pPr>
            <a:r>
              <a:rPr lang="en-US" dirty="0"/>
              <a:t>Checkpoint Question </a:t>
            </a:r>
            <a:r>
              <a:rPr lang="en-US" dirty="0" smtClean="0"/>
              <a:t>#3</a:t>
            </a:r>
            <a:endParaRPr lang="en-US" dirty="0"/>
          </a:p>
        </p:txBody>
      </p:sp>
      <p:sp>
        <p:nvSpPr>
          <p:cNvPr id="4" name="Slide Number Placeholder 3"/>
          <p:cNvSpPr>
            <a:spLocks noGrp="1"/>
          </p:cNvSpPr>
          <p:nvPr>
            <p:ph type="sldNum" sz="quarter" idx="12"/>
          </p:nvPr>
        </p:nvSpPr>
        <p:spPr/>
        <p:txBody>
          <a:bodyPr/>
          <a:lstStyle/>
          <a:p>
            <a:pPr>
              <a:defRPr/>
            </a:pPr>
            <a:fld id="{783AFE8E-A9E1-4605-9A86-0CED4744109A}" type="slidenum">
              <a:rPr lang="en-US" smtClean="0"/>
              <a:pPr>
                <a:defRPr/>
              </a:pPr>
              <a:t>75</a:t>
            </a:fld>
            <a:endParaRPr lang="en-US" dirty="0"/>
          </a:p>
        </p:txBody>
      </p:sp>
    </p:spTree>
    <p:extLst>
      <p:ext uri="{BB962C8B-B14F-4D97-AF65-F5344CB8AC3E}">
        <p14:creationId xmlns:p14="http://schemas.microsoft.com/office/powerpoint/2010/main" val="12544832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pPr marL="107950" indent="0">
              <a:buNone/>
            </a:pPr>
            <a:r>
              <a:rPr lang="en-US" altLang="en-US" dirty="0" smtClean="0"/>
              <a:t>Once the Losing REP has agreed to the Rescission, they have _______ days to submit the BDMVI.</a:t>
            </a:r>
          </a:p>
          <a:p>
            <a:pPr marL="877888" lvl="1" indent="-514350">
              <a:buFont typeface="Lucida Sans Unicode" panose="020B0602030504020204" pitchFamily="34" charset="0"/>
              <a:buAutoNum type="alphaLcParenR"/>
            </a:pPr>
            <a:r>
              <a:rPr lang="en-US" altLang="en-US" dirty="0" smtClean="0"/>
              <a:t>10 days</a:t>
            </a:r>
          </a:p>
          <a:p>
            <a:pPr marL="877888" lvl="1" indent="-514350">
              <a:buFont typeface="Lucida Sans Unicode" panose="020B0602030504020204" pitchFamily="34" charset="0"/>
              <a:buAutoNum type="alphaLcParenR"/>
            </a:pPr>
            <a:r>
              <a:rPr lang="en-US" altLang="en-US" dirty="0" smtClean="0"/>
              <a:t>5  business days</a:t>
            </a:r>
          </a:p>
          <a:p>
            <a:pPr marL="877888" lvl="1" indent="-514350">
              <a:buFont typeface="Lucida Sans Unicode" panose="020B0602030504020204" pitchFamily="34" charset="0"/>
              <a:buAutoNum type="alphaLcParenR"/>
            </a:pPr>
            <a:r>
              <a:rPr lang="en-US" altLang="en-US" dirty="0" smtClean="0"/>
              <a:t>2  business days</a:t>
            </a:r>
          </a:p>
          <a:p>
            <a:pPr marL="877888" lvl="1" indent="-514350">
              <a:buFont typeface="Lucida Sans Unicode" panose="020B0602030504020204" pitchFamily="34" charset="0"/>
              <a:buAutoNum type="alphaLcParenR"/>
            </a:pPr>
            <a:r>
              <a:rPr lang="en-US" altLang="en-US" dirty="0" smtClean="0"/>
              <a:t>14 days</a:t>
            </a:r>
          </a:p>
          <a:p>
            <a:pPr marL="107950" indent="0" algn="ctr">
              <a:buNone/>
            </a:pPr>
            <a:endParaRPr lang="en-US" altLang="en-US" dirty="0" smtClean="0"/>
          </a:p>
          <a:p>
            <a:pPr marL="107950" indent="0" algn="ctr">
              <a:buNone/>
            </a:pPr>
            <a:endParaRPr lang="en-US" altLang="en-US" dirty="0"/>
          </a:p>
        </p:txBody>
      </p:sp>
      <p:sp>
        <p:nvSpPr>
          <p:cNvPr id="3" name="Title 2"/>
          <p:cNvSpPr>
            <a:spLocks noGrp="1"/>
          </p:cNvSpPr>
          <p:nvPr>
            <p:ph type="title"/>
          </p:nvPr>
        </p:nvSpPr>
        <p:spPr/>
        <p:txBody>
          <a:bodyPr/>
          <a:lstStyle/>
          <a:p>
            <a:pPr>
              <a:defRPr/>
            </a:pPr>
            <a:r>
              <a:rPr lang="en-US" dirty="0"/>
              <a:t>Checkpoint Question </a:t>
            </a:r>
            <a:r>
              <a:rPr lang="en-US" dirty="0" smtClean="0"/>
              <a:t>#4</a:t>
            </a:r>
            <a:endParaRPr lang="en-US" dirty="0"/>
          </a:p>
        </p:txBody>
      </p:sp>
      <p:sp>
        <p:nvSpPr>
          <p:cNvPr id="4" name="Slide Number Placeholder 3"/>
          <p:cNvSpPr>
            <a:spLocks noGrp="1"/>
          </p:cNvSpPr>
          <p:nvPr>
            <p:ph type="sldNum" sz="quarter" idx="12"/>
          </p:nvPr>
        </p:nvSpPr>
        <p:spPr/>
        <p:txBody>
          <a:bodyPr/>
          <a:lstStyle/>
          <a:p>
            <a:pPr>
              <a:defRPr/>
            </a:pPr>
            <a:fld id="{783AFE8E-A9E1-4605-9A86-0CED4744109A}" type="slidenum">
              <a:rPr lang="en-US" smtClean="0"/>
              <a:pPr>
                <a:defRPr/>
              </a:pPr>
              <a:t>76</a:t>
            </a:fld>
            <a:endParaRPr lang="en-US" dirty="0"/>
          </a:p>
        </p:txBody>
      </p:sp>
    </p:spTree>
    <p:extLst>
      <p:ext uri="{BB962C8B-B14F-4D97-AF65-F5344CB8AC3E}">
        <p14:creationId xmlns:p14="http://schemas.microsoft.com/office/powerpoint/2010/main" val="1189353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586461A-2D3C-4F1B-A161-1852687F00CA}" type="slidenum">
              <a:rPr lang="en-US" altLang="en-US" smtClean="0">
                <a:solidFill>
                  <a:srgbClr val="FFFFFF"/>
                </a:solidFill>
              </a:rPr>
              <a:pPr fontAlgn="base">
                <a:spcBef>
                  <a:spcPct val="0"/>
                </a:spcBef>
                <a:spcAft>
                  <a:spcPct val="0"/>
                </a:spcAft>
                <a:defRPr/>
              </a:pPr>
              <a:t>77</a:t>
            </a:fld>
            <a:endParaRPr lang="en-US" altLang="en-US" dirty="0" smtClean="0">
              <a:solidFill>
                <a:srgbClr val="FFFFFF"/>
              </a:solidFill>
            </a:endParaRPr>
          </a:p>
        </p:txBody>
      </p:sp>
      <p:pic>
        <p:nvPicPr>
          <p:cNvPr id="880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457200"/>
            <a:ext cx="4416425"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a:defRPr/>
            </a:pPr>
            <a:r>
              <a:rPr lang="en-US" dirty="0" smtClean="0"/>
              <a:t>BREAK</a:t>
            </a:r>
            <a:endParaRPr lang="en-US" dirty="0"/>
          </a:p>
        </p:txBody>
      </p:sp>
      <p:sp>
        <p:nvSpPr>
          <p:cNvPr id="4" name="Slide Number Placeholder 3"/>
          <p:cNvSpPr>
            <a:spLocks noGrp="1"/>
          </p:cNvSpPr>
          <p:nvPr>
            <p:ph type="sldNum" sz="quarter" idx="12"/>
          </p:nvPr>
        </p:nvSpPr>
        <p:spPr/>
        <p:txBody>
          <a:bodyPr/>
          <a:lstStyle/>
          <a:p>
            <a:pPr>
              <a:defRPr/>
            </a:pPr>
            <a:fld id="{F011B9FD-86AC-4432-964A-3E34A4567FA5}"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a:defRPr/>
            </a:pPr>
            <a:r>
              <a:rPr lang="en-US" dirty="0" smtClean="0"/>
              <a:t>ERCOT LIVE DEMO HERE</a:t>
            </a:r>
            <a:endParaRPr lang="en-US" dirty="0"/>
          </a:p>
        </p:txBody>
      </p:sp>
      <p:sp>
        <p:nvSpPr>
          <p:cNvPr id="4" name="Slide Number Placeholder 3"/>
          <p:cNvSpPr>
            <a:spLocks noGrp="1"/>
          </p:cNvSpPr>
          <p:nvPr>
            <p:ph type="sldNum" sz="quarter" idx="12"/>
          </p:nvPr>
        </p:nvSpPr>
        <p:spPr/>
        <p:txBody>
          <a:bodyPr/>
          <a:lstStyle/>
          <a:p>
            <a:pPr>
              <a:defRPr/>
            </a:pPr>
            <a:fld id="{0EA7E89A-4B27-4C13-BB2D-D793B792C656}"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1481138"/>
            <a:ext cx="8229600" cy="4767262"/>
          </a:xfrm>
        </p:spPr>
        <p:txBody>
          <a:bodyPr/>
          <a:lstStyle/>
          <a:p>
            <a:pPr marL="107950" indent="0" algn="ctr" eaLnBrk="1" hangingPunct="1">
              <a:buFont typeface="Wingdings 3" panose="05040102010807070707" pitchFamily="18" charset="2"/>
              <a:buNone/>
            </a:pPr>
            <a:r>
              <a:rPr lang="en-US" altLang="en-US" smtClean="0"/>
              <a:t>An </a:t>
            </a:r>
            <a:r>
              <a:rPr lang="en-US" altLang="en-US" b="1" smtClean="0"/>
              <a:t>Inadvertent Gain/Loss (IGL) </a:t>
            </a:r>
            <a:r>
              <a:rPr lang="en-US" altLang="en-US" smtClean="0"/>
              <a:t>is an unauthorized change of a customer’s Retail Electric Provider</a:t>
            </a:r>
          </a:p>
          <a:p>
            <a:pPr marL="107950" indent="0" eaLnBrk="1" hangingPunct="1">
              <a:buFont typeface="Wingdings 3" panose="05040102010807070707" pitchFamily="18" charset="2"/>
              <a:buNone/>
            </a:pPr>
            <a:endParaRPr lang="en-US" altLang="en-US" sz="2400" smtClean="0"/>
          </a:p>
          <a:p>
            <a:pPr marL="107950" indent="0" eaLnBrk="1" hangingPunct="1">
              <a:buFont typeface="Wingdings 3" panose="05040102010807070707" pitchFamily="18" charset="2"/>
              <a:buNone/>
            </a:pPr>
            <a:r>
              <a:rPr lang="en-US" altLang="en-US" sz="2000" smtClean="0"/>
              <a:t>Commonly referred to as either an Inadvertent Gain (IAG) or Inadvertent Loss (IAL), an inadvertent situation occurs when a customer or a premise is changed to a REP that is different than their expected REP of choice.</a:t>
            </a:r>
            <a:br>
              <a:rPr lang="en-US" altLang="en-US" sz="2000" smtClean="0"/>
            </a:br>
            <a:endParaRPr lang="en-US" altLang="en-US" sz="2000" smtClean="0"/>
          </a:p>
          <a:p>
            <a:pPr marL="107950" indent="0" eaLnBrk="1" hangingPunct="1">
              <a:buFont typeface="Wingdings 3" panose="05040102010807070707" pitchFamily="18" charset="2"/>
              <a:buNone/>
            </a:pPr>
            <a:r>
              <a:rPr lang="en-US" altLang="en-US" sz="2000" smtClean="0"/>
              <a:t>When resolving IGL issues, the </a:t>
            </a:r>
            <a:r>
              <a:rPr lang="en-US" altLang="en-US" sz="2000" b="1" i="1" smtClean="0"/>
              <a:t>ultimate goal</a:t>
            </a:r>
            <a:r>
              <a:rPr lang="en-US" altLang="en-US" sz="2000" smtClean="0"/>
              <a:t> is to return the Customer to their REP of choice in a </a:t>
            </a:r>
            <a:r>
              <a:rPr lang="en-US" altLang="en-US" sz="2000" b="1" i="1" smtClean="0"/>
              <a:t>quick and efficient</a:t>
            </a:r>
            <a:r>
              <a:rPr lang="en-US" altLang="en-US" sz="2000" smtClean="0"/>
              <a:t> manner with minimal inconvenience to the Customer.</a:t>
            </a:r>
          </a:p>
          <a:p>
            <a:pPr marL="107950" indent="0" eaLnBrk="1" hangingPunct="1">
              <a:buFont typeface="Wingdings 3" panose="05040102010807070707" pitchFamily="18" charset="2"/>
              <a:buNone/>
            </a:pPr>
            <a:endParaRPr lang="en-US" altLang="en-US" sz="240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What is an IGL?</a:t>
            </a:r>
          </a:p>
        </p:txBody>
      </p:sp>
      <p:sp>
        <p:nvSpPr>
          <p:cNvPr id="1946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9BD1482-8143-4437-B77C-38321AAF2C35}" type="slidenum">
              <a:rPr lang="en-US" altLang="en-US" smtClean="0">
                <a:solidFill>
                  <a:schemeClr val="bg1"/>
                </a:solidFill>
              </a:rPr>
              <a:pPr fontAlgn="base">
                <a:spcBef>
                  <a:spcPct val="0"/>
                </a:spcBef>
                <a:spcAft>
                  <a:spcPct val="0"/>
                </a:spcAft>
                <a:defRPr/>
              </a:pPr>
              <a:t>8</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t>IGL Reduction          Market Challenge 2015</a:t>
            </a:r>
          </a:p>
        </p:txBody>
      </p:sp>
      <p:pic>
        <p:nvPicPr>
          <p:cNvPr id="1433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C2EB7696-5899-4392-A071-C7D38515A408}" type="slidenum">
              <a:rPr lang="en-US" altLang="en-US" smtClean="0">
                <a:solidFill>
                  <a:srgbClr val="FFFFFF"/>
                </a:solidFill>
              </a:rPr>
              <a:pPr fontAlgn="base">
                <a:spcBef>
                  <a:spcPct val="0"/>
                </a:spcBef>
                <a:spcAft>
                  <a:spcPct val="0"/>
                </a:spcAft>
                <a:defRPr/>
              </a:pPr>
              <a:t>80</a:t>
            </a:fld>
            <a:endParaRPr lang="en-US" altLang="en-US" dirty="0">
              <a:solidFill>
                <a:srgbClr val="FFFFFF"/>
              </a:solidFill>
            </a:endParaRPr>
          </a:p>
        </p:txBody>
      </p:sp>
    </p:spTree>
    <p:extLst>
      <p:ext uri="{BB962C8B-B14F-4D97-AF65-F5344CB8AC3E}">
        <p14:creationId xmlns:p14="http://schemas.microsoft.com/office/powerpoint/2010/main" val="42826449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1219200"/>
            <a:ext cx="8229600" cy="4525963"/>
          </a:xfrm>
        </p:spPr>
        <p:txBody>
          <a:bodyPr/>
          <a:lstStyle/>
          <a:p>
            <a:pPr marL="109537" indent="0">
              <a:spcBef>
                <a:spcPts val="0"/>
              </a:spcBef>
              <a:buFont typeface="Wingdings 3" panose="05040102010807070707" pitchFamily="18" charset="2"/>
              <a:buNone/>
              <a:defRPr/>
            </a:pPr>
            <a:endParaRPr lang="en-US" altLang="en-US" sz="2400" dirty="0"/>
          </a:p>
          <a:p>
            <a:pPr marL="109537" indent="0" algn="ctr">
              <a:buFont typeface="Wingdings 3" panose="05040102010807070707" pitchFamily="18" charset="2"/>
              <a:buNone/>
              <a:defRPr/>
            </a:pPr>
            <a:r>
              <a:rPr lang="en-US" altLang="en-US" sz="4000" b="1" i="1" u="sng" dirty="0">
                <a:solidFill>
                  <a:schemeClr val="accent1"/>
                </a:solidFill>
              </a:rPr>
              <a:t>Goals</a:t>
            </a:r>
          </a:p>
          <a:p>
            <a:pPr marL="566737" indent="-457200">
              <a:buFont typeface="+mj-lt"/>
              <a:buAutoNum type="arabicPeriod"/>
              <a:defRPr/>
            </a:pPr>
            <a:r>
              <a:rPr lang="en-US" altLang="en-US" sz="2400" dirty="0"/>
              <a:t>Collectively, by the end of 2015, reduce IGLs by at least 25% from today’s volume</a:t>
            </a:r>
          </a:p>
          <a:p>
            <a:pPr marL="566737" indent="-457200">
              <a:buFont typeface="+mj-lt"/>
              <a:buAutoNum type="arabicPeriod"/>
              <a:defRPr/>
            </a:pPr>
            <a:endParaRPr lang="en-US" altLang="en-US" sz="2400" dirty="0"/>
          </a:p>
          <a:p>
            <a:pPr marL="566737" indent="-457200">
              <a:buFont typeface="+mj-lt"/>
              <a:buAutoNum type="arabicPeriod"/>
              <a:defRPr/>
            </a:pPr>
            <a:r>
              <a:rPr lang="en-US" altLang="en-US" sz="2400" dirty="0"/>
              <a:t>Speed up the resolution cycle = minimize the customer impact as much as possible</a:t>
            </a:r>
            <a:endParaRPr lang="en-US" altLang="en-US" sz="2000" dirty="0"/>
          </a:p>
        </p:txBody>
      </p:sp>
      <p:sp>
        <p:nvSpPr>
          <p:cNvPr id="3" name="Title 2"/>
          <p:cNvSpPr>
            <a:spLocks noGrp="1"/>
          </p:cNvSpPr>
          <p:nvPr>
            <p:ph type="title"/>
          </p:nvPr>
        </p:nvSpPr>
        <p:spPr/>
        <p:txBody>
          <a:bodyPr/>
          <a:lstStyle/>
          <a:p>
            <a:pPr>
              <a:defRPr/>
            </a:pPr>
            <a:r>
              <a:rPr lang="en-US" dirty="0"/>
              <a:t>Market Challenge – Q2 2015</a:t>
            </a:r>
            <a:endParaRPr lang="en-US" sz="4000" dirty="0"/>
          </a:p>
        </p:txBody>
      </p:sp>
      <p:sp>
        <p:nvSpPr>
          <p:cNvPr id="4" name="Slide Number Placeholder 3"/>
          <p:cNvSpPr>
            <a:spLocks noGrp="1"/>
          </p:cNvSpPr>
          <p:nvPr>
            <p:ph type="sldNum" sz="quarter" idx="12"/>
          </p:nvPr>
        </p:nvSpPr>
        <p:spPr/>
        <p:txBody>
          <a:bodyPr/>
          <a:lstStyle/>
          <a:p>
            <a:pPr>
              <a:defRPr/>
            </a:pPr>
            <a:fld id="{1117E4FE-A558-4E59-8B42-BACA8E27E111}" type="slidenum">
              <a:rPr lang="en-US" smtClean="0">
                <a:solidFill>
                  <a:prstClr val="white"/>
                </a:solidFill>
              </a:rPr>
              <a:pPr>
                <a:defRPr/>
              </a:pPr>
              <a:t>81</a:t>
            </a:fld>
            <a:endParaRPr lang="en-US" dirty="0">
              <a:solidFill>
                <a:prstClr val="white"/>
              </a:solidFill>
            </a:endParaRPr>
          </a:p>
        </p:txBody>
      </p:sp>
    </p:spTree>
    <p:extLst>
      <p:ext uri="{BB962C8B-B14F-4D97-AF65-F5344CB8AC3E}">
        <p14:creationId xmlns:p14="http://schemas.microsoft.com/office/powerpoint/2010/main" val="12037031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Did we achieve our goal? </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EF8A9623-CDCD-4C3A-A848-4E1E10147F4D}" type="slidenum">
              <a:rPr lang="en-US" altLang="en-US" smtClean="0">
                <a:solidFill>
                  <a:schemeClr val="bg1"/>
                </a:solidFill>
              </a:rPr>
              <a:pPr fontAlgn="base">
                <a:spcBef>
                  <a:spcPct val="0"/>
                </a:spcBef>
                <a:spcAft>
                  <a:spcPct val="0"/>
                </a:spcAft>
                <a:defRPr/>
              </a:pPr>
              <a:t>82</a:t>
            </a:fld>
            <a:endParaRPr lang="en-US" altLang="en-US" dirty="0">
              <a:solidFill>
                <a:schemeClr val="bg1"/>
              </a:solidFill>
            </a:endParaRPr>
          </a:p>
        </p:txBody>
      </p:sp>
      <p:sp>
        <p:nvSpPr>
          <p:cNvPr id="16388" name="Title 1"/>
          <p:cNvSpPr>
            <a:spLocks noGrp="1"/>
          </p:cNvSpPr>
          <p:nvPr>
            <p:ph idx="1"/>
          </p:nvPr>
        </p:nvSpPr>
        <p:spPr>
          <a:xfrm>
            <a:off x="495300" y="1295400"/>
            <a:ext cx="8229600" cy="4525963"/>
          </a:xfrm>
          <a:ln>
            <a:solidFill>
              <a:schemeClr val="tx1"/>
            </a:solidFill>
            <a:miter lim="800000"/>
            <a:headEnd/>
            <a:tailEnd/>
          </a:ln>
        </p:spPr>
        <p:txBody>
          <a:bodyPr/>
          <a:lstStyle/>
          <a:p>
            <a:pPr marL="107950" indent="0" algn="ctr" eaLnBrk="1" hangingPunct="1">
              <a:buFont typeface="Wingdings 3" panose="05040102010807070707" pitchFamily="18" charset="2"/>
              <a:buNone/>
            </a:pPr>
            <a:r>
              <a:rPr lang="en-US" altLang="en-US" sz="1800" smtClean="0"/>
              <a:t>Valid Inadvertent/Rescission Issues</a:t>
            </a:r>
          </a:p>
        </p:txBody>
      </p:sp>
    </p:spTree>
    <p:extLst>
      <p:ext uri="{BB962C8B-B14F-4D97-AF65-F5344CB8AC3E}">
        <p14:creationId xmlns:p14="http://schemas.microsoft.com/office/powerpoint/2010/main" val="20735315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Did we achieve our goal? </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74BA2A6-2075-4C12-9B61-9E6655833549}" type="slidenum">
              <a:rPr lang="en-US" altLang="en-US" smtClean="0">
                <a:solidFill>
                  <a:schemeClr val="bg1"/>
                </a:solidFill>
              </a:rPr>
              <a:pPr fontAlgn="base">
                <a:spcBef>
                  <a:spcPct val="0"/>
                </a:spcBef>
                <a:spcAft>
                  <a:spcPct val="0"/>
                </a:spcAft>
                <a:defRPr/>
              </a:pPr>
              <a:t>83</a:t>
            </a:fld>
            <a:endParaRPr lang="en-US" altLang="en-US" dirty="0">
              <a:solidFill>
                <a:schemeClr val="bg1"/>
              </a:solidFill>
            </a:endParaRPr>
          </a:p>
        </p:txBody>
      </p:sp>
      <p:sp>
        <p:nvSpPr>
          <p:cNvPr id="17412" name="Title 1"/>
          <p:cNvSpPr>
            <a:spLocks noGrp="1"/>
          </p:cNvSpPr>
          <p:nvPr>
            <p:ph idx="1"/>
          </p:nvPr>
        </p:nvSpPr>
        <p:spPr>
          <a:xfrm>
            <a:off x="457200" y="1295400"/>
            <a:ext cx="8229600" cy="4525963"/>
          </a:xfrm>
          <a:ln>
            <a:solidFill>
              <a:schemeClr val="tx1"/>
            </a:solidFill>
            <a:miter lim="800000"/>
            <a:headEnd/>
            <a:tailEnd/>
          </a:ln>
        </p:spPr>
        <p:txBody>
          <a:bodyPr/>
          <a:lstStyle/>
          <a:p>
            <a:pPr marL="107950" indent="0" eaLnBrk="1" hangingPunct="1">
              <a:buFont typeface="Wingdings 3" panose="05040102010807070707" pitchFamily="18" charset="2"/>
              <a:buNone/>
            </a:pPr>
            <a:r>
              <a:rPr lang="en-US" altLang="en-US" sz="1800" b="1" smtClean="0"/>
              <a:t>Resolution Days</a:t>
            </a:r>
            <a:r>
              <a:rPr lang="en-US" altLang="en-US" sz="1800" smtClean="0"/>
              <a:t>:   Valid Inadvertent/Rescission Issues by Closed Date</a:t>
            </a:r>
          </a:p>
        </p:txBody>
      </p:sp>
    </p:spTree>
    <p:extLst>
      <p:ext uri="{BB962C8B-B14F-4D97-AF65-F5344CB8AC3E}">
        <p14:creationId xmlns:p14="http://schemas.microsoft.com/office/powerpoint/2010/main" val="24479968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2286000"/>
          </a:xfrm>
        </p:spPr>
        <p:txBody>
          <a:bodyPr/>
          <a:lstStyle/>
          <a:p>
            <a:pPr marL="109537" indent="0">
              <a:spcBef>
                <a:spcPts val="0"/>
              </a:spcBef>
              <a:buFont typeface="Wingdings 3" panose="05040102010807070707" pitchFamily="18" charset="2"/>
              <a:buNone/>
              <a:defRPr/>
            </a:pPr>
            <a:r>
              <a:rPr lang="en-US" altLang="en-US" sz="1800" dirty="0"/>
              <a:t>The ERCOT market stakeholder process recommends changes to Market Rules and Operating Guides.</a:t>
            </a:r>
          </a:p>
          <a:p>
            <a:pPr marL="109537" indent="0">
              <a:spcBef>
                <a:spcPts val="0"/>
              </a:spcBef>
              <a:buFont typeface="Wingdings 3" panose="05040102010807070707" pitchFamily="18" charset="2"/>
              <a:buNone/>
              <a:defRPr/>
            </a:pPr>
            <a:endParaRPr lang="en-US" altLang="en-US" sz="1800" dirty="0"/>
          </a:p>
          <a:p>
            <a:pPr marL="109537" indent="0">
              <a:buFont typeface="Wingdings 3" panose="05040102010807070707" pitchFamily="18" charset="2"/>
              <a:buNone/>
              <a:defRPr/>
            </a:pPr>
            <a:endParaRPr lang="en-US" altLang="en-US" sz="2400" dirty="0"/>
          </a:p>
          <a:p>
            <a:pPr>
              <a:defRPr/>
            </a:pPr>
            <a:endParaRPr lang="en-US" dirty="0"/>
          </a:p>
        </p:txBody>
      </p:sp>
      <p:sp>
        <p:nvSpPr>
          <p:cNvPr id="3" name="Title 2"/>
          <p:cNvSpPr>
            <a:spLocks noGrp="1"/>
          </p:cNvSpPr>
          <p:nvPr>
            <p:ph type="title"/>
          </p:nvPr>
        </p:nvSpPr>
        <p:spPr/>
        <p:txBody>
          <a:bodyPr>
            <a:noAutofit/>
          </a:bodyPr>
          <a:lstStyle/>
          <a:p>
            <a:pPr eaLnBrk="1" fontAlgn="auto" hangingPunct="1">
              <a:spcAft>
                <a:spcPts val="0"/>
              </a:spcAft>
              <a:defRPr/>
            </a:pPr>
            <a:r>
              <a:rPr lang="en-US" sz="3400" dirty="0"/>
              <a:t>What has changed?</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00C44C9D-3275-4BBE-B3F2-4BEB3F54294A}" type="slidenum">
              <a:rPr lang="en-US" altLang="en-US" smtClean="0">
                <a:solidFill>
                  <a:schemeClr val="bg1"/>
                </a:solidFill>
              </a:rPr>
              <a:pPr fontAlgn="base">
                <a:spcBef>
                  <a:spcPct val="0"/>
                </a:spcBef>
                <a:spcAft>
                  <a:spcPct val="0"/>
                </a:spcAft>
                <a:defRPr/>
              </a:pPr>
              <a:t>84</a:t>
            </a:fld>
            <a:endParaRPr lang="en-US" altLang="en-US" dirty="0">
              <a:solidFill>
                <a:schemeClr val="bg1"/>
              </a:solidFill>
            </a:endParaRPr>
          </a:p>
        </p:txBody>
      </p:sp>
      <p:graphicFrame>
        <p:nvGraphicFramePr>
          <p:cNvPr id="6" name="Table 5"/>
          <p:cNvGraphicFramePr>
            <a:graphicFrameLocks noGrp="1"/>
          </p:cNvGraphicFramePr>
          <p:nvPr/>
        </p:nvGraphicFramePr>
        <p:xfrm>
          <a:off x="457200" y="2133600"/>
          <a:ext cx="8077200" cy="3581400"/>
        </p:xfrm>
        <a:graphic>
          <a:graphicData uri="http://schemas.openxmlformats.org/drawingml/2006/table">
            <a:tbl>
              <a:tblPr firstRow="1" firstCol="1" bandRow="1"/>
              <a:tblGrid>
                <a:gridCol w="1367913">
                  <a:extLst>
                    <a:ext uri="{9D8B030D-6E8A-4147-A177-3AD203B41FA5}">
                      <a16:colId xmlns:a16="http://schemas.microsoft.com/office/drawing/2014/main" xmlns="" val="222233672"/>
                    </a:ext>
                  </a:extLst>
                </a:gridCol>
                <a:gridCol w="1628468">
                  <a:extLst>
                    <a:ext uri="{9D8B030D-6E8A-4147-A177-3AD203B41FA5}">
                      <a16:colId xmlns:a16="http://schemas.microsoft.com/office/drawing/2014/main" xmlns="" val="1467653425"/>
                    </a:ext>
                  </a:extLst>
                </a:gridCol>
                <a:gridCol w="911942">
                  <a:extLst>
                    <a:ext uri="{9D8B030D-6E8A-4147-A177-3AD203B41FA5}">
                      <a16:colId xmlns:a16="http://schemas.microsoft.com/office/drawing/2014/main" xmlns="" val="3998778552"/>
                    </a:ext>
                  </a:extLst>
                </a:gridCol>
                <a:gridCol w="4168877">
                  <a:extLst>
                    <a:ext uri="{9D8B030D-6E8A-4147-A177-3AD203B41FA5}">
                      <a16:colId xmlns:a16="http://schemas.microsoft.com/office/drawing/2014/main" xmlns="" val="886366484"/>
                    </a:ext>
                  </a:extLst>
                </a:gridCol>
              </a:tblGrid>
              <a:tr h="671513">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Retail Market Guide Revision Request (RMGRR)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Approved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2688875759"/>
                  </a:ext>
                </a:extLst>
              </a:tr>
              <a:tr h="671513">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RMGRR 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Date Change &amp; Evaluation Window </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5/23/16</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Removal of the 1-day evaluation window for ERCOT and now allows for Date change (814_12) and cancel (814-08) transactions to be sent the day prior to a scheduled transaction</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868636195"/>
                  </a:ext>
                </a:extLst>
              </a:tr>
              <a:tr h="447675">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RMGRR 133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Clarification of IAG Valid Reject Reasons</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9/21/15</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Removed ‘customer intent’ from the valid reject reasons for a Losing REP and clarified ‘customer intent’ for the Gaining CR </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651727319"/>
                  </a:ext>
                </a:extLst>
              </a:tr>
              <a:tr h="895350">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RMGRR 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Customer Rescission Timeline</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2/2/15</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Revised the timeline for the processing of Customer Rescissions from the normal IGL processing timeline to 2 Business Days for the Losing CR to ‘Agree’ followed by another 2 Business Days to submit a BDMVI once the TDSP is ‘Ready to Receive’</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3794067091"/>
                  </a:ext>
                </a:extLst>
              </a:tr>
              <a:tr h="447675">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RMGRR 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Reinstate Critical Care Status after IGL</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12/22/14</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TDSP will restore a critical care status to an ESI that may have been removed due to an IGL</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2367944411"/>
                  </a:ext>
                </a:extLst>
              </a:tr>
              <a:tr h="447675">
                <a:tc>
                  <a:txBody>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RMGRR 121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Clarification of IAG Process</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2/17/14</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Clarified the valid reject reasons for both the Gaining CR and the Losing CR</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863844126"/>
                  </a:ext>
                </a:extLst>
              </a:tr>
            </a:tbl>
          </a:graphicData>
        </a:graphic>
      </p:graphicFrame>
    </p:spTree>
    <p:extLst>
      <p:ext uri="{BB962C8B-B14F-4D97-AF65-F5344CB8AC3E}">
        <p14:creationId xmlns:p14="http://schemas.microsoft.com/office/powerpoint/2010/main" val="27231704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38600"/>
            <a:ext cx="40386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57200" y="1295400"/>
            <a:ext cx="8229600" cy="2286000"/>
          </a:xfrm>
        </p:spPr>
        <p:txBody>
          <a:bodyPr/>
          <a:lstStyle/>
          <a:p>
            <a:pPr marL="109537" indent="0">
              <a:buFont typeface="Wingdings 3" panose="05040102010807070707" pitchFamily="18" charset="2"/>
              <a:buNone/>
              <a:defRPr/>
            </a:pPr>
            <a:r>
              <a:rPr lang="en-US" altLang="en-US" sz="2400" dirty="0"/>
              <a:t>These recommendations are opportunities to </a:t>
            </a:r>
            <a:r>
              <a:rPr lang="en-US" altLang="en-US" sz="2400" i="1" dirty="0"/>
              <a:t>refine processes</a:t>
            </a:r>
            <a:r>
              <a:rPr lang="en-US" altLang="en-US" sz="2400" dirty="0"/>
              <a:t>, </a:t>
            </a:r>
            <a:r>
              <a:rPr lang="en-US" altLang="en-US" sz="2400" i="1" dirty="0"/>
              <a:t>seek efficiencies</a:t>
            </a:r>
            <a:r>
              <a:rPr lang="en-US" altLang="en-US" sz="2400" dirty="0"/>
              <a:t>, and ultimately </a:t>
            </a:r>
            <a:r>
              <a:rPr lang="en-US" altLang="en-US" sz="2400" i="1" dirty="0"/>
              <a:t>improve the customer experience</a:t>
            </a:r>
            <a:r>
              <a:rPr lang="en-US" altLang="en-US" sz="2400" dirty="0"/>
              <a:t>.</a:t>
            </a:r>
          </a:p>
          <a:p>
            <a:pPr marL="109537" indent="0">
              <a:buFont typeface="Wingdings 3" panose="05040102010807070707" pitchFamily="18" charset="2"/>
              <a:buNone/>
              <a:defRPr/>
            </a:pPr>
            <a:endParaRPr lang="en-US" altLang="en-US" sz="2400" dirty="0"/>
          </a:p>
          <a:p>
            <a:pPr marL="109537" indent="0">
              <a:buFont typeface="Wingdings 3" panose="05040102010807070707" pitchFamily="18" charset="2"/>
              <a:buNone/>
              <a:defRPr/>
            </a:pPr>
            <a:r>
              <a:rPr lang="en-US" altLang="en-US" sz="2400" dirty="0"/>
              <a:t>REPs should be willing to be accountable to each other regarding IGLs, working together to continue to drive solutions to the market.</a:t>
            </a:r>
          </a:p>
          <a:p>
            <a:pPr marL="109537" indent="0">
              <a:buFont typeface="Wingdings 3" panose="05040102010807070707" pitchFamily="18" charset="2"/>
              <a:buNone/>
              <a:defRPr/>
            </a:pPr>
            <a:endParaRPr lang="en-US" altLang="en-US" sz="2400" dirty="0"/>
          </a:p>
          <a:p>
            <a:pPr>
              <a:defRPr/>
            </a:pPr>
            <a:endParaRPr lang="en-US" dirty="0"/>
          </a:p>
        </p:txBody>
      </p:sp>
      <p:sp>
        <p:nvSpPr>
          <p:cNvPr id="3" name="Title 2"/>
          <p:cNvSpPr>
            <a:spLocks noGrp="1"/>
          </p:cNvSpPr>
          <p:nvPr>
            <p:ph type="title"/>
          </p:nvPr>
        </p:nvSpPr>
        <p:spPr/>
        <p:txBody>
          <a:bodyPr>
            <a:noAutofit/>
          </a:bodyPr>
          <a:lstStyle/>
          <a:p>
            <a:pPr eaLnBrk="1" fontAlgn="auto" hangingPunct="1">
              <a:spcAft>
                <a:spcPts val="0"/>
              </a:spcAft>
              <a:defRPr/>
            </a:pPr>
            <a:r>
              <a:rPr lang="en-US" sz="3400" dirty="0"/>
              <a:t>Why is this important to the market?</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645E2E3-16B1-4B3E-B404-F15417E51E1D}" type="slidenum">
              <a:rPr lang="en-US" altLang="en-US" smtClean="0">
                <a:solidFill>
                  <a:schemeClr val="bg1"/>
                </a:solidFill>
              </a:rPr>
              <a:pPr fontAlgn="base">
                <a:spcBef>
                  <a:spcPct val="0"/>
                </a:spcBef>
                <a:spcAft>
                  <a:spcPct val="0"/>
                </a:spcAft>
                <a:defRPr/>
              </a:pPr>
              <a:t>85</a:t>
            </a:fld>
            <a:endParaRPr lang="en-US" altLang="en-US" dirty="0">
              <a:solidFill>
                <a:schemeClr val="bg1"/>
              </a:solidFill>
            </a:endParaRPr>
          </a:p>
        </p:txBody>
      </p:sp>
      <p:sp>
        <p:nvSpPr>
          <p:cNvPr id="5" name="TextBox 4"/>
          <p:cNvSpPr txBox="1"/>
          <p:nvPr/>
        </p:nvSpPr>
        <p:spPr>
          <a:xfrm>
            <a:off x="571500" y="4295775"/>
            <a:ext cx="4953000" cy="1938338"/>
          </a:xfrm>
          <a:prstGeom prst="rect">
            <a:avLst/>
          </a:prstGeom>
          <a:noFill/>
        </p:spPr>
        <p:txBody>
          <a:bodyPr>
            <a:spAutoFit/>
          </a:bodyPr>
          <a:lstStyle/>
          <a:p>
            <a:pPr marL="342900" indent="-342900" eaLnBrk="1" hangingPunct="1">
              <a:buFont typeface="Wingdings" panose="05000000000000000000" pitchFamily="2" charset="2"/>
              <a:buChar char="ü"/>
              <a:defRPr/>
            </a:pPr>
            <a:r>
              <a:rPr lang="en-US" sz="2000" dirty="0">
                <a:latin typeface="+mj-lt"/>
                <a:cs typeface="Arial" charset="0"/>
              </a:rPr>
              <a:t>Reduce customer complaints</a:t>
            </a:r>
          </a:p>
          <a:p>
            <a:pPr marL="342900" indent="-342900" eaLnBrk="1" hangingPunct="1">
              <a:buFont typeface="Wingdings" panose="05000000000000000000" pitchFamily="2" charset="2"/>
              <a:buChar char="ü"/>
              <a:defRPr/>
            </a:pPr>
            <a:r>
              <a:rPr lang="en-US" sz="2000" dirty="0">
                <a:latin typeface="+mj-lt"/>
                <a:cs typeface="Arial" charset="0"/>
              </a:rPr>
              <a:t>Address customer issues faster</a:t>
            </a:r>
          </a:p>
          <a:p>
            <a:pPr marL="342900" indent="-342900" eaLnBrk="1" hangingPunct="1">
              <a:buFont typeface="Wingdings" panose="05000000000000000000" pitchFamily="2" charset="2"/>
              <a:buChar char="ü"/>
              <a:defRPr/>
            </a:pPr>
            <a:r>
              <a:rPr lang="en-US" sz="2000" dirty="0">
                <a:latin typeface="+mj-lt"/>
                <a:cs typeface="Arial" charset="0"/>
              </a:rPr>
              <a:t>Consume fewer back-office resources for REPS, TDSPs, ERCOT, &amp; PUCT</a:t>
            </a:r>
          </a:p>
          <a:p>
            <a:pPr marL="342900" indent="-342900" eaLnBrk="1" hangingPunct="1">
              <a:buFont typeface="Wingdings" panose="05000000000000000000" pitchFamily="2" charset="2"/>
              <a:buChar char="ü"/>
              <a:defRPr/>
            </a:pPr>
            <a:endParaRPr lang="en-US" sz="2000" dirty="0">
              <a:latin typeface="+mj-lt"/>
              <a:cs typeface="Arial" charset="0"/>
            </a:endParaRPr>
          </a:p>
        </p:txBody>
      </p:sp>
    </p:spTree>
    <p:extLst>
      <p:ext uri="{BB962C8B-B14F-4D97-AF65-F5344CB8AC3E}">
        <p14:creationId xmlns:p14="http://schemas.microsoft.com/office/powerpoint/2010/main" val="16339815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457200" y="1219200"/>
            <a:ext cx="8229600" cy="4787900"/>
          </a:xfrm>
        </p:spPr>
        <p:txBody>
          <a:bodyPr/>
          <a:lstStyle/>
          <a:p>
            <a:pPr marL="109537" indent="0" eaLnBrk="1" hangingPunct="1">
              <a:spcBef>
                <a:spcPts val="0"/>
              </a:spcBef>
              <a:buFont typeface="Wingdings 3" panose="05040102010807070707" pitchFamily="18" charset="2"/>
              <a:buNone/>
              <a:defRPr/>
            </a:pPr>
            <a:r>
              <a:rPr lang="en-US" altLang="en-US" sz="2800" dirty="0"/>
              <a:t>What can we all do to </a:t>
            </a:r>
            <a:r>
              <a:rPr lang="en-US" altLang="en-US" sz="2800" u="sng" dirty="0"/>
              <a:t>reduce</a:t>
            </a:r>
            <a:r>
              <a:rPr lang="en-US" altLang="en-US" sz="2800" dirty="0"/>
              <a:t> the number of Inadvertent Gains/Losses in the market?</a:t>
            </a:r>
          </a:p>
          <a:p>
            <a:pPr marL="109537" indent="0" eaLnBrk="1" hangingPunct="1">
              <a:spcBef>
                <a:spcPts val="0"/>
              </a:spcBef>
              <a:buFont typeface="Wingdings 3" panose="05040102010807070707" pitchFamily="18" charset="2"/>
              <a:buNone/>
              <a:defRPr/>
            </a:pPr>
            <a:endParaRPr lang="en-US" altLang="en-US" sz="2800" dirty="0"/>
          </a:p>
          <a:p>
            <a:pPr marL="623887" indent="-514350" eaLnBrk="1" hangingPunct="1">
              <a:spcBef>
                <a:spcPts val="0"/>
              </a:spcBef>
              <a:buFont typeface="+mj-lt"/>
              <a:buAutoNum type="arabicPeriod"/>
              <a:defRPr/>
            </a:pPr>
            <a:r>
              <a:rPr lang="en-US" altLang="en-US" sz="2400" i="1" dirty="0"/>
              <a:t>Analyzing why they occurred </a:t>
            </a:r>
            <a:r>
              <a:rPr lang="en-US" altLang="en-US" sz="2400" dirty="0"/>
              <a:t>– trending, categorizing, and root causing </a:t>
            </a:r>
          </a:p>
          <a:p>
            <a:pPr marL="623887" indent="-514350" eaLnBrk="1" hangingPunct="1">
              <a:spcBef>
                <a:spcPts val="0"/>
              </a:spcBef>
              <a:buFont typeface="+mj-lt"/>
              <a:buAutoNum type="arabicPeriod"/>
              <a:defRPr/>
            </a:pPr>
            <a:endParaRPr lang="en-US" altLang="en-US" sz="2400" dirty="0"/>
          </a:p>
          <a:p>
            <a:pPr marL="623887" indent="-514350" eaLnBrk="1" hangingPunct="1">
              <a:buFont typeface="+mj-lt"/>
              <a:buAutoNum type="arabicPeriod"/>
              <a:defRPr/>
            </a:pPr>
            <a:r>
              <a:rPr lang="en-US" altLang="en-US" sz="2400" i="1" dirty="0"/>
              <a:t>Execute techniques for preventing </a:t>
            </a:r>
            <a:r>
              <a:rPr lang="en-US" altLang="en-US" sz="2400" dirty="0"/>
              <a:t>them going forward</a:t>
            </a:r>
          </a:p>
          <a:p>
            <a:pPr marL="623887" indent="-514350" eaLnBrk="1" hangingPunct="1">
              <a:buFont typeface="+mj-lt"/>
              <a:buAutoNum type="arabicPeriod"/>
              <a:defRPr/>
            </a:pPr>
            <a:endParaRPr lang="en-US" altLang="en-US" sz="2400" dirty="0"/>
          </a:p>
          <a:p>
            <a:pPr marL="623887" indent="-514350" eaLnBrk="1" hangingPunct="1">
              <a:buFont typeface="+mj-lt"/>
              <a:buAutoNum type="arabicPeriod"/>
              <a:defRPr/>
            </a:pPr>
            <a:r>
              <a:rPr lang="en-US" altLang="en-US" sz="2400" i="1" dirty="0"/>
              <a:t>Streamline management </a:t>
            </a:r>
            <a:r>
              <a:rPr lang="en-US" altLang="en-US" sz="2400" dirty="0"/>
              <a:t>of </a:t>
            </a:r>
            <a:r>
              <a:rPr lang="en-US" altLang="en-US" sz="2400" dirty="0" err="1"/>
              <a:t>MarkeTraks</a:t>
            </a:r>
            <a:endParaRPr lang="en-US" altLang="en-US" sz="2400" dirty="0"/>
          </a:p>
          <a:p>
            <a:pPr marL="623887" indent="-514350" eaLnBrk="1" hangingPunct="1">
              <a:buFont typeface="+mj-lt"/>
              <a:buAutoNum type="arabicPeriod"/>
              <a:defRPr/>
            </a:pPr>
            <a:endParaRPr lang="en-US" altLang="en-US" sz="2400" dirty="0"/>
          </a:p>
          <a:p>
            <a:pPr marL="623887" indent="-514350" eaLnBrk="1" hangingPunct="1">
              <a:buFont typeface="+mj-lt"/>
              <a:buAutoNum type="arabicPeriod"/>
              <a:defRPr/>
            </a:pPr>
            <a:r>
              <a:rPr lang="en-US" altLang="en-US" sz="2400" i="1" dirty="0"/>
              <a:t>Reporting</a:t>
            </a:r>
            <a:r>
              <a:rPr lang="en-US" altLang="en-US" sz="2400" dirty="0"/>
              <a:t> to measure success</a:t>
            </a:r>
          </a:p>
        </p:txBody>
      </p:sp>
      <p:sp>
        <p:nvSpPr>
          <p:cNvPr id="3" name="Title 2"/>
          <p:cNvSpPr>
            <a:spLocks noGrp="1"/>
          </p:cNvSpPr>
          <p:nvPr>
            <p:ph type="title"/>
          </p:nvPr>
        </p:nvSpPr>
        <p:spPr/>
        <p:txBody>
          <a:bodyPr/>
          <a:lstStyle/>
          <a:p>
            <a:pPr eaLnBrk="1" fontAlgn="auto" hangingPunct="1">
              <a:spcAft>
                <a:spcPts val="0"/>
              </a:spcAft>
              <a:defRPr/>
            </a:pPr>
            <a:r>
              <a:rPr lang="en-US" dirty="0"/>
              <a:t>How can we get there?</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1E38D9B-827E-4E71-A4C2-D427D276A0DE}" type="slidenum">
              <a:rPr lang="en-US" altLang="en-US" smtClean="0">
                <a:solidFill>
                  <a:schemeClr val="bg1"/>
                </a:solidFill>
              </a:rPr>
              <a:pPr fontAlgn="base">
                <a:spcBef>
                  <a:spcPct val="0"/>
                </a:spcBef>
                <a:spcAft>
                  <a:spcPct val="0"/>
                </a:spcAft>
                <a:defRPr/>
              </a:pPr>
              <a:t>86</a:t>
            </a:fld>
            <a:endParaRPr lang="en-US" altLang="en-US" dirty="0">
              <a:solidFill>
                <a:schemeClr val="bg1"/>
              </a:solidFill>
            </a:endParaRPr>
          </a:p>
        </p:txBody>
      </p:sp>
    </p:spTree>
    <p:extLst>
      <p:ext uri="{BB962C8B-B14F-4D97-AF65-F5344CB8AC3E}">
        <p14:creationId xmlns:p14="http://schemas.microsoft.com/office/powerpoint/2010/main" val="12448453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57200" y="1219200"/>
            <a:ext cx="8229600" cy="4525963"/>
          </a:xfrm>
        </p:spPr>
        <p:txBody>
          <a:bodyPr/>
          <a:lstStyle/>
          <a:p>
            <a:pPr marL="107950" indent="0" eaLnBrk="1" hangingPunct="1">
              <a:buFont typeface="Wingdings 3" panose="05040102010807070707" pitchFamily="18" charset="2"/>
              <a:buNone/>
            </a:pPr>
            <a:r>
              <a:rPr lang="en-US" altLang="en-US" sz="2400" b="1" smtClean="0"/>
              <a:t>Analyzing why IGLs occurred…</a:t>
            </a:r>
          </a:p>
          <a:p>
            <a:pPr marL="822325" lvl="1" indent="-457200" eaLnBrk="1" hangingPunct="1">
              <a:buFont typeface="Lucida Sans Unicode" panose="020B0602030504020204" pitchFamily="34" charset="0"/>
              <a:buAutoNum type="arabicPeriod"/>
            </a:pPr>
            <a:r>
              <a:rPr lang="en-US" altLang="en-US" sz="2000" smtClean="0"/>
              <a:t>Review the data and categorize root causes of the issue, such as:</a:t>
            </a:r>
          </a:p>
          <a:p>
            <a:pPr marL="1060450" lvl="2" indent="-457200" eaLnBrk="1" hangingPunct="1"/>
            <a:r>
              <a:rPr lang="en-US" altLang="en-US" sz="1600" smtClean="0"/>
              <a:t>Customer issue/error (wrong address)</a:t>
            </a:r>
          </a:p>
          <a:p>
            <a:pPr marL="1060450" lvl="2" indent="-457200" eaLnBrk="1" hangingPunct="1"/>
            <a:r>
              <a:rPr lang="en-US" altLang="en-US" sz="1600" smtClean="0"/>
              <a:t>Agent issue/error (wrong address)</a:t>
            </a:r>
          </a:p>
          <a:p>
            <a:pPr marL="1060450" lvl="2" indent="-457200" eaLnBrk="1" hangingPunct="1"/>
            <a:r>
              <a:rPr lang="en-US" altLang="en-US" sz="1600" smtClean="0"/>
              <a:t>System issue (order not processing)</a:t>
            </a:r>
          </a:p>
          <a:p>
            <a:pPr marL="1060450" lvl="2" indent="-457200" eaLnBrk="1" hangingPunct="1"/>
            <a:r>
              <a:rPr lang="en-US" altLang="en-US" sz="1600" smtClean="0"/>
              <a:t>Error by other REP (losses)</a:t>
            </a:r>
          </a:p>
          <a:p>
            <a:pPr marL="1060450" lvl="2" indent="-457200" eaLnBrk="1" hangingPunct="1"/>
            <a:r>
              <a:rPr lang="en-US" altLang="en-US" sz="1600" smtClean="0"/>
              <a:t>Back office error</a:t>
            </a:r>
          </a:p>
          <a:p>
            <a:pPr marL="1060450" lvl="2" indent="-457200" eaLnBrk="1" hangingPunct="1"/>
            <a:r>
              <a:rPr lang="en-US" altLang="en-US" sz="1600" smtClean="0"/>
              <a:t>Web portal error ( house panel esi id vs apartment)</a:t>
            </a:r>
          </a:p>
          <a:p>
            <a:pPr marL="822325" lvl="1" indent="-457200" eaLnBrk="1" hangingPunct="1">
              <a:buFont typeface="Lucida Sans Unicode" panose="020B0602030504020204" pitchFamily="34" charset="0"/>
              <a:buAutoNum type="arabicPeriod"/>
            </a:pPr>
            <a:r>
              <a:rPr lang="en-US" altLang="en-US" sz="2000" smtClean="0"/>
              <a:t>Each of these root causes may be further broken down and addressed accordingly:</a:t>
            </a:r>
          </a:p>
          <a:p>
            <a:pPr marL="1060450" lvl="2" indent="-457200" eaLnBrk="1" hangingPunct="1"/>
            <a:r>
              <a:rPr lang="en-US" altLang="en-US" sz="1600" u="sng" smtClean="0"/>
              <a:t>Coaching, coaching, coaching </a:t>
            </a:r>
            <a:r>
              <a:rPr lang="en-US" altLang="en-US" sz="1600" smtClean="0"/>
              <a:t>for offending agents who fail to comply with approved processes (issuance of MVOs to correct errors)</a:t>
            </a:r>
          </a:p>
          <a:p>
            <a:pPr marL="1060450" lvl="2" indent="-457200" eaLnBrk="1" hangingPunct="1"/>
            <a:r>
              <a:rPr lang="en-US" altLang="en-US" sz="1600" smtClean="0"/>
              <a:t>Internal reporting </a:t>
            </a:r>
            <a:r>
              <a:rPr lang="en-US" altLang="en-US" sz="1600" u="sng" smtClean="0"/>
              <a:t>identifying offending REPs </a:t>
            </a:r>
            <a:r>
              <a:rPr lang="en-US" altLang="en-US" sz="1600" smtClean="0"/>
              <a:t>and reaching out to offenders with opportunities to solution gaps in processes</a:t>
            </a:r>
          </a:p>
          <a:p>
            <a:pPr marL="1060450" lvl="2" indent="-457200" eaLnBrk="1" hangingPunct="1"/>
            <a:r>
              <a:rPr lang="en-US" altLang="en-US" sz="1600" u="sng" smtClean="0"/>
              <a:t>Education</a:t>
            </a:r>
            <a:r>
              <a:rPr lang="en-US" altLang="en-US" sz="1600" smtClean="0"/>
              <a:t> of agents on proper transactions</a:t>
            </a:r>
          </a:p>
          <a:p>
            <a:pPr marL="1060450" lvl="2" indent="-457200" eaLnBrk="1" hangingPunct="1"/>
            <a:endParaRPr lang="en-US" altLang="en-US" sz="1800" smtClean="0"/>
          </a:p>
          <a:p>
            <a:pPr marL="1060450" lvl="2" indent="-457200" eaLnBrk="1" hangingPunct="1">
              <a:buFont typeface="Lucida Sans Unicode" panose="020B0602030504020204" pitchFamily="34" charset="0"/>
              <a:buAutoNum type="arabicPeriod"/>
            </a:pPr>
            <a:endParaRPr lang="en-US" altLang="en-US" sz="180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a:t>How can we get there?…</a:t>
            </a:r>
            <a:r>
              <a:rPr lang="en-US" i="1" dirty="0"/>
              <a:t>Analyzing</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9D224DF-3110-4A79-A95E-19610F71518B}" type="slidenum">
              <a:rPr lang="en-US" altLang="en-US" smtClean="0">
                <a:solidFill>
                  <a:schemeClr val="bg1"/>
                </a:solidFill>
              </a:rPr>
              <a:pPr fontAlgn="base">
                <a:spcBef>
                  <a:spcPct val="0"/>
                </a:spcBef>
                <a:spcAft>
                  <a:spcPct val="0"/>
                </a:spcAft>
                <a:defRPr/>
              </a:pPr>
              <a:t>87</a:t>
            </a:fld>
            <a:endParaRPr lang="en-US" altLang="en-US" dirty="0">
              <a:solidFill>
                <a:schemeClr val="bg1"/>
              </a:solidFill>
            </a:endParaRPr>
          </a:p>
        </p:txBody>
      </p:sp>
    </p:spTree>
    <p:extLst>
      <p:ext uri="{BB962C8B-B14F-4D97-AF65-F5344CB8AC3E}">
        <p14:creationId xmlns:p14="http://schemas.microsoft.com/office/powerpoint/2010/main" val="39442172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76200" y="1219200"/>
            <a:ext cx="8839200" cy="4525963"/>
          </a:xfrm>
        </p:spPr>
        <p:txBody>
          <a:bodyPr/>
          <a:lstStyle/>
          <a:p>
            <a:pPr marL="109537" indent="0" eaLnBrk="1" hangingPunct="1">
              <a:buFont typeface="Wingdings 3" panose="05040102010807070707" pitchFamily="18" charset="2"/>
              <a:buNone/>
              <a:defRPr/>
            </a:pPr>
            <a:r>
              <a:rPr lang="en-US" altLang="en-US" sz="2400" b="1" dirty="0"/>
              <a:t>Execute techniques for preventing IGLs going forward…</a:t>
            </a:r>
          </a:p>
          <a:p>
            <a:pPr eaLnBrk="1" hangingPunct="1">
              <a:defRPr/>
            </a:pPr>
            <a:r>
              <a:rPr lang="en-US" altLang="en-US" sz="2000" u="sng" dirty="0"/>
              <a:t>Confirm service address </a:t>
            </a:r>
            <a:r>
              <a:rPr lang="en-US" altLang="en-US" sz="2000" dirty="0"/>
              <a:t>via ERCOT, meter number, etc.</a:t>
            </a:r>
          </a:p>
          <a:p>
            <a:pPr lvl="1" eaLnBrk="1" hangingPunct="1">
              <a:defRPr/>
            </a:pPr>
            <a:r>
              <a:rPr lang="en-US" altLang="en-US" sz="1600" dirty="0"/>
              <a:t>simply restating prior to authorization of enrollment (Third Party Verification)</a:t>
            </a:r>
          </a:p>
          <a:p>
            <a:pPr lvl="1" eaLnBrk="1" hangingPunct="1">
              <a:defRPr/>
            </a:pPr>
            <a:r>
              <a:rPr lang="en-US" altLang="en-US" sz="1600" dirty="0"/>
              <a:t>ensure self-service web portals have proper validations (an apartment unit that may inadvertently enroll the house meter)</a:t>
            </a:r>
          </a:p>
          <a:p>
            <a:pPr eaLnBrk="1" hangingPunct="1">
              <a:defRPr/>
            </a:pPr>
            <a:r>
              <a:rPr lang="en-US" altLang="en-US" sz="2000" u="sng" dirty="0"/>
              <a:t>Alerts on ESI IDs </a:t>
            </a:r>
            <a:r>
              <a:rPr lang="en-US" altLang="en-US" sz="1800" dirty="0"/>
              <a:t>for which an IGL is in progress to ensure improper transactions do not occur to break IGL or create a lights out situation</a:t>
            </a:r>
          </a:p>
          <a:p>
            <a:pPr eaLnBrk="1" hangingPunct="1">
              <a:defRPr/>
            </a:pPr>
            <a:r>
              <a:rPr lang="en-US" altLang="en-US" sz="2000" u="sng" dirty="0"/>
              <a:t>Issuance of proper transaction </a:t>
            </a:r>
            <a:r>
              <a:rPr lang="en-US" altLang="en-US" sz="2000" b="1" dirty="0"/>
              <a:t>– </a:t>
            </a:r>
            <a:r>
              <a:rPr lang="en-US" altLang="en-US" sz="1800" dirty="0"/>
              <a:t>utilize a Cancel w/Approval MT, if applicable, in lieu of an IGL situation</a:t>
            </a:r>
          </a:p>
          <a:p>
            <a:pPr eaLnBrk="1" hangingPunct="1">
              <a:defRPr/>
            </a:pPr>
            <a:r>
              <a:rPr lang="en-US" altLang="en-US" sz="2000" u="sng" dirty="0"/>
              <a:t>Clear enrollment processes </a:t>
            </a:r>
            <a:r>
              <a:rPr lang="en-US" altLang="en-US" sz="1800" dirty="0"/>
              <a:t>by sales channels and web enrollment</a:t>
            </a:r>
          </a:p>
          <a:p>
            <a:pPr eaLnBrk="1" hangingPunct="1">
              <a:defRPr/>
            </a:pPr>
            <a:r>
              <a:rPr lang="en-US" altLang="en-US" sz="2000" u="sng" dirty="0"/>
              <a:t>Continued TDSP intervention </a:t>
            </a:r>
            <a:r>
              <a:rPr lang="en-US" altLang="en-US" sz="2000" dirty="0"/>
              <a:t>–</a:t>
            </a:r>
            <a:r>
              <a:rPr lang="en-US" altLang="en-US" sz="1800" dirty="0"/>
              <a:t>TDSP becomes aware of a possible Inadvertent situation and reaches out to impacted REPs, advises customer to contact their REP of choice</a:t>
            </a:r>
          </a:p>
          <a:p>
            <a:pPr lvl="2" eaLnBrk="1" hangingPunct="1">
              <a:defRPr/>
            </a:pPr>
            <a:r>
              <a:rPr lang="en-US" altLang="en-US" sz="1600" dirty="0"/>
              <a:t>Safety net process whereby TDSP will not accept any transactions that do not match date of safety net or MarkeTrak</a:t>
            </a:r>
          </a:p>
          <a:p>
            <a:pPr eaLnBrk="1" hangingPunct="1">
              <a:defRPr/>
            </a:pPr>
            <a:endParaRPr lang="en-US" altLang="en-US" sz="2000" dirty="0"/>
          </a:p>
          <a:p>
            <a:pPr eaLnBrk="1" hangingPunct="1">
              <a:defRPr/>
            </a:pPr>
            <a:endParaRPr lang="en-US" altLang="en-US" sz="2000" dirty="0"/>
          </a:p>
          <a:p>
            <a:pPr eaLnBrk="1" hangingPunct="1">
              <a:defRPr/>
            </a:pPr>
            <a:endParaRPr lang="en-US" alt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a:t>How can we get there?… </a:t>
            </a:r>
            <a:r>
              <a:rPr lang="en-US" i="1" dirty="0"/>
              <a:t>Execution</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FBFCD0C2-4330-4A31-8D2F-129739AA4709}" type="slidenum">
              <a:rPr lang="en-US" altLang="en-US" smtClean="0">
                <a:solidFill>
                  <a:schemeClr val="bg1"/>
                </a:solidFill>
              </a:rPr>
              <a:pPr fontAlgn="base">
                <a:spcBef>
                  <a:spcPct val="0"/>
                </a:spcBef>
                <a:spcAft>
                  <a:spcPct val="0"/>
                </a:spcAft>
                <a:defRPr/>
              </a:pPr>
              <a:t>88</a:t>
            </a:fld>
            <a:endParaRPr lang="en-US" altLang="en-US" dirty="0">
              <a:solidFill>
                <a:schemeClr val="bg1"/>
              </a:solidFill>
            </a:endParaRPr>
          </a:p>
        </p:txBody>
      </p:sp>
    </p:spTree>
    <p:extLst>
      <p:ext uri="{BB962C8B-B14F-4D97-AF65-F5344CB8AC3E}">
        <p14:creationId xmlns:p14="http://schemas.microsoft.com/office/powerpoint/2010/main" val="38392123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marL="109537" indent="0" eaLnBrk="1" hangingPunct="1">
              <a:buFont typeface="Wingdings 3" panose="05040102010807070707" pitchFamily="18" charset="2"/>
              <a:buNone/>
              <a:defRPr/>
            </a:pPr>
            <a:r>
              <a:rPr lang="en-US" altLang="en-US" sz="2400" b="1" dirty="0"/>
              <a:t>Streamline management of MarkeTraks…</a:t>
            </a:r>
          </a:p>
          <a:p>
            <a:pPr eaLnBrk="1" hangingPunct="1">
              <a:defRPr/>
            </a:pPr>
            <a:r>
              <a:rPr lang="en-US" altLang="en-US" sz="2400" dirty="0"/>
              <a:t>Utilize customized MarkeTrak reporting features to organize “your buckets” into the following categories to allow for prioritization of your daily work such as:</a:t>
            </a:r>
          </a:p>
          <a:p>
            <a:pPr lvl="1" eaLnBrk="1" hangingPunct="1">
              <a:defRPr/>
            </a:pPr>
            <a:r>
              <a:rPr lang="en-US" altLang="en-US" sz="2000" dirty="0"/>
              <a:t>“ready to receive” – will display any MTs requiring BDMVIs</a:t>
            </a:r>
          </a:p>
          <a:p>
            <a:pPr lvl="1" eaLnBrk="1" hangingPunct="1">
              <a:defRPr/>
            </a:pPr>
            <a:r>
              <a:rPr lang="en-US" altLang="en-US" sz="2000" dirty="0"/>
              <a:t>“unexecuted” – gains – requiring closure</a:t>
            </a:r>
          </a:p>
          <a:p>
            <a:pPr lvl="1" eaLnBrk="1" hangingPunct="1">
              <a:defRPr/>
            </a:pPr>
            <a:r>
              <a:rPr lang="en-US" altLang="en-US" sz="2000" dirty="0"/>
              <a:t>“unexecuted” – losses – requiring closure</a:t>
            </a:r>
          </a:p>
          <a:p>
            <a:pPr lvl="1" eaLnBrk="1" hangingPunct="1">
              <a:defRPr/>
            </a:pPr>
            <a:r>
              <a:rPr lang="en-US" altLang="en-US" sz="2000" dirty="0"/>
              <a:t>“begin working” – gains</a:t>
            </a:r>
          </a:p>
          <a:p>
            <a:pPr lvl="1" eaLnBrk="1" hangingPunct="1">
              <a:defRPr/>
            </a:pPr>
            <a:r>
              <a:rPr lang="en-US" altLang="en-US" sz="2000" dirty="0"/>
              <a:t>“begin working” - losses</a:t>
            </a:r>
          </a:p>
          <a:p>
            <a:pPr eaLnBrk="1" hangingPunct="1">
              <a:defRPr/>
            </a:pPr>
            <a:endParaRPr lang="en-US" altLang="en-US" sz="2400" dirty="0"/>
          </a:p>
          <a:p>
            <a:pPr lvl="1" eaLnBrk="1" hangingPunct="1">
              <a:defRPr/>
            </a:pPr>
            <a:endParaRPr lang="en-US" altLang="en-US" sz="1400" dirty="0"/>
          </a:p>
          <a:p>
            <a:pPr eaLnBrk="1" hangingPunct="1">
              <a:defRPr/>
            </a:pPr>
            <a:endParaRPr lang="en-US" altLang="en-US" sz="2000" b="1" dirty="0"/>
          </a:p>
          <a:p>
            <a:pPr eaLnBrk="1" hangingPunct="1">
              <a:defRPr/>
            </a:pPr>
            <a:endParaRPr lang="en-US" alt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a:t>How can we get there?…</a:t>
            </a:r>
            <a:r>
              <a:rPr lang="en-US" i="1" dirty="0"/>
              <a:t>Streamline</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8D5DB29-7D96-4857-8CFC-BE86B3C4D85E}" type="slidenum">
              <a:rPr lang="en-US" altLang="en-US" smtClean="0">
                <a:solidFill>
                  <a:schemeClr val="bg1"/>
                </a:solidFill>
              </a:rPr>
              <a:pPr fontAlgn="base">
                <a:spcBef>
                  <a:spcPct val="0"/>
                </a:spcBef>
                <a:spcAft>
                  <a:spcPct val="0"/>
                </a:spcAft>
                <a:defRPr/>
              </a:pPr>
              <a:t>89</a:t>
            </a:fld>
            <a:endParaRPr lang="en-US" altLang="en-US" dirty="0">
              <a:solidFill>
                <a:schemeClr val="bg1"/>
              </a:solidFill>
            </a:endParaRPr>
          </a:p>
        </p:txBody>
      </p:sp>
    </p:spTree>
    <p:extLst>
      <p:ext uri="{BB962C8B-B14F-4D97-AF65-F5344CB8AC3E}">
        <p14:creationId xmlns:p14="http://schemas.microsoft.com/office/powerpoint/2010/main" val="607384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marL="566737" indent="-457200" eaLnBrk="1" hangingPunct="1">
              <a:buFont typeface="+mj-lt"/>
              <a:buAutoNum type="arabicPeriod"/>
              <a:defRPr/>
            </a:pPr>
            <a:r>
              <a:rPr lang="en-US" altLang="en-US" sz="2800" dirty="0" smtClean="0"/>
              <a:t>PUCT Subst. Rule </a:t>
            </a:r>
            <a:r>
              <a:rPr lang="en-US" sz="2800" dirty="0"/>
              <a:t>§</a:t>
            </a:r>
            <a:r>
              <a:rPr lang="en-US" sz="2800" dirty="0" smtClean="0"/>
              <a:t>25.495, Unauthorized </a:t>
            </a:r>
            <a:r>
              <a:rPr lang="en-US" sz="2800" dirty="0"/>
              <a:t>Change of Retail Electric Provider</a:t>
            </a:r>
            <a:endParaRPr lang="en-US" altLang="en-US" sz="2800" dirty="0" smtClean="0"/>
          </a:p>
          <a:p>
            <a:pPr marL="566737" indent="-457200" eaLnBrk="1" hangingPunct="1">
              <a:buFont typeface="+mj-lt"/>
              <a:buAutoNum type="arabicPeriod"/>
              <a:defRPr/>
            </a:pPr>
            <a:endParaRPr lang="en-US" altLang="en-US" sz="2800" dirty="0" smtClean="0"/>
          </a:p>
          <a:p>
            <a:pPr marL="566737" indent="-457200" eaLnBrk="1" hangingPunct="1">
              <a:buFont typeface="+mj-lt"/>
              <a:buAutoNum type="arabicPeriod"/>
              <a:defRPr/>
            </a:pPr>
            <a:r>
              <a:rPr lang="en-US" altLang="en-US" sz="2800" dirty="0" smtClean="0"/>
              <a:t>ERCOT Retail Market Guide Section 7.3, Inadvertent Gain Process</a:t>
            </a:r>
          </a:p>
          <a:p>
            <a:pPr marL="566737" indent="-457200" eaLnBrk="1" hangingPunct="1">
              <a:buFont typeface="+mj-lt"/>
              <a:buAutoNum type="arabicPeriod"/>
              <a:defRPr/>
            </a:pPr>
            <a:endParaRPr lang="en-US" altLang="en-US" sz="2800" dirty="0"/>
          </a:p>
          <a:p>
            <a:pPr marL="566737" indent="-457200" eaLnBrk="1" hangingPunct="1">
              <a:buFont typeface="+mj-lt"/>
              <a:buAutoNum type="arabicPeriod"/>
              <a:defRPr/>
            </a:pPr>
            <a:r>
              <a:rPr lang="en-US" altLang="en-US" sz="2800" dirty="0" smtClean="0"/>
              <a:t>MarkeTrak User’s Guide</a:t>
            </a:r>
          </a:p>
          <a:p>
            <a:pPr marL="109537" indent="0" eaLnBrk="1" hangingPunct="1">
              <a:buFont typeface="Wingdings 3" panose="05040102010807070707" pitchFamily="18" charset="2"/>
              <a:buNone/>
              <a:defRPr/>
            </a:pPr>
            <a:endParaRPr lang="en-US" altLang="en-US" sz="2400" dirty="0"/>
          </a:p>
          <a:p>
            <a:pPr marL="109537" indent="0" eaLnBrk="1" hangingPunct="1">
              <a:buFont typeface="Wingdings 3" panose="05040102010807070707" pitchFamily="18" charset="2"/>
              <a:buNone/>
              <a:defRPr/>
            </a:pPr>
            <a:endParaRPr lang="en-US" altLang="en-US" sz="2400" dirty="0" smtClean="0"/>
          </a:p>
          <a:p>
            <a:pPr marL="109537" indent="0" eaLnBrk="1" hangingPunct="1">
              <a:buFont typeface="Wingdings 3" panose="05040102010807070707" pitchFamily="18" charset="2"/>
              <a:buNone/>
              <a:defRPr/>
            </a:pPr>
            <a:endParaRPr lang="en-US" altLang="en-US" sz="2400" dirty="0"/>
          </a:p>
          <a:p>
            <a:pPr marL="109537" indent="0" eaLnBrk="1" hangingPunct="1">
              <a:buFont typeface="Wingdings 3" panose="05040102010807070707" pitchFamily="18" charset="2"/>
              <a:buNone/>
              <a:defRPr/>
            </a:pPr>
            <a:endParaRPr lang="en-US" altLang="en-US" sz="2400" dirty="0"/>
          </a:p>
          <a:p>
            <a:pPr marL="630238" lvl="2" indent="0" eaLnBrk="1" hangingPunct="1">
              <a:buFont typeface="Wingdings 2" panose="05020102010507070707" pitchFamily="18" charset="2"/>
              <a:buNone/>
              <a:defRPr/>
            </a:pPr>
            <a:endParaRPr lang="en-US" sz="2200"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Reference Documents </a:t>
            </a:r>
            <a:endParaRPr lang="en-US" dirty="0"/>
          </a:p>
        </p:txBody>
      </p:sp>
      <p:sp>
        <p:nvSpPr>
          <p:cNvPr id="245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1230BF20-F197-4CD0-A0DB-AE512D61AC7E}" type="slidenum">
              <a:rPr lang="en-US" altLang="en-US" smtClean="0">
                <a:solidFill>
                  <a:schemeClr val="bg1"/>
                </a:solidFill>
              </a:rPr>
              <a:pPr fontAlgn="base">
                <a:spcBef>
                  <a:spcPct val="0"/>
                </a:spcBef>
                <a:spcAft>
                  <a:spcPct val="0"/>
                </a:spcAft>
                <a:defRPr/>
              </a:pPr>
              <a:t>9</a:t>
            </a:fld>
            <a:endParaRPr lang="en-US" altLang="en-US" dirty="0" smtClean="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buFont typeface="Wingdings 3" panose="05040102010807070707" pitchFamily="18" charset="2"/>
              <a:buNone/>
              <a:defRPr/>
            </a:pPr>
            <a:r>
              <a:rPr lang="en-US" b="1" dirty="0"/>
              <a:t>Reporting to measure success…</a:t>
            </a:r>
            <a:r>
              <a:rPr lang="en-US" b="1" i="1" dirty="0">
                <a:solidFill>
                  <a:srgbClr val="FF0000"/>
                </a:solidFill>
              </a:rPr>
              <a:t>New format!!</a:t>
            </a:r>
          </a:p>
          <a:p>
            <a:pPr marL="109537" indent="0">
              <a:buFont typeface="Wingdings 3" panose="05040102010807070707" pitchFamily="18" charset="2"/>
              <a:buNone/>
              <a:defRPr/>
            </a:pPr>
            <a:r>
              <a:rPr lang="en-US" sz="2400" b="1" i="1" dirty="0">
                <a:solidFill>
                  <a:srgbClr val="FF0000"/>
                </a:solidFill>
              </a:rPr>
              <a:t>Impact by REP</a:t>
            </a:r>
          </a:p>
          <a:p>
            <a:pPr>
              <a:buFont typeface="Wingdings" panose="05000000000000000000" pitchFamily="2" charset="2"/>
              <a:buChar char="Ø"/>
              <a:defRPr/>
            </a:pPr>
            <a:r>
              <a:rPr lang="en-US" sz="2000" dirty="0"/>
              <a:t>% of IAG/IALs to total enrollments by REP</a:t>
            </a:r>
          </a:p>
          <a:p>
            <a:pPr>
              <a:buFont typeface="Wingdings" panose="05000000000000000000" pitchFamily="2" charset="2"/>
              <a:buChar char="Ø"/>
              <a:defRPr/>
            </a:pPr>
            <a:r>
              <a:rPr lang="en-US" sz="2000" dirty="0"/>
              <a:t>Each REP is assigned a REP # - this # won’t change</a:t>
            </a:r>
          </a:p>
          <a:p>
            <a:pPr>
              <a:buFont typeface="Wingdings" panose="05000000000000000000" pitchFamily="2" charset="2"/>
              <a:buChar char="Ø"/>
              <a:defRPr/>
            </a:pPr>
            <a:r>
              <a:rPr lang="en-US" sz="2000" dirty="0"/>
              <a:t>Enrollments are </a:t>
            </a:r>
            <a:r>
              <a:rPr lang="en-US" sz="2000" dirty="0" err="1"/>
              <a:t>MVIs+SWIs</a:t>
            </a:r>
            <a:r>
              <a:rPr lang="en-US" sz="2000" dirty="0"/>
              <a:t> for IAG/IALs</a:t>
            </a:r>
          </a:p>
          <a:p>
            <a:pPr>
              <a:buFont typeface="Wingdings" panose="05000000000000000000" pitchFamily="2" charset="2"/>
              <a:buChar char="Ø"/>
              <a:defRPr/>
            </a:pPr>
            <a:r>
              <a:rPr lang="en-US" sz="2000" dirty="0"/>
              <a:t>For Rescissions, enrollments are SWIs only</a:t>
            </a:r>
          </a:p>
          <a:p>
            <a:pPr>
              <a:buFont typeface="Wingdings" panose="05000000000000000000" pitchFamily="2" charset="2"/>
              <a:buChar char="Ø"/>
              <a:defRPr/>
            </a:pPr>
            <a:r>
              <a:rPr lang="en-US" sz="2000" dirty="0"/>
              <a:t>IAG/IAL counts are based on acknowledged MTs from the Gaining REP only</a:t>
            </a:r>
          </a:p>
          <a:p>
            <a:pPr lvl="1">
              <a:buFont typeface="Courier New" panose="02070309020205020404" pitchFamily="49" charset="0"/>
              <a:buChar char="o"/>
              <a:defRPr/>
            </a:pPr>
            <a:r>
              <a:rPr lang="en-US" sz="1800" dirty="0"/>
              <a:t>IAG &amp; IAL MTs that are unexecuted will not count toward total</a:t>
            </a:r>
          </a:p>
          <a:p>
            <a:pPr lvl="1">
              <a:buFont typeface="Courier New" panose="02070309020205020404" pitchFamily="49" charset="0"/>
              <a:buChar char="o"/>
              <a:defRPr/>
            </a:pPr>
            <a:r>
              <a:rPr lang="en-US" sz="1800" dirty="0"/>
              <a:t>IAG &amp; IAL MTs will count toward Gaining REP’s total</a:t>
            </a:r>
          </a:p>
          <a:p>
            <a:pPr>
              <a:buFont typeface="Wingdings" panose="05000000000000000000" pitchFamily="2" charset="2"/>
              <a:buChar char="Ø"/>
              <a:defRPr/>
            </a:pPr>
            <a:r>
              <a:rPr lang="en-US" sz="2000" dirty="0"/>
              <a:t>Two month lag in reporting to allow for IAG/IALs to be tied to enrollment transaction</a:t>
            </a:r>
          </a:p>
          <a:p>
            <a:pPr lvl="1">
              <a:buFont typeface="Courier New" panose="02070309020205020404" pitchFamily="49" charset="0"/>
              <a:buChar char="o"/>
              <a:defRPr/>
            </a:pPr>
            <a:r>
              <a:rPr lang="en-US" sz="1600" dirty="0"/>
              <a:t>MVI sent in November that resulted in an IAG MT submitted in December, will be reported on the % IAG/IAL total for November</a:t>
            </a:r>
          </a:p>
          <a:p>
            <a:pPr lvl="1">
              <a:buFont typeface="Courier New" panose="02070309020205020404" pitchFamily="49" charset="0"/>
              <a:buChar char="o"/>
              <a:defRPr/>
            </a:pPr>
            <a:endParaRPr lang="en-US" sz="2000" dirty="0"/>
          </a:p>
          <a:p>
            <a:pPr lvl="1">
              <a:buFont typeface="Courier New" panose="02070309020205020404" pitchFamily="49" charset="0"/>
              <a:buChar char="o"/>
              <a:defRPr/>
            </a:pPr>
            <a:endParaRPr lang="en-US" sz="2000" dirty="0"/>
          </a:p>
          <a:p>
            <a:pPr>
              <a:buFont typeface="Wingdings" panose="05000000000000000000" pitchFamily="2" charset="2"/>
              <a:buChar char="Ø"/>
              <a:defRPr/>
            </a:pPr>
            <a:endParaRPr lang="en-US" sz="2400" dirty="0"/>
          </a:p>
          <a:p>
            <a:pPr lvl="1">
              <a:defRPr/>
            </a:pPr>
            <a:endParaRPr lang="en-US" sz="2000" dirty="0"/>
          </a:p>
          <a:p>
            <a:pPr lvl="1">
              <a:defRPr/>
            </a:pPr>
            <a:endParaRPr lang="en-US" sz="2000" dirty="0"/>
          </a:p>
          <a:p>
            <a:pPr marL="392113" lvl="1" indent="0">
              <a:buFont typeface="Verdana" panose="020B0604030504040204" pitchFamily="34" charset="0"/>
              <a:buNone/>
              <a:defRPr/>
            </a:pPr>
            <a:endParaRPr lang="en-US" sz="2000"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a:t>How can we get there?…</a:t>
            </a:r>
            <a:r>
              <a:rPr lang="en-US" i="1" dirty="0"/>
              <a:t>Reporting</a:t>
            </a:r>
            <a:endParaRPr lang="en-US" dirty="0"/>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605C5A95-2DEF-4659-B868-0BD05606CC30}" type="slidenum">
              <a:rPr lang="en-US" altLang="en-US" smtClean="0">
                <a:solidFill>
                  <a:schemeClr val="bg1"/>
                </a:solidFill>
              </a:rPr>
              <a:pPr fontAlgn="base">
                <a:spcBef>
                  <a:spcPct val="0"/>
                </a:spcBef>
                <a:spcAft>
                  <a:spcPct val="0"/>
                </a:spcAft>
                <a:defRPr/>
              </a:pPr>
              <a:t>90</a:t>
            </a:fld>
            <a:endParaRPr lang="en-US" altLang="en-US" dirty="0">
              <a:solidFill>
                <a:schemeClr val="bg1"/>
              </a:solidFill>
            </a:endParaRPr>
          </a:p>
        </p:txBody>
      </p:sp>
      <p:sp>
        <p:nvSpPr>
          <p:cNvPr id="24581"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709579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t>IGL Reporting</a:t>
            </a:r>
          </a:p>
        </p:txBody>
      </p:sp>
      <p:pic>
        <p:nvPicPr>
          <p:cNvPr id="2560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06363"/>
            <a:ext cx="18256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Slide Number Placeholder 4"/>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B119AE4D-0258-4728-8387-AE0EE8C2E44E}" type="slidenum">
              <a:rPr lang="en-US" altLang="en-US" smtClean="0">
                <a:solidFill>
                  <a:srgbClr val="FFFFFF"/>
                </a:solidFill>
              </a:rPr>
              <a:pPr fontAlgn="base">
                <a:spcBef>
                  <a:spcPct val="0"/>
                </a:spcBef>
                <a:spcAft>
                  <a:spcPct val="0"/>
                </a:spcAft>
                <a:defRPr/>
              </a:pPr>
              <a:t>91</a:t>
            </a:fld>
            <a:endParaRPr lang="en-US" altLang="en-US" dirty="0">
              <a:solidFill>
                <a:srgbClr val="FFFFFF"/>
              </a:solidFill>
            </a:endParaRPr>
          </a:p>
        </p:txBody>
      </p:sp>
    </p:spTree>
    <p:extLst>
      <p:ext uri="{BB962C8B-B14F-4D97-AF65-F5344CB8AC3E}">
        <p14:creationId xmlns:p14="http://schemas.microsoft.com/office/powerpoint/2010/main" val="20374766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025" y="1219200"/>
            <a:ext cx="8229600" cy="4525963"/>
          </a:xfrm>
        </p:spPr>
        <p:txBody>
          <a:bodyPr/>
          <a:lstStyle/>
          <a:p>
            <a:pPr marL="109537" indent="0">
              <a:buFont typeface="Wingdings 3" panose="05040102010807070707" pitchFamily="18" charset="2"/>
              <a:buNone/>
              <a:defRPr/>
            </a:pPr>
            <a:r>
              <a:rPr lang="en-US" dirty="0"/>
              <a:t>What information is reported?</a:t>
            </a:r>
          </a:p>
          <a:p>
            <a:pPr>
              <a:defRPr/>
            </a:pPr>
            <a:r>
              <a:rPr lang="en-US" dirty="0"/>
              <a:t>1</a:t>
            </a:r>
            <a:r>
              <a:rPr lang="en-US" sz="2400" dirty="0"/>
              <a:t>% represents slightly below the market average % to continue to serve as a </a:t>
            </a:r>
            <a:r>
              <a:rPr lang="en-US" sz="2400" dirty="0">
                <a:solidFill>
                  <a:schemeClr val="accent1"/>
                </a:solidFill>
              </a:rPr>
              <a:t>GOAL</a:t>
            </a:r>
          </a:p>
          <a:p>
            <a:pPr>
              <a:defRPr/>
            </a:pPr>
            <a:r>
              <a:rPr lang="en-US" sz="2400" dirty="0"/>
              <a:t>REPs &gt; 1% will be depicted on the bar graph	</a:t>
            </a:r>
          </a:p>
          <a:p>
            <a:pPr lvl="1">
              <a:defRPr/>
            </a:pPr>
            <a:r>
              <a:rPr lang="en-US" sz="2000" dirty="0"/>
              <a:t>Number labels show # of months &gt; 1% for past 12 months</a:t>
            </a:r>
          </a:p>
          <a:p>
            <a:pPr lvl="1">
              <a:defRPr/>
            </a:pPr>
            <a:r>
              <a:rPr lang="en-US" sz="2000" dirty="0"/>
              <a:t>REPs with the lowest volume are on the left, highest volume on the right</a:t>
            </a:r>
          </a:p>
          <a:p>
            <a:pPr>
              <a:defRPr/>
            </a:pPr>
            <a:r>
              <a:rPr lang="en-US" sz="2400" dirty="0"/>
              <a:t>REPs &lt; 1% will be tallied in the matrix</a:t>
            </a:r>
          </a:p>
          <a:p>
            <a:pPr>
              <a:defRPr/>
            </a:pPr>
            <a:r>
              <a:rPr lang="en-US" sz="2400" dirty="0"/>
              <a:t>REPs will be segmented based on # of enrollments</a:t>
            </a:r>
          </a:p>
          <a:p>
            <a:pPr>
              <a:defRPr/>
            </a:pPr>
            <a:r>
              <a:rPr lang="en-US" sz="2400" dirty="0"/>
              <a:t>Market Data &amp; REP data available</a:t>
            </a:r>
          </a:p>
          <a:p>
            <a:pPr lvl="1">
              <a:defRPr/>
            </a:pPr>
            <a:r>
              <a:rPr lang="en-US" sz="2000" dirty="0"/>
              <a:t>Total IAGs, IALs, and Rescissions</a:t>
            </a:r>
          </a:p>
          <a:p>
            <a:pPr lvl="1">
              <a:defRPr/>
            </a:pPr>
            <a:r>
              <a:rPr lang="en-US" sz="2000" dirty="0"/>
              <a:t>Market %</a:t>
            </a:r>
          </a:p>
          <a:p>
            <a:pPr lvl="1">
              <a:defRPr/>
            </a:pPr>
            <a:r>
              <a:rPr lang="en-US" sz="2000" dirty="0"/>
              <a:t>Total days to resolution</a:t>
            </a:r>
          </a:p>
          <a:p>
            <a:pPr marL="109537" indent="0">
              <a:buFont typeface="Wingdings 3" panose="05040102010807070707" pitchFamily="18" charset="2"/>
              <a:buNone/>
              <a:defRPr/>
            </a:pPr>
            <a:endParaRPr lang="en-US" dirty="0"/>
          </a:p>
          <a:p>
            <a:pPr>
              <a:defRPr/>
            </a:pPr>
            <a:endParaRPr lang="en-US" dirty="0"/>
          </a:p>
        </p:txBody>
      </p:sp>
      <p:sp>
        <p:nvSpPr>
          <p:cNvPr id="3" name="Title 2"/>
          <p:cNvSpPr>
            <a:spLocks noGrp="1"/>
          </p:cNvSpPr>
          <p:nvPr>
            <p:ph type="title"/>
          </p:nvPr>
        </p:nvSpPr>
        <p:spPr/>
        <p:txBody>
          <a:bodyPr/>
          <a:lstStyle/>
          <a:p>
            <a:pPr>
              <a:defRPr/>
            </a:pPr>
            <a:r>
              <a:rPr lang="en-US" dirty="0"/>
              <a:t>Monthly IAG/IAL Reporting</a:t>
            </a:r>
          </a:p>
        </p:txBody>
      </p:sp>
      <p:sp>
        <p:nvSpPr>
          <p:cNvPr id="4" name="Slide Number Placeholder 3"/>
          <p:cNvSpPr>
            <a:spLocks noGrp="1"/>
          </p:cNvSpPr>
          <p:nvPr>
            <p:ph type="sldNum" sz="quarter" idx="12"/>
          </p:nvPr>
        </p:nvSpPr>
        <p:spPr/>
        <p:txBody>
          <a:bodyPr/>
          <a:lstStyle/>
          <a:p>
            <a:pPr>
              <a:defRPr/>
            </a:pPr>
            <a:fld id="{8F15D0D6-9F3F-44AF-ABF2-7D4EB5B7AB88}" type="slidenum">
              <a:rPr lang="en-US" smtClean="0"/>
              <a:pPr>
                <a:defRPr/>
              </a:pPr>
              <a:t>92</a:t>
            </a:fld>
            <a:endParaRPr lang="en-US" dirty="0"/>
          </a:p>
        </p:txBody>
      </p:sp>
    </p:spTree>
    <p:extLst>
      <p:ext uri="{BB962C8B-B14F-4D97-AF65-F5344CB8AC3E}">
        <p14:creationId xmlns:p14="http://schemas.microsoft.com/office/powerpoint/2010/main" val="24527677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IAG/IALS Top 10 for the month</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C770F67-2D54-4748-9BC8-244E9A5BA0AC}" type="slidenum">
              <a:rPr lang="en-US" altLang="en-US" smtClean="0">
                <a:solidFill>
                  <a:schemeClr val="bg1"/>
                </a:solidFill>
              </a:rPr>
              <a:pPr fontAlgn="base">
                <a:spcBef>
                  <a:spcPct val="0"/>
                </a:spcBef>
                <a:spcAft>
                  <a:spcPct val="0"/>
                </a:spcAft>
                <a:defRPr/>
              </a:pPr>
              <a:t>93</a:t>
            </a:fld>
            <a:endParaRPr lang="en-US" altLang="en-US" dirty="0">
              <a:solidFill>
                <a:schemeClr val="bg1"/>
              </a:solidFill>
            </a:endParaRPr>
          </a:p>
        </p:txBody>
      </p:sp>
      <p:pic>
        <p:nvPicPr>
          <p:cNvPr id="2765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143000"/>
            <a:ext cx="8229600" cy="1295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7582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noAutofit/>
          </a:bodyPr>
          <a:lstStyle/>
          <a:p>
            <a:pPr>
              <a:defRPr/>
            </a:pPr>
            <a:r>
              <a:rPr lang="en-US" sz="3500" dirty="0"/>
              <a:t>IAG/IALS Top 10 – 12 month average</a:t>
            </a:r>
          </a:p>
        </p:txBody>
      </p:sp>
      <p:sp>
        <p:nvSpPr>
          <p:cNvPr id="4" name="Slide Number Placeholder 3"/>
          <p:cNvSpPr>
            <a:spLocks noGrp="1"/>
          </p:cNvSpPr>
          <p:nvPr>
            <p:ph type="sldNum" sz="quarter" idx="12"/>
          </p:nvPr>
        </p:nvSpPr>
        <p:spPr/>
        <p:txBody>
          <a:bodyPr/>
          <a:lstStyle/>
          <a:p>
            <a:pPr>
              <a:defRPr/>
            </a:pPr>
            <a:fld id="{38F79BE6-265D-4722-8C7B-6B3AEEB65E6F}" type="slidenum">
              <a:rPr lang="en-US" smtClean="0"/>
              <a:pPr>
                <a:defRPr/>
              </a:pPr>
              <a:t>94</a:t>
            </a:fld>
            <a:endParaRPr lang="en-US" dirty="0"/>
          </a:p>
        </p:txBody>
      </p:sp>
    </p:spTree>
    <p:extLst>
      <p:ext uri="{BB962C8B-B14F-4D97-AF65-F5344CB8AC3E}">
        <p14:creationId xmlns:p14="http://schemas.microsoft.com/office/powerpoint/2010/main" val="23791437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noAutofit/>
          </a:bodyPr>
          <a:lstStyle/>
          <a:p>
            <a:pPr>
              <a:defRPr/>
            </a:pPr>
            <a:r>
              <a:rPr lang="en-US" sz="3100" dirty="0"/>
              <a:t>Rescissions % &gt;1% for 12 month average</a:t>
            </a:r>
          </a:p>
        </p:txBody>
      </p:sp>
      <p:sp>
        <p:nvSpPr>
          <p:cNvPr id="4" name="Slide Number Placeholder 3"/>
          <p:cNvSpPr>
            <a:spLocks noGrp="1"/>
          </p:cNvSpPr>
          <p:nvPr>
            <p:ph type="sldNum" sz="quarter" idx="12"/>
          </p:nvPr>
        </p:nvSpPr>
        <p:spPr/>
        <p:txBody>
          <a:bodyPr/>
          <a:lstStyle/>
          <a:p>
            <a:pPr>
              <a:defRPr/>
            </a:pPr>
            <a:fld id="{06F87422-B9E0-4F9C-9969-C32F91D89FCB}" type="slidenum">
              <a:rPr lang="en-US" smtClean="0"/>
              <a:pPr>
                <a:defRPr/>
              </a:pPr>
              <a:t>95</a:t>
            </a:fld>
            <a:endParaRPr lang="en-US" dirty="0"/>
          </a:p>
        </p:txBody>
      </p:sp>
    </p:spTree>
    <p:extLst>
      <p:ext uri="{BB962C8B-B14F-4D97-AF65-F5344CB8AC3E}">
        <p14:creationId xmlns:p14="http://schemas.microsoft.com/office/powerpoint/2010/main" val="3486152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noAutofit/>
          </a:bodyPr>
          <a:lstStyle/>
          <a:p>
            <a:pPr>
              <a:defRPr/>
            </a:pPr>
            <a:r>
              <a:rPr lang="en-US" sz="3100" dirty="0"/>
              <a:t>Historical Market Data</a:t>
            </a:r>
          </a:p>
        </p:txBody>
      </p:sp>
      <p:sp>
        <p:nvSpPr>
          <p:cNvPr id="4" name="Slide Number Placeholder 3"/>
          <p:cNvSpPr>
            <a:spLocks noGrp="1"/>
          </p:cNvSpPr>
          <p:nvPr>
            <p:ph type="sldNum" sz="quarter" idx="12"/>
          </p:nvPr>
        </p:nvSpPr>
        <p:spPr/>
        <p:txBody>
          <a:bodyPr/>
          <a:lstStyle/>
          <a:p>
            <a:pPr>
              <a:defRPr/>
            </a:pPr>
            <a:fld id="{6B9BB528-027E-442F-AC7A-5794AE1E0F40}" type="slidenum">
              <a:rPr lang="en-US" smtClean="0"/>
              <a:pPr>
                <a:defRPr/>
              </a:pPr>
              <a:t>96</a:t>
            </a:fld>
            <a:endParaRPr lang="en-US" dirty="0"/>
          </a:p>
        </p:txBody>
      </p:sp>
    </p:spTree>
    <p:extLst>
      <p:ext uri="{BB962C8B-B14F-4D97-AF65-F5344CB8AC3E}">
        <p14:creationId xmlns:p14="http://schemas.microsoft.com/office/powerpoint/2010/main" val="3498906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2874963"/>
            <a:ext cx="465137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Content Placeholder 4"/>
          <p:cNvSpPr>
            <a:spLocks noGrp="1"/>
          </p:cNvSpPr>
          <p:nvPr>
            <p:ph idx="1"/>
          </p:nvPr>
        </p:nvSpPr>
        <p:spPr>
          <a:xfrm>
            <a:off x="457200" y="1447800"/>
            <a:ext cx="8229600" cy="4525963"/>
          </a:xfrm>
        </p:spPr>
        <p:txBody>
          <a:bodyPr/>
          <a:lstStyle/>
          <a:p>
            <a:pPr marL="107950" indent="0" algn="ctr">
              <a:buFont typeface="Wingdings 3" panose="05040102010807070707" pitchFamily="18" charset="2"/>
              <a:buNone/>
            </a:pPr>
            <a:endParaRPr lang="en-US" altLang="en-US" smtClean="0"/>
          </a:p>
          <a:p>
            <a:pPr marL="107950" indent="0" algn="ctr">
              <a:buFont typeface="Wingdings 3" panose="05040102010807070707" pitchFamily="18" charset="2"/>
              <a:buNone/>
            </a:pPr>
            <a:endParaRPr lang="en-US" altLang="en-US" smtClean="0"/>
          </a:p>
          <a:p>
            <a:pPr marL="107950" indent="0">
              <a:buFont typeface="Wingdings 3" panose="05040102010807070707" pitchFamily="18" charset="2"/>
              <a:buNone/>
            </a:pPr>
            <a:r>
              <a:rPr lang="en-US" altLang="en-US" smtClean="0"/>
              <a:t>Together we can make it a ...</a:t>
            </a:r>
          </a:p>
          <a:p>
            <a:pPr marL="107950" indent="0" algn="ctr">
              <a:buFont typeface="Wingdings 3" panose="05040102010807070707" pitchFamily="18" charset="2"/>
              <a:buNone/>
            </a:pPr>
            <a:endParaRPr lang="en-US" altLang="en-US" smtClean="0"/>
          </a:p>
          <a:p>
            <a:pPr marL="107950" indent="0" algn="ctr">
              <a:buFont typeface="Wingdings 3" panose="05040102010807070707" pitchFamily="18" charset="2"/>
              <a:buNone/>
            </a:pPr>
            <a:endParaRPr lang="en-US" altLang="en-US" smtClean="0"/>
          </a:p>
        </p:txBody>
      </p:sp>
      <p:sp>
        <p:nvSpPr>
          <p:cNvPr id="3" name="Title 2"/>
          <p:cNvSpPr>
            <a:spLocks noGrp="1"/>
          </p:cNvSpPr>
          <p:nvPr>
            <p:ph type="title"/>
          </p:nvPr>
        </p:nvSpPr>
        <p:spPr>
          <a:xfrm>
            <a:off x="457200" y="304800"/>
            <a:ext cx="8229600" cy="1143000"/>
          </a:xfrm>
        </p:spPr>
        <p:txBody>
          <a:bodyPr/>
          <a:lstStyle/>
          <a:p>
            <a:pPr eaLnBrk="1" fontAlgn="auto" hangingPunct="1">
              <a:spcAft>
                <a:spcPts val="0"/>
              </a:spcAft>
              <a:defRPr/>
            </a:pPr>
            <a:r>
              <a:rPr lang="en-US" dirty="0"/>
              <a:t>Market Challenge</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296AA6A0-8B3C-4F1F-919A-579B9046E133}" type="slidenum">
              <a:rPr lang="en-US" altLang="en-US" smtClean="0">
                <a:solidFill>
                  <a:schemeClr val="bg1"/>
                </a:solidFill>
              </a:rPr>
              <a:pPr fontAlgn="base">
                <a:spcBef>
                  <a:spcPct val="0"/>
                </a:spcBef>
                <a:spcAft>
                  <a:spcPct val="0"/>
                </a:spcAft>
                <a:defRPr/>
              </a:pPr>
              <a:t>97</a:t>
            </a:fld>
            <a:endParaRPr lang="en-US" altLang="en-US" dirty="0">
              <a:solidFill>
                <a:schemeClr val="bg1"/>
              </a:solidFill>
            </a:endParaRPr>
          </a:p>
        </p:txBody>
      </p:sp>
      <p:sp>
        <p:nvSpPr>
          <p:cNvPr id="31750"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2776099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4"/>
          <p:cNvSpPr>
            <a:spLocks noGrp="1"/>
          </p:cNvSpPr>
          <p:nvPr>
            <p:ph idx="1"/>
          </p:nvPr>
        </p:nvSpPr>
        <p:spPr>
          <a:xfrm>
            <a:off x="685800" y="1608138"/>
            <a:ext cx="8229600" cy="3352800"/>
          </a:xfrm>
        </p:spPr>
        <p:txBody>
          <a:bodyPr/>
          <a:lstStyle/>
          <a:p>
            <a:pPr marL="107950" indent="0">
              <a:buFont typeface="Wingdings 3" panose="05040102010807070707" pitchFamily="18" charset="2"/>
              <a:buNone/>
            </a:pPr>
            <a:r>
              <a:rPr lang="en-US" altLang="en-US" smtClean="0"/>
              <a:t>An Inadvertent Loss MT submitted by the Losing REP will count toward which REP’s % total?</a:t>
            </a:r>
          </a:p>
          <a:p>
            <a:pPr marL="877888" lvl="1" indent="-514350">
              <a:buFont typeface="Lucida Sans Unicode" panose="020B0602030504020204" pitchFamily="34" charset="0"/>
              <a:buAutoNum type="alphaLcParenR"/>
            </a:pPr>
            <a:r>
              <a:rPr lang="en-US" altLang="en-US" smtClean="0"/>
              <a:t>The Losing REP</a:t>
            </a:r>
          </a:p>
          <a:p>
            <a:pPr marL="877888" lvl="1" indent="-514350">
              <a:buFont typeface="Lucida Sans Unicode" panose="020B0602030504020204" pitchFamily="34" charset="0"/>
              <a:buAutoNum type="alphaLcParenR"/>
            </a:pPr>
            <a:r>
              <a:rPr lang="en-US" altLang="en-US" smtClean="0"/>
              <a:t>The Gaining REP</a:t>
            </a:r>
          </a:p>
          <a:p>
            <a:pPr marL="107950" indent="0" algn="ctr">
              <a:buFont typeface="Wingdings 3" panose="05040102010807070707" pitchFamily="18" charset="2"/>
              <a:buNone/>
            </a:pPr>
            <a:endParaRPr lang="en-US" altLang="en-US" smtClean="0"/>
          </a:p>
          <a:p>
            <a:pPr marL="107950" indent="0" algn="ctr">
              <a:buFont typeface="Wingdings 3" panose="05040102010807070707" pitchFamily="18" charset="2"/>
              <a:buNone/>
            </a:pPr>
            <a:endParaRPr lang="en-US" altLang="en-US" smtClean="0"/>
          </a:p>
        </p:txBody>
      </p:sp>
      <p:sp>
        <p:nvSpPr>
          <p:cNvPr id="3" name="Title 2"/>
          <p:cNvSpPr>
            <a:spLocks noGrp="1"/>
          </p:cNvSpPr>
          <p:nvPr>
            <p:ph type="title"/>
          </p:nvPr>
        </p:nvSpPr>
        <p:spPr>
          <a:xfrm>
            <a:off x="457200" y="304800"/>
            <a:ext cx="8229600" cy="1143000"/>
          </a:xfrm>
        </p:spPr>
        <p:txBody>
          <a:bodyPr/>
          <a:lstStyle/>
          <a:p>
            <a:pPr eaLnBrk="1" fontAlgn="auto" hangingPunct="1">
              <a:spcAft>
                <a:spcPts val="0"/>
              </a:spcAft>
              <a:defRPr/>
            </a:pPr>
            <a:r>
              <a:rPr lang="en-US" dirty="0"/>
              <a:t>Checkpoint Question #1</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357E0FB6-AFCE-4B23-815E-F5982639AC25}" type="slidenum">
              <a:rPr lang="en-US" altLang="en-US" smtClean="0">
                <a:solidFill>
                  <a:schemeClr val="bg1"/>
                </a:solidFill>
              </a:rPr>
              <a:pPr fontAlgn="base">
                <a:spcBef>
                  <a:spcPct val="0"/>
                </a:spcBef>
                <a:spcAft>
                  <a:spcPct val="0"/>
                </a:spcAft>
                <a:defRPr/>
              </a:pPr>
              <a:t>98</a:t>
            </a:fld>
            <a:endParaRPr lang="en-US" altLang="en-US" dirty="0">
              <a:solidFill>
                <a:schemeClr val="bg1"/>
              </a:solidFill>
            </a:endParaRPr>
          </a:p>
        </p:txBody>
      </p:sp>
      <p:sp>
        <p:nvSpPr>
          <p:cNvPr id="32773"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2964462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4"/>
          <p:cNvSpPr>
            <a:spLocks noGrp="1"/>
          </p:cNvSpPr>
          <p:nvPr>
            <p:ph idx="1"/>
          </p:nvPr>
        </p:nvSpPr>
        <p:spPr>
          <a:xfrm>
            <a:off x="495300" y="1608138"/>
            <a:ext cx="8229600" cy="3352800"/>
          </a:xfrm>
        </p:spPr>
        <p:txBody>
          <a:bodyPr/>
          <a:lstStyle/>
          <a:p>
            <a:pPr marL="107950" indent="0">
              <a:buFont typeface="Wingdings 3" panose="05040102010807070707" pitchFamily="18" charset="2"/>
              <a:buNone/>
            </a:pPr>
            <a:r>
              <a:rPr lang="en-US" altLang="en-US" smtClean="0"/>
              <a:t>A REP’s # will change each month.</a:t>
            </a:r>
          </a:p>
          <a:p>
            <a:pPr marL="107950" indent="0">
              <a:buFont typeface="Wingdings 3" panose="05040102010807070707" pitchFamily="18" charset="2"/>
              <a:buNone/>
            </a:pPr>
            <a:endParaRPr lang="en-US" altLang="en-US" smtClean="0"/>
          </a:p>
          <a:p>
            <a:pPr marL="107950" indent="0" algn="ctr">
              <a:buFont typeface="Wingdings 3" panose="05040102010807070707" pitchFamily="18" charset="2"/>
              <a:buNone/>
            </a:pPr>
            <a:r>
              <a:rPr lang="en-US" altLang="en-US" smtClean="0">
                <a:solidFill>
                  <a:schemeClr val="accent1"/>
                </a:solidFill>
              </a:rPr>
              <a:t>TRUE or FALSE</a:t>
            </a:r>
          </a:p>
          <a:p>
            <a:pPr marL="107950" indent="0" algn="ctr">
              <a:buFont typeface="Wingdings 3" panose="05040102010807070707" pitchFamily="18" charset="2"/>
              <a:buNone/>
            </a:pPr>
            <a:endParaRPr lang="en-US" altLang="en-US" smtClean="0"/>
          </a:p>
        </p:txBody>
      </p:sp>
      <p:sp>
        <p:nvSpPr>
          <p:cNvPr id="3" name="Title 2"/>
          <p:cNvSpPr>
            <a:spLocks noGrp="1"/>
          </p:cNvSpPr>
          <p:nvPr>
            <p:ph type="title"/>
          </p:nvPr>
        </p:nvSpPr>
        <p:spPr>
          <a:xfrm>
            <a:off x="457200" y="304800"/>
            <a:ext cx="8229600" cy="1143000"/>
          </a:xfrm>
        </p:spPr>
        <p:txBody>
          <a:bodyPr/>
          <a:lstStyle/>
          <a:p>
            <a:pPr eaLnBrk="1" fontAlgn="auto" hangingPunct="1">
              <a:spcAft>
                <a:spcPts val="0"/>
              </a:spcAft>
              <a:defRPr/>
            </a:pPr>
            <a:r>
              <a:rPr lang="en-US" dirty="0"/>
              <a:t>Checkpoint Question #2</a:t>
            </a:r>
          </a:p>
        </p:txBody>
      </p:sp>
      <p:sp>
        <p:nvSpPr>
          <p:cNvPr id="297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defRPr/>
            </a:pPr>
            <a:fld id="{AB9C673C-2467-4522-8FEF-26B3ABD105E7}" type="slidenum">
              <a:rPr lang="en-US" altLang="en-US" smtClean="0">
                <a:solidFill>
                  <a:schemeClr val="bg1"/>
                </a:solidFill>
              </a:rPr>
              <a:pPr fontAlgn="base">
                <a:spcBef>
                  <a:spcPct val="0"/>
                </a:spcBef>
                <a:spcAft>
                  <a:spcPct val="0"/>
                </a:spcAft>
                <a:defRPr/>
              </a:pPr>
              <a:t>99</a:t>
            </a:fld>
            <a:endParaRPr lang="en-US" altLang="en-US" dirty="0">
              <a:solidFill>
                <a:schemeClr val="bg1"/>
              </a:solidFill>
            </a:endParaRPr>
          </a:p>
        </p:txBody>
      </p:sp>
      <p:sp>
        <p:nvSpPr>
          <p:cNvPr id="33797" name="AutoShape 6" descr="Image result for clip art &quot;slop&quot;"/>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68659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Concourse</Template>
  <TotalTime>4006</TotalTime>
  <Words>6886</Words>
  <Application>Microsoft Office PowerPoint</Application>
  <PresentationFormat>On-screen Show (4:3)</PresentationFormat>
  <Paragraphs>1196</Paragraphs>
  <Slides>119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119</vt:i4>
      </vt:variant>
    </vt:vector>
  </HeadingPairs>
  <TitlesOfParts>
    <vt:vector size="129" baseType="lpstr">
      <vt:lpstr>Arial</vt:lpstr>
      <vt:lpstr>Lucida Sans Unicode</vt:lpstr>
      <vt:lpstr>Wingdings 3</vt:lpstr>
      <vt:lpstr>Verdana</vt:lpstr>
      <vt:lpstr>Wingdings 2</vt:lpstr>
      <vt:lpstr>Calibri</vt:lpstr>
      <vt:lpstr>Courier New</vt:lpstr>
      <vt:lpstr>Wingdings</vt:lpstr>
      <vt:lpstr>Times New Roman</vt:lpstr>
      <vt:lpstr>Concourse</vt:lpstr>
      <vt:lpstr>2017  Inadvertent Switch &amp; Customer Rescission Market Training </vt:lpstr>
      <vt:lpstr>  need new oneAntitrust Admonition</vt:lpstr>
      <vt:lpstr>Agenda</vt:lpstr>
      <vt:lpstr>Housekeeping</vt:lpstr>
      <vt:lpstr>Presenters</vt:lpstr>
      <vt:lpstr>Future Training Information</vt:lpstr>
      <vt:lpstr>Inadvertent  Gain/Loss (IGL)  Overview</vt:lpstr>
      <vt:lpstr>What is an IGL?</vt:lpstr>
      <vt:lpstr>Reference Documents </vt:lpstr>
      <vt:lpstr>Reference Documents</vt:lpstr>
      <vt:lpstr>Reference Documents</vt:lpstr>
      <vt:lpstr>Reference Documents</vt:lpstr>
      <vt:lpstr>How does an IGL occur?</vt:lpstr>
      <vt:lpstr>Who does an IGL impact?</vt:lpstr>
      <vt:lpstr>How is the market impacted?</vt:lpstr>
      <vt:lpstr>-important-Cost Implications</vt:lpstr>
      <vt:lpstr>PowerPoint Presentation</vt:lpstr>
      <vt:lpstr>Common IGL Issues/ Best Practices</vt:lpstr>
      <vt:lpstr>IGL Issues- Inappropriate Move Out (MVO) Transaction</vt:lpstr>
      <vt:lpstr>IGL Issues – 3rd Party Transactions</vt:lpstr>
      <vt:lpstr>IGL Issues – Non-timely resolution</vt:lpstr>
      <vt:lpstr>IGL Issues – Back-dated Move-Ins (BDMVIs)</vt:lpstr>
      <vt:lpstr>IGL Issues – No Current Occupant</vt:lpstr>
      <vt:lpstr>PowerPoint Presentation</vt:lpstr>
      <vt:lpstr>BREAK</vt:lpstr>
      <vt:lpstr>  Inadvertent Gain (IAG) MarkeTrak  Walkthrough  </vt:lpstr>
      <vt:lpstr>Inadvertent Gain</vt:lpstr>
      <vt:lpstr>Inadvertent Gain</vt:lpstr>
      <vt:lpstr>Inadvertent Gain</vt:lpstr>
      <vt:lpstr>Inadvertent Gain</vt:lpstr>
      <vt:lpstr>Inadvertent Gain</vt:lpstr>
      <vt:lpstr>Inadvertent Gain</vt:lpstr>
      <vt:lpstr>Inadvertent Gain</vt:lpstr>
      <vt:lpstr>Inadvertent Gain</vt:lpstr>
      <vt:lpstr>Inadvertent Gain</vt:lpstr>
      <vt:lpstr>Key Things to Remember</vt:lpstr>
      <vt:lpstr>Key Things to Remember:  Valid Reject/Unexecutable Reasons</vt:lpstr>
      <vt:lpstr>Key Things to Remember:  Valid Reject/Unexecutable Reasons</vt:lpstr>
      <vt:lpstr>Key Things to Remember:  Invalid Reject/Unexecutable Reasons</vt:lpstr>
      <vt:lpstr>Checkpoint Question #1</vt:lpstr>
      <vt:lpstr>Checkpoint Question #2</vt:lpstr>
      <vt:lpstr>Checkpoint Question #3</vt:lpstr>
      <vt:lpstr>Checkpoint Question #4</vt:lpstr>
      <vt:lpstr>Checkpoint Question #5</vt:lpstr>
      <vt:lpstr>PowerPoint Presentation</vt:lpstr>
      <vt:lpstr>LUNCH</vt:lpstr>
      <vt:lpstr>Best Practices:  Reconciliation &amp; Verification Process  </vt:lpstr>
      <vt:lpstr>Reconciliation &amp; Verification</vt:lpstr>
      <vt:lpstr>Reconciliation &amp; Verification </vt:lpstr>
      <vt:lpstr>CR Reconciliation &amp; Verification</vt:lpstr>
      <vt:lpstr>TDSP Reconciliation &amp; Verification</vt:lpstr>
      <vt:lpstr>CR Reconciliation &amp; Verification</vt:lpstr>
      <vt:lpstr>Final CR Reconciliation &amp; Verification</vt:lpstr>
      <vt:lpstr>PowerPoint Presentation</vt:lpstr>
      <vt:lpstr>Customer Rescission Walkthrough</vt:lpstr>
      <vt:lpstr>Right of Rescission</vt:lpstr>
      <vt:lpstr>Right of Rescission</vt:lpstr>
      <vt:lpstr>Rescission vs. Inadvertent Switch</vt:lpstr>
      <vt:lpstr>Rescission vs. Inadvertent Switch</vt:lpstr>
      <vt:lpstr>Customer Rescission &amp; RMGRR129</vt:lpstr>
      <vt:lpstr>RMGRR129 – What are the changes?</vt:lpstr>
      <vt:lpstr>Customer Rescission Walkthrough</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PowerPoint Presentation</vt:lpstr>
      <vt:lpstr>BREAK</vt:lpstr>
      <vt:lpstr>ERCOT LIVE DEMO HERE</vt:lpstr>
      <vt:lpstr>IGL Reduction          Market Challenge 2015</vt:lpstr>
      <vt:lpstr>Market Challenge – Q2 2015</vt:lpstr>
      <vt:lpstr>Did we achieve our goal? </vt:lpstr>
      <vt:lpstr>Did we achieve our goal? </vt:lpstr>
      <vt:lpstr>What has changed?</vt:lpstr>
      <vt:lpstr>Why is this important to the market?</vt:lpstr>
      <vt:lpstr>How can we get there?</vt:lpstr>
      <vt:lpstr>How can we get there?…Analyzing</vt:lpstr>
      <vt:lpstr>How can we get there?… Execution</vt:lpstr>
      <vt:lpstr>How can we get there?…Streamline</vt:lpstr>
      <vt:lpstr>How can we get there?…Reporting</vt:lpstr>
      <vt:lpstr>IGL Reporting</vt:lpstr>
      <vt:lpstr>Monthly IAG/IAL Reporting</vt:lpstr>
      <vt:lpstr>IAG/IALS Top 10 for the month</vt:lpstr>
      <vt:lpstr>IAG/IALS Top 10 – 12 month average</vt:lpstr>
      <vt:lpstr>Rescissions % &gt;1% for 12 month average</vt:lpstr>
      <vt:lpstr>Historical Market Data</vt:lpstr>
      <vt:lpstr>Market Challenge</vt:lpstr>
      <vt:lpstr>Checkpoint Question #1</vt:lpstr>
      <vt:lpstr>Checkpoint Question #2</vt:lpstr>
      <vt:lpstr>Checkpoint Question #3</vt:lpstr>
      <vt:lpstr>PowerPoint Presentation</vt:lpstr>
      <vt:lpstr> 2015  Inadvertent Switch &amp; Customer Rescission Market Training  APPENDIX </vt:lpstr>
      <vt:lpstr>Process Flow: IAL (Losing)</vt:lpstr>
      <vt:lpstr>Process Flow: IAL (Losing)</vt:lpstr>
      <vt:lpstr>Process Flow: IAL (Losing)</vt:lpstr>
      <vt:lpstr>Process Flow: IAG (Gaining)</vt:lpstr>
      <vt:lpstr>Process Flow: IAG (Gaining)</vt:lpstr>
      <vt:lpstr>Process Flow: IAG (Gaining)</vt:lpstr>
      <vt:lpstr>Customer Rescission – Exceptions</vt:lpstr>
      <vt:lpstr>Customer Rescission – Re-submit</vt:lpstr>
      <vt:lpstr>Customer Rescission – Re-submit</vt:lpstr>
      <vt:lpstr>Reference Documents </vt:lpstr>
      <vt:lpstr>Reference Documents </vt:lpstr>
      <vt:lpstr>Reference Documents</vt:lpstr>
      <vt:lpstr>Reference Documents</vt:lpstr>
      <vt:lpstr>Reference Documents</vt:lpstr>
      <vt:lpstr>Reference Documents</vt:lpstr>
      <vt:lpstr>Reference Documents</vt:lpstr>
      <vt:lpstr>Reference Documents</vt:lpstr>
    </vt:vector>
  </TitlesOfParts>
  <Company>ERCOT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tstewart</dc:creator>
  <cp:lastModifiedBy>Tschetter, Matthew</cp:lastModifiedBy>
  <cp:revision>185</cp:revision>
  <cp:lastPrinted>2015-04-30T21:36:05Z</cp:lastPrinted>
  <dcterms:created xsi:type="dcterms:W3CDTF">2012-06-28T13:31:35Z</dcterms:created>
  <dcterms:modified xsi:type="dcterms:W3CDTF">2017-03-01T16:45:04Z</dcterms:modified>
</cp:coreProperties>
</file>