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658" autoAdjust="0"/>
  </p:normalViewPr>
  <p:slideViewPr>
    <p:cSldViewPr snapToGrid="0">
      <p:cViewPr varScale="1">
        <p:scale>
          <a:sx n="97" d="100"/>
          <a:sy n="97" d="100"/>
        </p:scale>
        <p:origin x="-3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08814/13.__MIRTM_Study_Summary_final_SAWG_blackline__02232017_v1_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1</a:t>
            </a:r>
            <a:r>
              <a:rPr lang="en-US" dirty="0"/>
              <a:t>, 2017</a:t>
            </a:r>
          </a:p>
          <a:p>
            <a:endParaRPr lang="en-US" dirty="0"/>
          </a:p>
          <a:p>
            <a:r>
              <a:rPr lang="en-US" dirty="0" smtClean="0"/>
              <a:t>Bryan Sams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2"/>
            <a:ext cx="10515600" cy="1140572"/>
          </a:xfrm>
        </p:spPr>
        <p:txBody>
          <a:bodyPr>
            <a:normAutofit/>
          </a:bodyPr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864" y="916570"/>
            <a:ext cx="10515600" cy="1512887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None</a:t>
            </a:r>
          </a:p>
          <a:p>
            <a:pPr marL="0" indent="0">
              <a:buNone/>
            </a:pPr>
            <a:endParaRPr lang="en-US" sz="8000" dirty="0"/>
          </a:p>
          <a:p>
            <a:pPr marL="0" indent="0">
              <a:buNone/>
            </a:pPr>
            <a:endParaRPr lang="en-US" sz="11600" dirty="0"/>
          </a:p>
          <a:p>
            <a:r>
              <a:rPr lang="en-US" sz="8000" dirty="0" smtClean="0"/>
              <a:t>Block Loads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8000" dirty="0"/>
              <a:t>R</a:t>
            </a:r>
            <a:r>
              <a:rPr lang="en-US" sz="8000" dirty="0" smtClean="0"/>
              <a:t>obust Q/A with ERCOT staff regarding how block loads are incorporated into ERCOT load assumptions for planning.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8000" dirty="0" smtClean="0"/>
              <a:t>ERCOT Staff thinking about best practices, requested stakeholder feedback.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8000" dirty="0" smtClean="0"/>
              <a:t>Topic to be further discussed at future stakeholder meetings.</a:t>
            </a:r>
          </a:p>
          <a:p>
            <a:pPr marL="457200" lvl="1" indent="0">
              <a:buNone/>
            </a:pPr>
            <a:endParaRPr lang="en-US" sz="8000" dirty="0" smtClean="0"/>
          </a:p>
          <a:p>
            <a:r>
              <a:rPr lang="en-US" sz="8000" dirty="0" smtClean="0"/>
              <a:t> Net Peak Resource Adequacy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8000" dirty="0" smtClean="0"/>
              <a:t>Discussed “net peak resource adequacy” challenge related to solar penetration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7600" dirty="0"/>
              <a:t>CDR does not capture supply-side and demand-side responses that would address solar capacity drop-off issues in the long term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8000" dirty="0" smtClean="0"/>
              <a:t>Continue to monitor and in the long term possibly amend CDR process to include a forecast scenario for a higher </a:t>
            </a:r>
            <a:r>
              <a:rPr lang="en-US" sz="8000" dirty="0"/>
              <a:t>distributed solar </a:t>
            </a:r>
            <a:r>
              <a:rPr lang="en-US" sz="8000" dirty="0" smtClean="0"/>
              <a:t>penetration case that would show un-served load.  </a:t>
            </a:r>
          </a:p>
          <a:p>
            <a:pPr marL="457200" lvl="1" indent="0">
              <a:buNone/>
            </a:pPr>
            <a:endParaRPr lang="en-US" sz="8000" dirty="0" smtClean="0"/>
          </a:p>
          <a:p>
            <a:r>
              <a:rPr lang="en-US" sz="8000" dirty="0" smtClean="0"/>
              <a:t>MIRTM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7600" dirty="0" smtClean="0"/>
              <a:t> </a:t>
            </a:r>
            <a:r>
              <a:rPr lang="en-US" sz="8000" dirty="0" smtClean="0"/>
              <a:t>MIRTM key </a:t>
            </a:r>
            <a:r>
              <a:rPr lang="en-US" sz="8000" dirty="0"/>
              <a:t>f</a:t>
            </a:r>
            <a:r>
              <a:rPr lang="en-US" sz="8000" dirty="0" smtClean="0"/>
              <a:t>indings </a:t>
            </a:r>
            <a:r>
              <a:rPr lang="en-US" sz="8000" dirty="0"/>
              <a:t>d</a:t>
            </a:r>
            <a:r>
              <a:rPr lang="en-US" sz="8000" dirty="0" smtClean="0"/>
              <a:t>ocument </a:t>
            </a:r>
            <a:r>
              <a:rPr lang="en-US" sz="8000" dirty="0"/>
              <a:t>d</a:t>
            </a:r>
            <a:r>
              <a:rPr lang="en-US" sz="8000" dirty="0" smtClean="0"/>
              <a:t>iscussed, ERCOT staff seeking WMS endorsement today.</a:t>
            </a:r>
            <a:endParaRPr lang="en-US" sz="11200" dirty="0" smtClean="0"/>
          </a:p>
          <a:p>
            <a:endParaRPr lang="en-US" sz="1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8368" y="1394014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2/1 Meeting Discussion 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MIRTM – Response to PUCT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 lnSpcReduction="10000"/>
          </a:bodyPr>
          <a:lstStyle/>
          <a:p>
            <a:r>
              <a:rPr lang="en-US" strike="sngStrike" dirty="0"/>
              <a:t>Jan 17 – Discuss at SAWG</a:t>
            </a:r>
          </a:p>
          <a:p>
            <a:r>
              <a:rPr lang="en-US" strike="sngStrike" dirty="0"/>
              <a:t>Feb 1 – Update at WMS during SAWG agenda item</a:t>
            </a:r>
          </a:p>
          <a:p>
            <a:r>
              <a:rPr lang="en-US" strike="sngStrike" dirty="0"/>
              <a:t>Feb 6 – Discuss at SAWG</a:t>
            </a:r>
          </a:p>
          <a:p>
            <a:r>
              <a:rPr lang="en-US" strike="sngStrike" dirty="0"/>
              <a:t>Feb 23 – Update at TAC during WMS agenda item</a:t>
            </a:r>
          </a:p>
          <a:p>
            <a:r>
              <a:rPr lang="en-US" dirty="0"/>
              <a:t>Mar 1 – WMS consideration (vote)</a:t>
            </a:r>
          </a:p>
          <a:p>
            <a:r>
              <a:rPr lang="en-US" dirty="0"/>
              <a:t>Mar 23 – TAC consideration (vote)</a:t>
            </a:r>
          </a:p>
          <a:p>
            <a:r>
              <a:rPr lang="en-US" dirty="0"/>
              <a:t>April 4 – Update at BOD</a:t>
            </a:r>
          </a:p>
          <a:p>
            <a:r>
              <a:rPr lang="en-US" dirty="0"/>
              <a:t>Later in April – Submit to PUCT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MIRTM – </a:t>
            </a:r>
            <a:r>
              <a:rPr lang="en-US" sz="4000" dirty="0" smtClean="0"/>
              <a:t>ERCOT Seeks Stakeholder Endorsement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2513"/>
            <a:ext cx="9841523" cy="3555267"/>
          </a:xfrm>
        </p:spPr>
        <p:txBody>
          <a:bodyPr>
            <a:normAutofit/>
          </a:bodyPr>
          <a:lstStyle/>
          <a:p>
            <a:r>
              <a:rPr lang="en-US" sz="2400" dirty="0"/>
              <a:t>On January 10</a:t>
            </a:r>
            <a:r>
              <a:rPr lang="en-US" sz="2400" baseline="30000" dirty="0"/>
              <a:t>th</a:t>
            </a:r>
            <a:r>
              <a:rPr lang="en-US" sz="2400" dirty="0"/>
              <a:t>, ERCOT requested feedback.   </a:t>
            </a:r>
            <a:endParaRPr lang="en-US" sz="2400" dirty="0" smtClean="0"/>
          </a:p>
          <a:p>
            <a:r>
              <a:rPr lang="en-US" sz="2400" dirty="0"/>
              <a:t>Feedback was discussed at the January 17th and February 6th SAWG meetings.  </a:t>
            </a:r>
          </a:p>
          <a:p>
            <a:r>
              <a:rPr lang="en-US" sz="2400" dirty="0"/>
              <a:t>SAWG reached consensus on a document on 2/6</a:t>
            </a:r>
          </a:p>
          <a:p>
            <a:r>
              <a:rPr lang="en-US" sz="2400" dirty="0" smtClean="0">
                <a:hlinkClick r:id="rId2"/>
              </a:rPr>
              <a:t>ERCOT MIRTM Study Summary</a:t>
            </a:r>
            <a:r>
              <a:rPr lang="en-US" sz="2400" dirty="0" smtClean="0"/>
              <a:t> sent to stakeholders on 2/23</a:t>
            </a:r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62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Next Meetings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2513"/>
            <a:ext cx="9841523" cy="3555267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3/6 Meeting Cancelled</a:t>
            </a:r>
          </a:p>
          <a:p>
            <a:r>
              <a:rPr lang="en-US" sz="2400" dirty="0" smtClean="0"/>
              <a:t>4/10</a:t>
            </a:r>
          </a:p>
          <a:p>
            <a:r>
              <a:rPr lang="en-US" sz="2400" dirty="0" smtClean="0"/>
              <a:t>5/1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92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16789</TotalTime>
  <Words>211</Words>
  <Application>Microsoft Office PowerPoint</Application>
  <PresentationFormat>Custom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SAWG Update to WMS</vt:lpstr>
      <vt:lpstr>Report Releases</vt:lpstr>
      <vt:lpstr>MIRTM – Response to PUCT Timeline</vt:lpstr>
      <vt:lpstr>MIRTM – ERCOT Seeks Stakeholder Endorsement </vt:lpstr>
      <vt:lpstr>Next Meetings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Sams, Bryan</cp:lastModifiedBy>
  <cp:revision>133</cp:revision>
  <dcterms:created xsi:type="dcterms:W3CDTF">2014-06-25T14:47:16Z</dcterms:created>
  <dcterms:modified xsi:type="dcterms:W3CDTF">2017-02-27T21:28:40Z</dcterms:modified>
</cp:coreProperties>
</file>