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416" r:id="rId8"/>
    <p:sldId id="418" r:id="rId9"/>
    <p:sldId id="422" r:id="rId10"/>
    <p:sldId id="419" r:id="rId11"/>
    <p:sldId id="423" r:id="rId12"/>
    <p:sldId id="417" r:id="rId13"/>
    <p:sldId id="421" r:id="rId14"/>
    <p:sldId id="42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D7DCDF"/>
    <a:srgbClr val="00ACC8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2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20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Training Cycle 2 – PI Display Updates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  <a:prstGeom prst="rect">
            <a:avLst/>
          </a:prstGeom>
        </p:spPr>
        <p:txBody>
          <a:bodyPr/>
          <a:lstStyle>
            <a:lvl1pPr>
              <a:defRPr sz="2400" b="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2016 Training Cycle 2 – PI Display Updates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2pPr marL="685800" indent="-228600">
              <a:buFont typeface="Arial" panose="020B0604020202020204" pitchFamily="34" charset="0"/>
              <a:buChar char="−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2016 Training Cycle 2 – PI Display Updates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611779"/>
            <a:ext cx="1240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895600"/>
            <a:ext cx="51816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Reliability Unit Commitment Discussion with QMWG</a:t>
            </a:r>
          </a:p>
          <a:p>
            <a:endParaRPr lang="en-US" b="1" dirty="0" smtClean="0"/>
          </a:p>
          <a:p>
            <a:endParaRPr lang="en-US" dirty="0"/>
          </a:p>
          <a:p>
            <a:r>
              <a:rPr lang="en-US" dirty="0" smtClean="0"/>
              <a:t>February 27</a:t>
            </a:r>
            <a:r>
              <a:rPr lang="en-US" baseline="30000" dirty="0" smtClean="0"/>
              <a:t>th</a:t>
            </a:r>
            <a:r>
              <a:rPr lang="en-US" dirty="0" smtClean="0"/>
              <a:t>, 2017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late 2016, QMWG requested that ERCOT analyze the potential impacts of lowering shadow price caps used in the RUC engine</a:t>
            </a:r>
          </a:p>
          <a:p>
            <a:r>
              <a:rPr lang="en-US" dirty="0" smtClean="0"/>
              <a:t>During the previous QMWG meeting, initial information from that study were provided looking only at how engine outputs and recommendations would change on an aggregate level</a:t>
            </a:r>
          </a:p>
          <a:p>
            <a:r>
              <a:rPr lang="en-US" dirty="0" smtClean="0"/>
              <a:t>For this presentation, we’ll be discussing how potential reliability concerns are being evaluated along with information about potential concerns being reviewed</a:t>
            </a:r>
          </a:p>
          <a:p>
            <a:r>
              <a:rPr lang="en-US" dirty="0" smtClean="0"/>
              <a:t>Additionally, some other RUC related items are included in the material regarding the other noted agenda items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with Increased Violations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3429000" cy="4091233"/>
          </a:xfrm>
        </p:spPr>
        <p:txBody>
          <a:bodyPr/>
          <a:lstStyle/>
          <a:p>
            <a:r>
              <a:rPr lang="en-US" dirty="0" smtClean="0"/>
              <a:t>The table includes a subset of constraints that were more violated</a:t>
            </a:r>
          </a:p>
          <a:p>
            <a:pPr lvl="1"/>
            <a:r>
              <a:rPr lang="en-US" dirty="0" smtClean="0"/>
              <a:t>Increase is summed violation amount</a:t>
            </a:r>
          </a:p>
          <a:p>
            <a:pPr lvl="1"/>
            <a:r>
              <a:rPr lang="en-US" dirty="0" smtClean="0"/>
              <a:t>Some of theses constraints were already in real-time with historical behavior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144737"/>
              </p:ext>
            </p:extLst>
          </p:nvPr>
        </p:nvGraphicFramePr>
        <p:xfrm>
          <a:off x="3581400" y="914400"/>
          <a:ext cx="5410198" cy="5356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762000"/>
                <a:gridCol w="914400"/>
                <a:gridCol w="838200"/>
                <a:gridCol w="914398"/>
              </a:tblGrid>
              <a:tr h="44740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Constraint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Summed Violation</a:t>
                      </a:r>
                      <a:r>
                        <a:rPr lang="en-US" sz="1400" u="none" strike="noStrike" baseline="0" dirty="0" smtClean="0">
                          <a:effectLst/>
                          <a:latin typeface="+mn-lt"/>
                        </a:rPr>
                        <a:t> Amount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Max. Increase in Violation</a:t>
                      </a:r>
                      <a:r>
                        <a:rPr lang="en-US" sz="1400" b="1" u="none" strike="noStrike" kern="1200" baseline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u="none" strike="noStrike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Amount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08"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Caps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Lower Caps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Caps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Lower Caps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220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DFL_MAR8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BETFM_66_A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17.37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33.45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1.1%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5.1%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0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DFL_MAR8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BETHK_66_A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75.27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108.66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4.7%</a:t>
                      </a:r>
                    </a:p>
                  </a:txBody>
                  <a:tcPr marL="9525" marR="9525" marT="9525" marB="0" anchor="ctr"/>
                </a:tc>
              </a:tr>
              <a:tr h="353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DLONWAR5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FANNIN_VICTOR1_1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6.1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28.79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7.9%</a:t>
                      </a:r>
                    </a:p>
                  </a:txBody>
                  <a:tcPr marL="9525" marR="9525" marT="9525" marB="0" anchor="ctr"/>
                </a:tc>
              </a:tr>
              <a:tr h="220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DSN_BFP8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BAY_SARG_1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45.83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59.34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11.4%</a:t>
                      </a:r>
                    </a:p>
                  </a:txBody>
                  <a:tcPr marL="9525" marR="9525" marT="9525" marB="0" anchor="ctr"/>
                </a:tc>
              </a:tr>
              <a:tr h="220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DSNGZEN5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BETFM_66_A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16.17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3.1%</a:t>
                      </a:r>
                    </a:p>
                  </a:txBody>
                  <a:tcPr marL="9525" marR="9525" marT="9525" marB="0" anchor="ctr"/>
                </a:tc>
              </a:tr>
              <a:tr h="220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DSNGZEN5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BETHK_66_A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4.08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124.52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6.9%</a:t>
                      </a:r>
                    </a:p>
                  </a:txBody>
                  <a:tcPr marL="9525" marR="9525" marT="9525" marB="0" anchor="ctr"/>
                </a:tc>
              </a:tr>
              <a:tr h="353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DWH_STP5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BONIVI_RINCON1_1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6.59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8.9%</a:t>
                      </a:r>
                    </a:p>
                  </a:txBody>
                  <a:tcPr marL="9525" marR="9525" marT="9525" marB="0" anchor="ctr"/>
                </a:tc>
              </a:tr>
              <a:tr h="220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SBEVASH8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BIG_COTU_1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67.63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83.65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13.9%</a:t>
                      </a:r>
                    </a:p>
                  </a:txBody>
                  <a:tcPr marL="9525" marR="9525" marT="9525" marB="0" anchor="ctr"/>
                </a:tc>
              </a:tr>
              <a:tr h="220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SBREHIG8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367T347_1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41.09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79.98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15.3%</a:t>
                      </a:r>
                    </a:p>
                  </a:txBody>
                  <a:tcPr marL="9525" marR="9525" marT="9525" marB="0" anchor="ctr"/>
                </a:tc>
              </a:tr>
              <a:tr h="220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SFERZ48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WEIDER_RAND_1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22.21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3.9%</a:t>
                      </a:r>
                    </a:p>
                  </a:txBody>
                  <a:tcPr marL="9525" marR="9525" marT="9525" marB="0" anchor="ctr"/>
                </a:tc>
              </a:tr>
              <a:tr h="220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SFTWW_D8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AIR_W_DE_1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38.04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81.38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</a:tr>
              <a:tr h="220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SJARDIL8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DIL_COTU_1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142.21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155.44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8.8%</a:t>
                      </a:r>
                    </a:p>
                  </a:txBody>
                  <a:tcPr marL="9525" marR="9525" marT="9525" marB="0" anchor="ctr"/>
                </a:tc>
              </a:tr>
              <a:tr h="220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SJMCW_D8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FTW_W_DE_1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176.98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198.72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2.0%</a:t>
                      </a:r>
                    </a:p>
                  </a:txBody>
                  <a:tcPr marL="9525" marR="9525" marT="9525" marB="0" anchor="ctr"/>
                </a:tc>
              </a:tr>
              <a:tr h="220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SNADRIC8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NAD_ELCM_1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1.76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14.45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9.4%</a:t>
                      </a:r>
                    </a:p>
                  </a:txBody>
                  <a:tcPr marL="9525" marR="9525" marT="9525" marB="0" anchor="ctr"/>
                </a:tc>
              </a:tr>
              <a:tr h="220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SSIGSAN8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NCA_SMTP_1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21.66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42.6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11.0%</a:t>
                      </a:r>
                    </a:p>
                  </a:txBody>
                  <a:tcPr marL="9525" marR="9525" marT="9525" marB="0" anchor="ctr"/>
                </a:tc>
              </a:tr>
              <a:tr h="220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SVLDO2W8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BAY_SARG_1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89.91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171.31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14.1%</a:t>
                      </a:r>
                    </a:p>
                  </a:txBody>
                  <a:tcPr marL="9525" marR="9525" marT="9525" marB="0" anchor="ctr"/>
                </a:tc>
              </a:tr>
              <a:tr h="220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XPHR58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G138_10C_1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3.73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24.53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10.8%</a:t>
                      </a:r>
                    </a:p>
                  </a:txBody>
                  <a:tcPr marL="9525" marR="9525" marT="9525" marB="0" anchor="ctr"/>
                </a:tc>
              </a:tr>
              <a:tr h="220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XPHR58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MDO_AT1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4.32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46.94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2.6%</a:t>
                      </a:r>
                    </a:p>
                  </a:txBody>
                  <a:tcPr marL="9525" marR="9525" marT="9525" marB="0" anchor="ctr"/>
                </a:tc>
              </a:tr>
              <a:tr h="2208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XPHR58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-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MDO_AT1L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6.04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49.11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23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No Longer Recommended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848600" cy="4548433"/>
          </a:xfrm>
        </p:spPr>
        <p:txBody>
          <a:bodyPr/>
          <a:lstStyle/>
          <a:p>
            <a:r>
              <a:rPr lang="en-US" dirty="0" smtClean="0"/>
              <a:t>As discussed last time, the change is shadow price cap reduced the number of Resources that were recommended by the RUC engine</a:t>
            </a:r>
          </a:p>
          <a:p>
            <a:r>
              <a:rPr lang="en-US" dirty="0" smtClean="0"/>
              <a:t>This difference includes both Resources that ERCOT eventually committed and others that were not committed for that operating day</a:t>
            </a:r>
          </a:p>
          <a:p>
            <a:r>
              <a:rPr lang="en-US" dirty="0" smtClean="0"/>
              <a:t>For ones committed, a number of the Resources were tied to constraints mentioned on the previous slide</a:t>
            </a:r>
          </a:p>
          <a:p>
            <a:pPr lvl="1"/>
            <a:r>
              <a:rPr lang="en-US" dirty="0" smtClean="0"/>
              <a:t>Currently working with operations on the reliability impacts for these recommendations that were removed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4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Operating </a:t>
            </a:r>
            <a:r>
              <a:rPr lang="en-US" dirty="0" smtClean="0"/>
              <a:t>Day </a:t>
            </a:r>
            <a:r>
              <a:rPr lang="en-US" dirty="0" smtClean="0"/>
              <a:t>– July 10th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r>
              <a:rPr lang="en-US" sz="2000" dirty="0" smtClean="0"/>
              <a:t>2 Resources that were recommended by the RUC engine and committed were no longer recommended with the lower shadow price cap</a:t>
            </a:r>
          </a:p>
          <a:p>
            <a:r>
              <a:rPr lang="en-US" sz="2000" dirty="0" smtClean="0"/>
              <a:t>The noted commitment reason was constraint DRNS_TB5 - SNGZEN99_A however other related constraints were </a:t>
            </a:r>
            <a:r>
              <a:rPr lang="en-US" sz="2000" dirty="0"/>
              <a:t>SVLDO2W8 </a:t>
            </a:r>
            <a:r>
              <a:rPr lang="en-US" sz="2000" dirty="0" smtClean="0"/>
              <a:t>- BAY_SARG_1, </a:t>
            </a:r>
            <a:r>
              <a:rPr lang="en-US" sz="2000" dirty="0"/>
              <a:t>SVLDO2W8 </a:t>
            </a:r>
            <a:r>
              <a:rPr lang="en-US" sz="2000" dirty="0" smtClean="0"/>
              <a:t>- MRK_VNVL_1, and XDOW58 - BAY_SARG_1</a:t>
            </a:r>
          </a:p>
          <a:p>
            <a:pPr lvl="1"/>
            <a:r>
              <a:rPr lang="en-US" sz="1800" dirty="0" smtClean="0"/>
              <a:t>These latter 3 constraints became more violated in the RUC optimization as a result of the change</a:t>
            </a:r>
          </a:p>
          <a:p>
            <a:pPr lvl="1"/>
            <a:r>
              <a:rPr lang="en-US" sz="1800" dirty="0" smtClean="0"/>
              <a:t>For those two </a:t>
            </a:r>
            <a:r>
              <a:rPr lang="en-US" sz="1800" dirty="0" smtClean="0"/>
              <a:t>Resources</a:t>
            </a:r>
            <a:r>
              <a:rPr lang="en-US" sz="1800" dirty="0" smtClean="0"/>
              <a:t>, the</a:t>
            </a:r>
            <a:r>
              <a:rPr lang="en-US" sz="1800" dirty="0" smtClean="0"/>
              <a:t> </a:t>
            </a:r>
            <a:r>
              <a:rPr lang="en-US" sz="1800" dirty="0" smtClean="0"/>
              <a:t>shift </a:t>
            </a:r>
            <a:r>
              <a:rPr lang="en-US" sz="1800" dirty="0" smtClean="0"/>
              <a:t>factors </a:t>
            </a:r>
            <a:r>
              <a:rPr lang="en-US" sz="1800" dirty="0" smtClean="0"/>
              <a:t>were ~-15% for </a:t>
            </a:r>
            <a:r>
              <a:rPr lang="en-US" sz="1800" dirty="0"/>
              <a:t>DRNS_TB5 - SNGZEN99_A </a:t>
            </a:r>
            <a:r>
              <a:rPr lang="en-US" sz="1800" dirty="0" smtClean="0"/>
              <a:t>and ~-1% for the other </a:t>
            </a:r>
            <a:r>
              <a:rPr lang="en-US" sz="1800" dirty="0" smtClean="0"/>
              <a:t>3 constraints</a:t>
            </a:r>
            <a:endParaRPr lang="en-US" sz="1800" dirty="0" smtClean="0"/>
          </a:p>
          <a:p>
            <a:r>
              <a:rPr lang="en-US" sz="2000" dirty="0" smtClean="0"/>
              <a:t>No clear alternative solutions provided by the RUC engine with the lower shadow price caps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6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153400" cy="4929433"/>
          </a:xfrm>
        </p:spPr>
        <p:txBody>
          <a:bodyPr/>
          <a:lstStyle/>
          <a:p>
            <a:r>
              <a:rPr lang="en-US" sz="2800" dirty="0" smtClean="0"/>
              <a:t>Continuing to analyze </a:t>
            </a:r>
            <a:r>
              <a:rPr lang="en-US" sz="2800" dirty="0"/>
              <a:t>the removed </a:t>
            </a:r>
            <a:r>
              <a:rPr lang="en-US" sz="2800" dirty="0" smtClean="0"/>
              <a:t>commitment recommendations</a:t>
            </a:r>
          </a:p>
          <a:p>
            <a:pPr lvl="1"/>
            <a:r>
              <a:rPr lang="en-US" sz="2400" dirty="0" smtClean="0"/>
              <a:t>Working with Operations to identify issues</a:t>
            </a:r>
          </a:p>
          <a:p>
            <a:pPr lvl="1"/>
            <a:r>
              <a:rPr lang="en-US" sz="2400" dirty="0" smtClean="0"/>
              <a:t>Impacts of </a:t>
            </a:r>
            <a:r>
              <a:rPr lang="en-US" sz="2400" dirty="0"/>
              <a:t>increased </a:t>
            </a:r>
            <a:r>
              <a:rPr lang="en-US" sz="2400" dirty="0" smtClean="0"/>
              <a:t>violations</a:t>
            </a:r>
          </a:p>
          <a:p>
            <a:pPr lvl="1"/>
            <a:r>
              <a:rPr lang="en-US" sz="2400" dirty="0"/>
              <a:t>I</a:t>
            </a:r>
            <a:r>
              <a:rPr lang="en-US" sz="2400" dirty="0" smtClean="0"/>
              <a:t>mpacts </a:t>
            </a:r>
            <a:r>
              <a:rPr lang="en-US" sz="2400" dirty="0"/>
              <a:t>to </a:t>
            </a:r>
            <a:r>
              <a:rPr lang="en-US" sz="2400" dirty="0" smtClean="0"/>
              <a:t>congestion management in Real-Time</a:t>
            </a:r>
          </a:p>
          <a:p>
            <a:pPr lvl="1"/>
            <a:r>
              <a:rPr lang="en-US" sz="2400" dirty="0" smtClean="0"/>
              <a:t>Individual cases are being reviewed manually </a:t>
            </a:r>
          </a:p>
          <a:p>
            <a:r>
              <a:rPr lang="en-US" sz="2800" dirty="0"/>
              <a:t>What max. shadow prices will ensure that the </a:t>
            </a:r>
            <a:r>
              <a:rPr lang="en-US" sz="2800" dirty="0" smtClean="0"/>
              <a:t>acceptable level of </a:t>
            </a:r>
            <a:r>
              <a:rPr lang="en-US" sz="2800" dirty="0"/>
              <a:t>reliability is achieved with reduced </a:t>
            </a:r>
            <a:r>
              <a:rPr lang="en-US" sz="2800" dirty="0" smtClean="0"/>
              <a:t>commitments 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8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RUC Display Heuristic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r>
              <a:rPr lang="en-US" dirty="0" smtClean="0"/>
              <a:t>There have been questions from QMWG around the heuristic rule for identifying as for “capacity” or “congestion” within the displays</a:t>
            </a:r>
          </a:p>
          <a:p>
            <a:pPr lvl="1"/>
            <a:r>
              <a:rPr lang="en-US" dirty="0" smtClean="0"/>
              <a:t>The logic looks at RUC recommendations and active constraints in the last iteration of RUC</a:t>
            </a:r>
          </a:p>
          <a:p>
            <a:pPr lvl="1"/>
            <a:r>
              <a:rPr lang="en-US" dirty="0" smtClean="0"/>
              <a:t>If a recommended Resource has a shift factor less </a:t>
            </a:r>
            <a:r>
              <a:rPr lang="en-US" dirty="0" smtClean="0"/>
              <a:t>than </a:t>
            </a:r>
            <a:r>
              <a:rPr lang="en-US" dirty="0" smtClean="0"/>
              <a:t>-0.1% for any of the active constraints, it was highlighted in the display as for “congestion”</a:t>
            </a:r>
          </a:p>
          <a:p>
            <a:pPr lvl="2"/>
            <a:r>
              <a:rPr lang="en-US" dirty="0" smtClean="0"/>
              <a:t>The value is configurable</a:t>
            </a:r>
          </a:p>
          <a:p>
            <a:pPr lvl="1"/>
            <a:r>
              <a:rPr lang="en-US" dirty="0" smtClean="0"/>
              <a:t>Otherwise identified as for “capacity”</a:t>
            </a:r>
          </a:p>
          <a:p>
            <a:pPr lvl="1"/>
            <a:r>
              <a:rPr lang="en-US" dirty="0" smtClean="0"/>
              <a:t>Shift factor used in rule is same shift factor as is displayed to the Operator</a:t>
            </a:r>
          </a:p>
          <a:p>
            <a:pPr lvl="2"/>
            <a:r>
              <a:rPr lang="en-US" dirty="0" smtClean="0"/>
              <a:t>Historically the single slack bus shift factor, but now the load-distributed slack bus shift factor</a:t>
            </a:r>
          </a:p>
          <a:p>
            <a:pPr lvl="1"/>
            <a:r>
              <a:rPr lang="en-US" dirty="0" smtClean="0"/>
              <a:t>Thinking about “non-shift factor” logic rules as well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57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Display Enhancements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181600"/>
          </a:xfrm>
        </p:spPr>
        <p:txBody>
          <a:bodyPr/>
          <a:lstStyle/>
          <a:p>
            <a:r>
              <a:rPr lang="en-US" dirty="0" smtClean="0"/>
              <a:t>In addition to these discussions, we have been looking at ways to give the Operators better information through their displays</a:t>
            </a:r>
          </a:p>
          <a:p>
            <a:r>
              <a:rPr lang="en-US" dirty="0" smtClean="0"/>
              <a:t>1 enhancement just implemented was to provide constraint shift factors based on load-distributed slack bus</a:t>
            </a:r>
          </a:p>
          <a:p>
            <a:pPr lvl="1"/>
            <a:r>
              <a:rPr lang="en-US" dirty="0" smtClean="0"/>
              <a:t>As opposed to the values being based on a single slack bus, which is used for the optimization</a:t>
            </a:r>
          </a:p>
          <a:p>
            <a:pPr lvl="1"/>
            <a:r>
              <a:rPr lang="en-US" dirty="0" smtClean="0"/>
              <a:t>More equivalent to the values seen by Operators during real-time (produced by the Real-Time Contingency Analysis application)</a:t>
            </a:r>
          </a:p>
          <a:p>
            <a:pPr lvl="1"/>
            <a:r>
              <a:rPr lang="en-US" dirty="0" smtClean="0"/>
              <a:t>Provides a better understanding of how the Resource(s) may be used in real-time</a:t>
            </a:r>
          </a:p>
          <a:p>
            <a:r>
              <a:rPr lang="en-US" dirty="0" smtClean="0"/>
              <a:t>Working to identify other improvements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78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Extreme Cold Weather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123382" cy="4777033"/>
          </a:xfrm>
        </p:spPr>
        <p:txBody>
          <a:bodyPr/>
          <a:lstStyle/>
          <a:p>
            <a:r>
              <a:rPr lang="en-US" sz="2800" dirty="0" smtClean="0"/>
              <a:t>There were several months of discussion around RUC and extreme cold weather events</a:t>
            </a:r>
          </a:p>
          <a:p>
            <a:r>
              <a:rPr lang="en-US" sz="2800" dirty="0" smtClean="0"/>
              <a:t>Some of the things that resulted from that were:</a:t>
            </a:r>
          </a:p>
          <a:p>
            <a:pPr lvl="1"/>
            <a:r>
              <a:rPr lang="en-US" sz="2400" dirty="0"/>
              <a:t>NPRR767, Commitment by RUC for Long Lead Time </a:t>
            </a:r>
            <a:r>
              <a:rPr lang="en-US" sz="2400" dirty="0" smtClean="0"/>
              <a:t>Resource</a:t>
            </a:r>
          </a:p>
          <a:p>
            <a:pPr lvl="1"/>
            <a:r>
              <a:rPr lang="en-US" sz="2400" dirty="0" smtClean="0"/>
              <a:t>Updates to Operator Desk Procedures</a:t>
            </a:r>
          </a:p>
          <a:p>
            <a:pPr lvl="2"/>
            <a:r>
              <a:rPr lang="en-US" sz="2200" dirty="0" smtClean="0"/>
              <a:t>“Increasing Ancillary Services for Extreme Cold Weather” in the Resource </a:t>
            </a:r>
            <a:r>
              <a:rPr lang="en-US" sz="2200" dirty="0"/>
              <a:t>D</a:t>
            </a:r>
            <a:r>
              <a:rPr lang="en-US" sz="2200" dirty="0" smtClean="0"/>
              <a:t>esk Procedures updated in ‘14 and </a:t>
            </a:r>
            <a:r>
              <a:rPr lang="en-US" sz="2200" dirty="0" smtClean="0"/>
              <a:t>’16</a:t>
            </a:r>
          </a:p>
          <a:p>
            <a:r>
              <a:rPr lang="en-US" sz="2800" dirty="0" smtClean="0"/>
              <a:t>Believe it can be removed from the Open Action Items list</a:t>
            </a:r>
            <a:endParaRPr lang="en-US" sz="2800" dirty="0" smtClean="0"/>
          </a:p>
          <a:p>
            <a:pPr lvl="2"/>
            <a:endParaRPr lang="en-US" sz="2200" dirty="0" smtClean="0"/>
          </a:p>
          <a:p>
            <a:pPr lvl="2"/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763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15312</TotalTime>
  <Words>860</Words>
  <Application>Microsoft Office PowerPoint</Application>
  <PresentationFormat>On-screen Show (4:3)</PresentationFormat>
  <Paragraphs>165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Introduction </vt:lpstr>
      <vt:lpstr>Constraints with Increased Violations</vt:lpstr>
      <vt:lpstr>Resources No Longer Recommended</vt:lpstr>
      <vt:lpstr>Example Operating Day – July 10th</vt:lpstr>
      <vt:lpstr>Further Analysis</vt:lpstr>
      <vt:lpstr>RUC Display Heuristic Rules</vt:lpstr>
      <vt:lpstr>Operator Display Enhancements</vt:lpstr>
      <vt:lpstr>Extreme Cold Weather Discussion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Sponsor TBD</cp:lastModifiedBy>
  <cp:revision>320</cp:revision>
  <cp:lastPrinted>2016-01-21T20:53:15Z</cp:lastPrinted>
  <dcterms:created xsi:type="dcterms:W3CDTF">2016-01-21T15:20:31Z</dcterms:created>
  <dcterms:modified xsi:type="dcterms:W3CDTF">2017-02-24T22:12:31Z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