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73" r:id="rId7"/>
    <p:sldId id="267" r:id="rId8"/>
    <p:sldId id="272" r:id="rId9"/>
    <p:sldId id="268" r:id="rId10"/>
    <p:sldId id="271" r:id="rId11"/>
    <p:sldId id="27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2" d="100"/>
          <a:sy n="122" d="100"/>
        </p:scale>
        <p:origin x="1284"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2/24/2017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2/24/2017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558695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088195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247644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807305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369880"/>
          </a:xfrm>
          <a:prstGeom prst="rect">
            <a:avLst/>
          </a:prstGeom>
          <a:noFill/>
        </p:spPr>
        <p:txBody>
          <a:bodyPr wrap="square" rtlCol="0">
            <a:spAutoFit/>
          </a:bodyPr>
          <a:lstStyle/>
          <a:p>
            <a:r>
              <a:rPr lang="en-US" sz="2000" b="1" dirty="0" smtClean="0">
                <a:solidFill>
                  <a:schemeClr val="tx2"/>
                </a:solidFill>
              </a:rPr>
              <a:t>Impact </a:t>
            </a:r>
            <a:r>
              <a:rPr lang="en-US" sz="2000" b="1" dirty="0">
                <a:solidFill>
                  <a:schemeClr val="tx2"/>
                </a:solidFill>
              </a:rPr>
              <a:t>of </a:t>
            </a:r>
            <a:r>
              <a:rPr lang="en-US" sz="2000" b="1" dirty="0" smtClean="0">
                <a:solidFill>
                  <a:schemeClr val="tx2"/>
                </a:solidFill>
              </a:rPr>
              <a:t>Price Floors </a:t>
            </a:r>
            <a:r>
              <a:rPr lang="en-US" sz="2000" b="1" dirty="0">
                <a:solidFill>
                  <a:schemeClr val="tx2"/>
                </a:solidFill>
              </a:rPr>
              <a:t>on CRR </a:t>
            </a:r>
            <a:r>
              <a:rPr lang="en-US" sz="2000" b="1" dirty="0" smtClean="0">
                <a:solidFill>
                  <a:schemeClr val="tx2"/>
                </a:solidFill>
              </a:rPr>
              <a:t>Deration </a:t>
            </a:r>
            <a:r>
              <a:rPr lang="en-US" sz="2000" b="1" dirty="0">
                <a:solidFill>
                  <a:schemeClr val="tx2"/>
                </a:solidFill>
              </a:rPr>
              <a:t>in DAM </a:t>
            </a:r>
            <a:endParaRPr lang="en-US" dirty="0" smtClean="0">
              <a:solidFill>
                <a:schemeClr val="tx2"/>
              </a:solidFill>
            </a:endParaRPr>
          </a:p>
          <a:p>
            <a:endParaRPr lang="en-US" dirty="0">
              <a:solidFill>
                <a:schemeClr val="tx2"/>
              </a:solidFill>
            </a:endParaRPr>
          </a:p>
          <a:p>
            <a:r>
              <a:rPr lang="en-US" dirty="0" smtClean="0">
                <a:solidFill>
                  <a:schemeClr val="tx2"/>
                </a:solidFill>
              </a:rPr>
              <a:t>Hailong Hui</a:t>
            </a:r>
          </a:p>
          <a:p>
            <a:r>
              <a:rPr lang="en-US" dirty="0" smtClean="0">
                <a:solidFill>
                  <a:schemeClr val="tx2"/>
                </a:solidFill>
              </a:rPr>
              <a:t>ERCOT Market Design and Analysis</a:t>
            </a:r>
          </a:p>
          <a:p>
            <a:endParaRPr lang="en-US" dirty="0">
              <a:solidFill>
                <a:schemeClr val="tx2"/>
              </a:solidFill>
            </a:endParaRPr>
          </a:p>
          <a:p>
            <a:r>
              <a:rPr lang="en-US" dirty="0" smtClean="0">
                <a:solidFill>
                  <a:schemeClr val="tx2"/>
                </a:solidFill>
              </a:rPr>
              <a:t>QMWG </a:t>
            </a:r>
          </a:p>
          <a:p>
            <a:r>
              <a:rPr lang="en-US" dirty="0" smtClean="0">
                <a:solidFill>
                  <a:schemeClr val="tx2"/>
                </a:solidFill>
              </a:rPr>
              <a:t>Feb. 27, 2017</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a:t>
            </a:r>
            <a:r>
              <a:rPr lang="en-US" dirty="0"/>
              <a:t>of Price Floors on CRR Deration in DAM </a:t>
            </a:r>
            <a:r>
              <a:rPr lang="en-US" dirty="0">
                <a:solidFill>
                  <a:schemeClr val="tx2"/>
                </a:solidFill>
              </a:rPr>
              <a:t/>
            </a:r>
            <a:br>
              <a:rPr lang="en-US" dirty="0">
                <a:solidFill>
                  <a:schemeClr val="tx2"/>
                </a:solidFill>
              </a:rPr>
            </a:br>
            <a:endParaRPr lang="en-US" dirty="0"/>
          </a:p>
        </p:txBody>
      </p:sp>
      <p:sp>
        <p:nvSpPr>
          <p:cNvPr id="3" name="Content Placeholder 2"/>
          <p:cNvSpPr>
            <a:spLocks noGrp="1"/>
          </p:cNvSpPr>
          <p:nvPr>
            <p:ph idx="1"/>
          </p:nvPr>
        </p:nvSpPr>
        <p:spPr>
          <a:xfrm>
            <a:off x="304800" y="1129771"/>
            <a:ext cx="8534400" cy="5052221"/>
          </a:xfrm>
        </p:spPr>
        <p:txBody>
          <a:bodyPr/>
          <a:lstStyle/>
          <a:p>
            <a:r>
              <a:rPr lang="en-US" sz="2800" dirty="0" smtClean="0"/>
              <a:t>There is possibility of </a:t>
            </a:r>
            <a:r>
              <a:rPr lang="en-US" sz="2800" dirty="0">
                <a:solidFill>
                  <a:srgbClr val="FF0000"/>
                </a:solidFill>
              </a:rPr>
              <a:t>over-deration </a:t>
            </a:r>
            <a:r>
              <a:rPr lang="en-US" sz="2800" dirty="0"/>
              <a:t>for the </a:t>
            </a:r>
            <a:r>
              <a:rPr lang="en-US" sz="2800" dirty="0" smtClean="0"/>
              <a:t>CRR settlement in DAM </a:t>
            </a:r>
            <a:r>
              <a:rPr lang="en-US" sz="2800" dirty="0"/>
              <a:t>when the price floor is </a:t>
            </a:r>
            <a:r>
              <a:rPr lang="en-US" sz="2800" dirty="0" smtClean="0"/>
              <a:t>applied</a:t>
            </a:r>
            <a:endParaRPr lang="en-US" sz="2800" dirty="0"/>
          </a:p>
          <a:p>
            <a:pPr lvl="1"/>
            <a:r>
              <a:rPr lang="en-US" dirty="0" smtClean="0"/>
              <a:t>CRR Target </a:t>
            </a:r>
            <a:r>
              <a:rPr lang="en-US" dirty="0"/>
              <a:t>P</a:t>
            </a:r>
            <a:r>
              <a:rPr lang="en-US" dirty="0" smtClean="0"/>
              <a:t>ayment is based on final SPPs</a:t>
            </a:r>
          </a:p>
          <a:p>
            <a:pPr lvl="2"/>
            <a:r>
              <a:rPr lang="en-US" sz="2000" dirty="0"/>
              <a:t>C</a:t>
            </a:r>
            <a:r>
              <a:rPr lang="en-US" sz="2000" dirty="0" smtClean="0"/>
              <a:t>onsiders </a:t>
            </a:r>
            <a:r>
              <a:rPr lang="en-US" sz="2000" dirty="0"/>
              <a:t>the price </a:t>
            </a:r>
            <a:r>
              <a:rPr lang="en-US" sz="2000" dirty="0" smtClean="0"/>
              <a:t>floor (</a:t>
            </a:r>
            <a:r>
              <a:rPr lang="en-US" sz="1800" dirty="0"/>
              <a:t>$-</a:t>
            </a:r>
            <a:r>
              <a:rPr lang="en-US" sz="1800" dirty="0" smtClean="0"/>
              <a:t>251/MWh)</a:t>
            </a:r>
            <a:r>
              <a:rPr lang="en-US" sz="2000" dirty="0" smtClean="0"/>
              <a:t> </a:t>
            </a:r>
            <a:r>
              <a:rPr lang="en-US" sz="2000" dirty="0"/>
              <a:t>impact </a:t>
            </a:r>
            <a:endParaRPr lang="en-US" sz="2000" dirty="0" smtClean="0"/>
          </a:p>
          <a:p>
            <a:pPr lvl="1"/>
            <a:r>
              <a:rPr lang="en-US" dirty="0" err="1"/>
              <a:t>D</a:t>
            </a:r>
            <a:r>
              <a:rPr lang="en-US" dirty="0" err="1" smtClean="0"/>
              <a:t>erated</a:t>
            </a:r>
            <a:r>
              <a:rPr lang="en-US" dirty="0" smtClean="0"/>
              <a:t> </a:t>
            </a:r>
            <a:r>
              <a:rPr lang="en-US" dirty="0"/>
              <a:t>amount </a:t>
            </a:r>
            <a:r>
              <a:rPr lang="en-US" dirty="0" smtClean="0"/>
              <a:t>is based on shadow price</a:t>
            </a:r>
          </a:p>
          <a:p>
            <a:pPr lvl="2"/>
            <a:r>
              <a:rPr lang="en-US" sz="2000" dirty="0"/>
              <a:t>D</a:t>
            </a:r>
            <a:r>
              <a:rPr lang="en-US" sz="2000" dirty="0" smtClean="0"/>
              <a:t>oesn’t </a:t>
            </a:r>
            <a:r>
              <a:rPr lang="en-US" sz="2000" dirty="0"/>
              <a:t>consider price floor </a:t>
            </a:r>
            <a:r>
              <a:rPr lang="en-US" sz="2000" dirty="0" smtClean="0"/>
              <a:t>impact</a:t>
            </a:r>
          </a:p>
          <a:p>
            <a:pPr lvl="1"/>
            <a:r>
              <a:rPr lang="en-US" dirty="0" smtClean="0"/>
              <a:t>Over deration because</a:t>
            </a:r>
          </a:p>
          <a:p>
            <a:pPr lvl="2"/>
            <a:r>
              <a:rPr lang="en-US" sz="2000" dirty="0"/>
              <a:t>Target </a:t>
            </a:r>
            <a:r>
              <a:rPr lang="en-US" sz="2000" dirty="0" err="1" smtClean="0"/>
              <a:t>Payment</a:t>
            </a:r>
            <a:r>
              <a:rPr lang="en-US" sz="2000" baseline="-25000" dirty="0" err="1" smtClean="0"/>
              <a:t>floored</a:t>
            </a:r>
            <a:r>
              <a:rPr lang="en-US" sz="2000" baseline="-25000" dirty="0" err="1"/>
              <a:t>_</a:t>
            </a:r>
            <a:r>
              <a:rPr lang="en-US" sz="2000" baseline="-25000" dirty="0" err="1" smtClean="0"/>
              <a:t>SPP</a:t>
            </a:r>
            <a:r>
              <a:rPr lang="en-US" sz="2000" dirty="0" smtClean="0"/>
              <a:t> – </a:t>
            </a:r>
            <a:r>
              <a:rPr lang="en-US" sz="2000" dirty="0" err="1" smtClean="0"/>
              <a:t>Derated</a:t>
            </a:r>
            <a:r>
              <a:rPr lang="en-US" sz="2000" dirty="0" smtClean="0"/>
              <a:t> </a:t>
            </a:r>
            <a:r>
              <a:rPr lang="en-US" sz="2000" dirty="0" smtClean="0"/>
              <a:t>amount &lt; </a:t>
            </a:r>
          </a:p>
          <a:p>
            <a:pPr marL="857250" lvl="2" indent="0">
              <a:buNone/>
            </a:pPr>
            <a:r>
              <a:rPr lang="en-US" sz="2000" dirty="0"/>
              <a:t> </a:t>
            </a:r>
            <a:r>
              <a:rPr lang="en-US" sz="2000" dirty="0" smtClean="0"/>
              <a:t>   </a:t>
            </a:r>
            <a:r>
              <a:rPr lang="en-US" sz="2000" dirty="0" smtClean="0"/>
              <a:t>Target </a:t>
            </a:r>
            <a:r>
              <a:rPr lang="en-US" sz="2000" dirty="0" err="1" smtClean="0"/>
              <a:t>Payment</a:t>
            </a:r>
            <a:r>
              <a:rPr lang="en-US" sz="2000" baseline="-25000" dirty="0" err="1" smtClean="0"/>
              <a:t>original_SPP</a:t>
            </a:r>
            <a:r>
              <a:rPr lang="en-US" sz="2000" dirty="0" smtClean="0"/>
              <a:t> </a:t>
            </a:r>
            <a:r>
              <a:rPr lang="en-US" sz="2000" dirty="0"/>
              <a:t>– </a:t>
            </a:r>
            <a:r>
              <a:rPr lang="en-US" sz="2000" dirty="0" err="1" smtClean="0"/>
              <a:t>Derated</a:t>
            </a:r>
            <a:r>
              <a:rPr lang="en-US" sz="2000" dirty="0" smtClean="0"/>
              <a:t> </a:t>
            </a:r>
            <a:r>
              <a:rPr lang="en-US" sz="2000" dirty="0"/>
              <a:t>amount</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588457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NPRR385 Negative Price Floor </a:t>
            </a: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a:t>NPRR385 introduced an administrative price floor </a:t>
            </a:r>
            <a:r>
              <a:rPr lang="en-US" sz="2000" dirty="0" smtClean="0">
                <a:solidFill>
                  <a:srgbClr val="FF0000"/>
                </a:solidFill>
              </a:rPr>
              <a:t>-$251/MWh </a:t>
            </a:r>
            <a:r>
              <a:rPr lang="en-US" sz="2000" dirty="0" smtClean="0"/>
              <a:t>for </a:t>
            </a:r>
            <a:r>
              <a:rPr lang="en-US" sz="2000" dirty="0"/>
              <a:t>both Real-Time Settlement Point Prices (RTSPPs) and Day-Ahead Settlement Point Prices (DASPPs)</a:t>
            </a:r>
          </a:p>
          <a:p>
            <a:pPr lvl="1">
              <a:lnSpc>
                <a:spcPct val="150000"/>
              </a:lnSpc>
            </a:pPr>
            <a:r>
              <a:rPr lang="en-US" sz="1800" dirty="0"/>
              <a:t>Protocols 4.6.1: The Day-Ahead Settlement Point Price (DASPP) calculations are described in this Section for Resource Nodes, Load Zones, Hubs, and Logical Resource Nodes.  For all DASPPs there shall be an administrative price floor of -$251/MWh</a:t>
            </a:r>
            <a:r>
              <a:rPr lang="en-US" sz="1800" dirty="0"/>
              <a:t>.</a:t>
            </a:r>
          </a:p>
          <a:p>
            <a:pPr lvl="1">
              <a:lnSpc>
                <a:spcPct val="150000"/>
              </a:lnSpc>
            </a:pPr>
            <a:r>
              <a:rPr lang="en-US" sz="1800" dirty="0"/>
              <a:t>NPRR385 was implemented on Sep. </a:t>
            </a:r>
            <a:r>
              <a:rPr lang="en-US" sz="1800" dirty="0"/>
              <a:t>24, </a:t>
            </a:r>
            <a:r>
              <a:rPr lang="en-US" sz="1800" dirty="0" smtClean="0"/>
              <a:t>2013</a:t>
            </a:r>
          </a:p>
          <a:p>
            <a:pPr lvl="1">
              <a:lnSpc>
                <a:spcPct val="150000"/>
              </a:lnSpc>
            </a:pPr>
            <a:endParaRPr lang="en-US" sz="2000" dirty="0" smtClean="0"/>
          </a:p>
          <a:p>
            <a:pPr marL="342900" lvl="1" indent="-342900">
              <a:lnSpc>
                <a:spcPct val="150000"/>
              </a:lnSpc>
              <a:buFont typeface="Arial" panose="020B0604020202020204" pitchFamily="34" charset="0"/>
              <a:buChar char="•"/>
            </a:pPr>
            <a:r>
              <a:rPr lang="en-US" sz="2000" dirty="0" smtClean="0"/>
              <a:t>Deration </a:t>
            </a:r>
            <a:r>
              <a:rPr lang="en-US" sz="2000" dirty="0" smtClean="0"/>
              <a:t>was not changed for NPRR385</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Protocols Sections of CRR </a:t>
            </a:r>
            <a:r>
              <a:rPr lang="en-US" dirty="0" smtClean="0"/>
              <a:t>Deration Affected </a:t>
            </a:r>
            <a:r>
              <a:rPr lang="en-US" dirty="0"/>
              <a:t>by Price floors</a:t>
            </a:r>
            <a:br>
              <a:rPr lang="en-US" dirty="0"/>
            </a:b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t>Protocols Sections of CRR Deration affected by Price floors</a:t>
            </a:r>
          </a:p>
          <a:p>
            <a:pPr lvl="1">
              <a:lnSpc>
                <a:spcPct val="150000"/>
              </a:lnSpc>
            </a:pPr>
            <a:r>
              <a:rPr lang="en-US" sz="1800" dirty="0" smtClean="0"/>
              <a:t>7.9.1.1 </a:t>
            </a:r>
            <a:r>
              <a:rPr lang="en-US" sz="1800" dirty="0"/>
              <a:t>Payments and Charges for PTP Obligations Settled in </a:t>
            </a:r>
            <a:r>
              <a:rPr lang="en-US" sz="1800" dirty="0" smtClean="0"/>
              <a:t>DAM</a:t>
            </a:r>
          </a:p>
          <a:p>
            <a:pPr lvl="1">
              <a:lnSpc>
                <a:spcPct val="150000"/>
              </a:lnSpc>
            </a:pPr>
            <a:r>
              <a:rPr lang="en-US" sz="1800" dirty="0"/>
              <a:t>7.9.1.2 Payments for PTP Options Settled in </a:t>
            </a:r>
            <a:r>
              <a:rPr lang="en-US" sz="1800" dirty="0" smtClean="0"/>
              <a:t>DAM</a:t>
            </a:r>
          </a:p>
          <a:p>
            <a:pPr lvl="1">
              <a:lnSpc>
                <a:spcPct val="150000"/>
              </a:lnSpc>
            </a:pPr>
            <a:r>
              <a:rPr lang="en-US" sz="1800" dirty="0"/>
              <a:t>7.9.1.5 Payments and Charges for PTP Obligations with Refund Settled in </a:t>
            </a:r>
            <a:r>
              <a:rPr lang="en-US" sz="1800" dirty="0" smtClean="0"/>
              <a:t>DAM</a:t>
            </a:r>
          </a:p>
          <a:p>
            <a:pPr lvl="1">
              <a:lnSpc>
                <a:spcPct val="150000"/>
              </a:lnSpc>
            </a:pPr>
            <a:r>
              <a:rPr lang="en-US" sz="1800" dirty="0"/>
              <a:t>7.9.1.6 Payments for PTP Options with Refund Settled in </a:t>
            </a:r>
            <a:r>
              <a:rPr lang="en-US" sz="1800" dirty="0" smtClean="0"/>
              <a:t>DAM</a:t>
            </a:r>
          </a:p>
          <a:p>
            <a:pPr lvl="1">
              <a:lnSpc>
                <a:spcPct val="150000"/>
              </a:lnSpc>
            </a:pPr>
            <a:endParaRPr lang="en-US" sz="1800" dirty="0">
              <a:solidFill>
                <a:schemeClr val="tx2"/>
              </a:solidFill>
            </a:endParaRPr>
          </a:p>
          <a:p>
            <a:pPr marL="342900" lvl="2" indent="-342900">
              <a:lnSpc>
                <a:spcPct val="150000"/>
              </a:lnSpc>
            </a:pPr>
            <a:r>
              <a:rPr lang="en-US" sz="2000" dirty="0"/>
              <a:t>Use 7.9.1.1 PTP Obligation deration as an example</a:t>
            </a:r>
            <a:endParaRPr lang="en-US" sz="2000" dirty="0"/>
          </a:p>
          <a:p>
            <a:pPr lvl="1">
              <a:lnSpc>
                <a:spcPct val="150000"/>
              </a:lnSpc>
            </a:pPr>
            <a:endParaRPr lang="en-US" sz="18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758660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a:t>7.9.1.1 Payments and Charges for PTP Obligations Settled in DAM</a:t>
            </a:r>
            <a:endParaRPr lang="en-US" sz="2000" b="1" dirty="0">
              <a:solidFill>
                <a:schemeClr val="accent1"/>
              </a:solidFill>
            </a:endParaRPr>
          </a:p>
        </p:txBody>
      </p:sp>
      <p:pic>
        <p:nvPicPr>
          <p:cNvPr id="5" name="Content Placeholder 4"/>
          <p:cNvPicPr>
            <a:picLocks noGrp="1" noChangeAspect="1"/>
          </p:cNvPicPr>
          <p:nvPr>
            <p:ph idx="1"/>
          </p:nvPr>
        </p:nvPicPr>
        <p:blipFill>
          <a:blip r:embed="rId3"/>
          <a:stretch>
            <a:fillRect/>
          </a:stretch>
        </p:blipFill>
        <p:spPr>
          <a:xfrm>
            <a:off x="1371600" y="842633"/>
            <a:ext cx="6172200" cy="5428863"/>
          </a:xfrm>
          <a:prstGeom prst="rect">
            <a:avLst/>
          </a:prstGeom>
        </p:spPr>
      </p:pic>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127221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a:t>7.9.1.1 Payments and Charges for PTP Obligations Settled </a:t>
            </a:r>
            <a:r>
              <a:rPr lang="en-US" dirty="0"/>
              <a:t>in </a:t>
            </a:r>
            <a:r>
              <a:rPr lang="en-US" sz="2000" dirty="0"/>
              <a:t>DAM</a:t>
            </a:r>
            <a:endParaRPr lang="en-US" sz="2000"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pic>
        <p:nvPicPr>
          <p:cNvPr id="6" name="Content Placeholder 5"/>
          <p:cNvPicPr>
            <a:picLocks noGrp="1" noChangeAspect="1"/>
          </p:cNvPicPr>
          <p:nvPr>
            <p:ph idx="1"/>
          </p:nvPr>
        </p:nvPicPr>
        <p:blipFill>
          <a:blip r:embed="rId3"/>
          <a:stretch>
            <a:fillRect/>
          </a:stretch>
        </p:blipFill>
        <p:spPr>
          <a:xfrm>
            <a:off x="2362200" y="701353"/>
            <a:ext cx="4332285" cy="3888458"/>
          </a:xfrm>
          <a:prstGeom prst="rect">
            <a:avLst/>
          </a:prstGeom>
        </p:spPr>
      </p:pic>
      <p:pic>
        <p:nvPicPr>
          <p:cNvPr id="7" name="Picture 6"/>
          <p:cNvPicPr>
            <a:picLocks noChangeAspect="1"/>
          </p:cNvPicPr>
          <p:nvPr/>
        </p:nvPicPr>
        <p:blipFill>
          <a:blip r:embed="rId4"/>
          <a:stretch>
            <a:fillRect/>
          </a:stretch>
        </p:blipFill>
        <p:spPr>
          <a:xfrm>
            <a:off x="2362200" y="4578732"/>
            <a:ext cx="4332285" cy="1898268"/>
          </a:xfrm>
          <a:prstGeom prst="rect">
            <a:avLst/>
          </a:prstGeom>
        </p:spPr>
      </p:pic>
    </p:spTree>
    <p:extLst>
      <p:ext uri="{BB962C8B-B14F-4D97-AF65-F5344CB8AC3E}">
        <p14:creationId xmlns:p14="http://schemas.microsoft.com/office/powerpoint/2010/main" val="2492872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DAM Price Floor and CRR Deration Example</a:t>
            </a:r>
            <a:endParaRPr lang="en-US" b="1" dirty="0">
              <a:solidFill>
                <a:schemeClr val="accent1"/>
              </a:solidFill>
            </a:endParaRPr>
          </a:p>
        </p:txBody>
      </p:sp>
      <p:sp>
        <p:nvSpPr>
          <p:cNvPr id="3" name="Content Placeholder 2"/>
          <p:cNvSpPr>
            <a:spLocks noGrp="1"/>
          </p:cNvSpPr>
          <p:nvPr>
            <p:ph idx="1"/>
          </p:nvPr>
        </p:nvSpPr>
        <p:spPr>
          <a:xfrm>
            <a:off x="304800" y="990600"/>
            <a:ext cx="8534400" cy="5105400"/>
          </a:xfrm>
        </p:spPr>
        <p:txBody>
          <a:bodyPr/>
          <a:lstStyle/>
          <a:p>
            <a:pPr>
              <a:lnSpc>
                <a:spcPct val="150000"/>
              </a:lnSpc>
            </a:pPr>
            <a:r>
              <a:rPr lang="en-US" sz="1400" b="1" dirty="0" smtClean="0">
                <a:solidFill>
                  <a:schemeClr val="tx2"/>
                </a:solidFill>
              </a:rPr>
              <a:t>Input</a:t>
            </a:r>
          </a:p>
          <a:p>
            <a:pPr lvl="1">
              <a:lnSpc>
                <a:spcPct val="150000"/>
              </a:lnSpc>
            </a:pPr>
            <a:r>
              <a:rPr lang="en-US" sz="1200" dirty="0" smtClean="0">
                <a:solidFill>
                  <a:schemeClr val="tx2"/>
                </a:solidFill>
              </a:rPr>
              <a:t>A CRR owner owns 1MW PTP Obligation from source j to </a:t>
            </a:r>
            <a:r>
              <a:rPr lang="en-US" sz="1200" dirty="0" smtClean="0"/>
              <a:t>sink k for hour x. </a:t>
            </a:r>
          </a:p>
          <a:p>
            <a:pPr lvl="2">
              <a:lnSpc>
                <a:spcPct val="150000"/>
              </a:lnSpc>
            </a:pPr>
            <a:r>
              <a:rPr lang="en-US" sz="1200" dirty="0" smtClean="0"/>
              <a:t>j </a:t>
            </a:r>
            <a:r>
              <a:rPr lang="en-US" sz="1200" dirty="0"/>
              <a:t>is a Resource Node </a:t>
            </a:r>
            <a:r>
              <a:rPr lang="en-US" sz="1200" dirty="0" smtClean="0"/>
              <a:t>and k </a:t>
            </a:r>
            <a:r>
              <a:rPr lang="en-US" sz="1200" dirty="0"/>
              <a:t>is a </a:t>
            </a:r>
            <a:r>
              <a:rPr lang="en-US" sz="1200" dirty="0" smtClean="0"/>
              <a:t>hub</a:t>
            </a:r>
          </a:p>
          <a:p>
            <a:pPr lvl="3">
              <a:lnSpc>
                <a:spcPct val="150000"/>
              </a:lnSpc>
              <a:buFont typeface="Wingdings" panose="05000000000000000000" pitchFamily="2" charset="2"/>
              <a:buChar char="§"/>
            </a:pPr>
            <a:r>
              <a:rPr lang="en-US" sz="1100" dirty="0"/>
              <a:t>T</a:t>
            </a:r>
            <a:r>
              <a:rPr lang="en-US" sz="1100" dirty="0" smtClean="0"/>
              <a:t>he Resource located at k </a:t>
            </a:r>
            <a:r>
              <a:rPr lang="en-US" sz="1100" dirty="0"/>
              <a:t>is coal, </a:t>
            </a:r>
            <a:r>
              <a:rPr lang="en-US" sz="1100" dirty="0" smtClean="0"/>
              <a:t>Minimum </a:t>
            </a:r>
            <a:r>
              <a:rPr lang="en-US" sz="1100" dirty="0"/>
              <a:t>Resource Price for </a:t>
            </a:r>
            <a:r>
              <a:rPr lang="en-US" sz="1100" dirty="0" smtClean="0"/>
              <a:t>source j (</a:t>
            </a:r>
            <a:r>
              <a:rPr lang="en-US" sz="1100" dirty="0" err="1" smtClean="0"/>
              <a:t>MINRESPR</a:t>
            </a:r>
            <a:r>
              <a:rPr lang="en-US" sz="1100" baseline="-25000" dirty="0" err="1" smtClean="0"/>
              <a:t>j</a:t>
            </a:r>
            <a:r>
              <a:rPr lang="en-US" sz="1100" dirty="0" smtClean="0"/>
              <a:t>) =$0/MWh</a:t>
            </a:r>
            <a:endParaRPr lang="en-US" sz="1100" dirty="0"/>
          </a:p>
          <a:p>
            <a:pPr lvl="2">
              <a:lnSpc>
                <a:spcPct val="150000"/>
              </a:lnSpc>
            </a:pPr>
            <a:r>
              <a:rPr lang="en-US" sz="1200" dirty="0" err="1"/>
              <a:t>DASPP</a:t>
            </a:r>
            <a:r>
              <a:rPr lang="en-US" sz="1200" baseline="-25000" dirty="0" err="1"/>
              <a:t>j</a:t>
            </a:r>
            <a:r>
              <a:rPr lang="en-US" sz="1200" dirty="0"/>
              <a:t>=$-251/MWh, </a:t>
            </a:r>
            <a:r>
              <a:rPr lang="en-US" sz="1200" dirty="0" err="1"/>
              <a:t>DASPP</a:t>
            </a:r>
            <a:r>
              <a:rPr lang="en-US" sz="1200" baseline="-25000" dirty="0" err="1"/>
              <a:t>k</a:t>
            </a:r>
            <a:r>
              <a:rPr lang="en-US" sz="1200" dirty="0"/>
              <a:t>=$20/MWh, if no floor applied, </a:t>
            </a:r>
            <a:r>
              <a:rPr lang="en-US" sz="1200" dirty="0" err="1"/>
              <a:t>DASPP</a:t>
            </a:r>
            <a:r>
              <a:rPr lang="en-US" sz="1200" baseline="-25000" dirty="0" err="1"/>
              <a:t>j</a:t>
            </a:r>
            <a:r>
              <a:rPr lang="en-US" sz="1200" baseline="-25000" dirty="0"/>
              <a:t>, </a:t>
            </a:r>
            <a:r>
              <a:rPr lang="en-US" sz="1200" baseline="-25000" dirty="0" err="1"/>
              <a:t>orig</a:t>
            </a:r>
            <a:r>
              <a:rPr lang="en-US" sz="1200" dirty="0"/>
              <a:t>=$-</a:t>
            </a:r>
            <a:r>
              <a:rPr lang="en-US" sz="1200" dirty="0" smtClean="0"/>
              <a:t>1000/MWh</a:t>
            </a:r>
          </a:p>
          <a:p>
            <a:pPr lvl="1">
              <a:lnSpc>
                <a:spcPct val="150000"/>
              </a:lnSpc>
            </a:pPr>
            <a:r>
              <a:rPr lang="en-US" sz="1200" dirty="0"/>
              <a:t>c is the only oversold constraint in DAM for hour </a:t>
            </a:r>
            <a:r>
              <a:rPr lang="en-US" sz="1200" dirty="0" smtClean="0"/>
              <a:t>x</a:t>
            </a:r>
          </a:p>
          <a:p>
            <a:pPr lvl="2">
              <a:lnSpc>
                <a:spcPct val="150000"/>
              </a:lnSpc>
            </a:pPr>
            <a:r>
              <a:rPr lang="en-US" sz="1200" dirty="0"/>
              <a:t>shadow price(</a:t>
            </a:r>
            <a:r>
              <a:rPr lang="en-US" sz="1200" dirty="0" err="1"/>
              <a:t>DASP</a:t>
            </a:r>
            <a:r>
              <a:rPr lang="en-US" sz="1200" baseline="-25000" dirty="0" err="1"/>
              <a:t>c</a:t>
            </a:r>
            <a:r>
              <a:rPr lang="en-US" sz="1200" dirty="0"/>
              <a:t>)=$2,000/</a:t>
            </a:r>
            <a:r>
              <a:rPr lang="en-US" sz="1200" dirty="0" err="1"/>
              <a:t>MWHr</a:t>
            </a:r>
            <a:r>
              <a:rPr lang="en-US" sz="1200" dirty="0"/>
              <a:t>,  deration factor </a:t>
            </a:r>
            <a:r>
              <a:rPr lang="en-US" sz="1200" dirty="0" err="1" smtClean="0"/>
              <a:t>DRF</a:t>
            </a:r>
            <a:r>
              <a:rPr lang="en-US" sz="1200" baseline="-25000" dirty="0" err="1" smtClean="0"/>
              <a:t>c</a:t>
            </a:r>
            <a:r>
              <a:rPr lang="en-US" sz="1200" dirty="0" smtClean="0"/>
              <a:t>=0.3 </a:t>
            </a:r>
          </a:p>
          <a:p>
            <a:pPr lvl="2">
              <a:lnSpc>
                <a:spcPct val="150000"/>
              </a:lnSpc>
            </a:pPr>
            <a:r>
              <a:rPr lang="en-US" sz="1200" dirty="0" smtClean="0"/>
              <a:t>source </a:t>
            </a:r>
            <a:r>
              <a:rPr lang="en-US" sz="1200" dirty="0"/>
              <a:t>shift factor </a:t>
            </a:r>
            <a:r>
              <a:rPr lang="en-US" sz="1200" dirty="0" err="1"/>
              <a:t>DAWASF</a:t>
            </a:r>
            <a:r>
              <a:rPr lang="en-US" sz="1200" baseline="-25000" dirty="0" err="1"/>
              <a:t>j,c</a:t>
            </a:r>
            <a:r>
              <a:rPr lang="en-US" sz="1200" dirty="0"/>
              <a:t>=0.51, sink shift factor </a:t>
            </a:r>
            <a:r>
              <a:rPr lang="en-US" sz="1200" dirty="0" err="1" smtClean="0"/>
              <a:t>DAWASF</a:t>
            </a:r>
            <a:r>
              <a:rPr lang="en-US" sz="1200" baseline="-25000" dirty="0" err="1" smtClean="0"/>
              <a:t>k,c</a:t>
            </a:r>
            <a:r>
              <a:rPr lang="en-US" sz="1200" dirty="0" smtClean="0"/>
              <a:t>=0.01</a:t>
            </a:r>
            <a:endParaRPr lang="en-US" sz="1200" dirty="0" smtClean="0">
              <a:solidFill>
                <a:schemeClr val="tx2"/>
              </a:solidFill>
            </a:endParaRPr>
          </a:p>
          <a:p>
            <a:pPr marL="342900" lvl="2" indent="-342900">
              <a:lnSpc>
                <a:spcPct val="150000"/>
              </a:lnSpc>
            </a:pPr>
            <a:r>
              <a:rPr lang="en-US" sz="1400" b="1" dirty="0" smtClean="0"/>
              <a:t>Calculation</a:t>
            </a:r>
            <a:endParaRPr lang="en-US" sz="1400" b="1" dirty="0"/>
          </a:p>
          <a:p>
            <a:pPr lvl="1">
              <a:lnSpc>
                <a:spcPct val="150000"/>
              </a:lnSpc>
            </a:pPr>
            <a:r>
              <a:rPr lang="en-US" sz="1200" dirty="0" smtClean="0"/>
              <a:t>Target Payment (DAOBLTP)=1MW*(</a:t>
            </a:r>
            <a:r>
              <a:rPr lang="en-US" sz="1200" dirty="0" err="1" smtClean="0"/>
              <a:t>DASPP</a:t>
            </a:r>
            <a:r>
              <a:rPr lang="en-US" sz="1200" baseline="-25000" dirty="0" err="1" smtClean="0"/>
              <a:t>k</a:t>
            </a:r>
            <a:r>
              <a:rPr lang="en-US" sz="1200" dirty="0" err="1" smtClean="0"/>
              <a:t>-DASPP</a:t>
            </a:r>
            <a:r>
              <a:rPr lang="en-US" sz="1200" baseline="-25000" dirty="0" err="1" smtClean="0"/>
              <a:t>j</a:t>
            </a:r>
            <a:r>
              <a:rPr lang="en-US" sz="1200" dirty="0" smtClean="0"/>
              <a:t>)=$271</a:t>
            </a:r>
          </a:p>
          <a:p>
            <a:pPr lvl="1">
              <a:lnSpc>
                <a:spcPct val="150000"/>
              </a:lnSpc>
            </a:pPr>
            <a:r>
              <a:rPr lang="en-US" sz="1200" dirty="0" smtClean="0"/>
              <a:t>The </a:t>
            </a:r>
            <a:r>
              <a:rPr lang="en-US" sz="1200" dirty="0" err="1" smtClean="0"/>
              <a:t>derated</a:t>
            </a:r>
            <a:r>
              <a:rPr lang="en-US" sz="1200" dirty="0" smtClean="0"/>
              <a:t> amount (DAOBLDA)=1MW*</a:t>
            </a:r>
            <a:r>
              <a:rPr lang="en-US" sz="1200" dirty="0"/>
              <a:t>(0.51-0.01)*</a:t>
            </a:r>
            <a:r>
              <a:rPr lang="en-US" sz="1200" dirty="0" smtClean="0"/>
              <a:t>2000*0.3=$300</a:t>
            </a:r>
          </a:p>
          <a:p>
            <a:pPr lvl="1">
              <a:lnSpc>
                <a:spcPct val="150000"/>
              </a:lnSpc>
            </a:pPr>
            <a:r>
              <a:rPr lang="en-US" sz="1200" dirty="0" smtClean="0"/>
              <a:t>Hedge value (DAOBLHV)=1MW*MAX(0, </a:t>
            </a:r>
            <a:r>
              <a:rPr lang="en-US" sz="1200" dirty="0" err="1" smtClean="0"/>
              <a:t>DASPP</a:t>
            </a:r>
            <a:r>
              <a:rPr lang="en-US" sz="1200" baseline="-25000" dirty="0" err="1" smtClean="0"/>
              <a:t>k</a:t>
            </a:r>
            <a:r>
              <a:rPr lang="en-US" sz="1200" dirty="0" err="1" smtClean="0"/>
              <a:t>-MINRESPR</a:t>
            </a:r>
            <a:r>
              <a:rPr lang="en-US" sz="1200" baseline="-25000" dirty="0" err="1" smtClean="0"/>
              <a:t>j</a:t>
            </a:r>
            <a:r>
              <a:rPr lang="en-US" sz="1200" dirty="0" smtClean="0"/>
              <a:t>)=MAX(0,20-0)=$20</a:t>
            </a:r>
          </a:p>
          <a:p>
            <a:pPr lvl="1">
              <a:lnSpc>
                <a:spcPct val="150000"/>
              </a:lnSpc>
            </a:pPr>
            <a:r>
              <a:rPr lang="en-US" sz="1200" dirty="0" smtClean="0">
                <a:solidFill>
                  <a:schemeClr val="tx2"/>
                </a:solidFill>
              </a:rPr>
              <a:t>Obligation Amount(DAOBLAMT)=(-1)*MAX[(DAOBLTP-DAOBLDA),Min(DAOBLTP,DAOBLHV)]=(-1)*MAX[(271-300),MIN(271,20)]=-$20, </a:t>
            </a:r>
            <a:r>
              <a:rPr lang="en-US" sz="1200" dirty="0" smtClean="0">
                <a:solidFill>
                  <a:srgbClr val="FF0000"/>
                </a:solidFill>
              </a:rPr>
              <a:t>hedge value set the price in this case</a:t>
            </a:r>
          </a:p>
          <a:p>
            <a:pPr lvl="1">
              <a:lnSpc>
                <a:spcPct val="150000"/>
              </a:lnSpc>
            </a:pPr>
            <a:r>
              <a:rPr lang="en-US" sz="1200" dirty="0">
                <a:solidFill>
                  <a:srgbClr val="FF0000"/>
                </a:solidFill>
              </a:rPr>
              <a:t>Over-deration</a:t>
            </a:r>
            <a:r>
              <a:rPr lang="en-US" sz="1200" dirty="0"/>
              <a:t>: </a:t>
            </a:r>
            <a:r>
              <a:rPr lang="en-US" sz="1200" dirty="0" err="1"/>
              <a:t>derated</a:t>
            </a:r>
            <a:r>
              <a:rPr lang="en-US" sz="1200" dirty="0"/>
              <a:t> amount </a:t>
            </a:r>
            <a:r>
              <a:rPr lang="en-US" sz="1200" dirty="0" smtClean="0"/>
              <a:t>($300</a:t>
            </a:r>
            <a:r>
              <a:rPr lang="en-US" sz="1200" dirty="0"/>
              <a:t>)&gt;target payment</a:t>
            </a:r>
            <a:r>
              <a:rPr lang="en-US" sz="1200" dirty="0" smtClean="0"/>
              <a:t>($271</a:t>
            </a:r>
            <a:r>
              <a:rPr lang="en-US" sz="1200" dirty="0"/>
              <a:t>). If no price floor, the target </a:t>
            </a:r>
            <a:r>
              <a:rPr lang="en-US" sz="1200" dirty="0" smtClean="0"/>
              <a:t>payment would be 20-</a:t>
            </a:r>
            <a:r>
              <a:rPr lang="en-US" sz="1200" dirty="0"/>
              <a:t>(-1000</a:t>
            </a:r>
            <a:r>
              <a:rPr lang="en-US" sz="1200" dirty="0" smtClean="0"/>
              <a:t>)=$1,020 </a:t>
            </a:r>
            <a:r>
              <a:rPr lang="en-US" sz="1200" dirty="0"/>
              <a:t>which is greater than the </a:t>
            </a:r>
            <a:r>
              <a:rPr lang="en-US" sz="1200" dirty="0" err="1"/>
              <a:t>derated</a:t>
            </a:r>
            <a:r>
              <a:rPr lang="en-US" sz="1200" dirty="0"/>
              <a:t> </a:t>
            </a:r>
            <a:r>
              <a:rPr lang="en-US" sz="1200" dirty="0" smtClean="0"/>
              <a:t>amount ($300</a:t>
            </a:r>
            <a:r>
              <a:rPr lang="en-US" sz="1200" dirty="0"/>
              <a: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06312700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http://purl.org/dc/dcmitype/"/>
    <ds:schemaRef ds:uri="http://purl.org/dc/elements/1.1/"/>
    <ds:schemaRef ds:uri="c34af464-7aa1-4edd-9be4-83dffc1cb926"/>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433</TotalTime>
  <Words>479</Words>
  <Application>Microsoft Office PowerPoint</Application>
  <PresentationFormat>On-screen Show (4:3)</PresentationFormat>
  <Paragraphs>58</Paragraphs>
  <Slides>7</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Wingdings</vt:lpstr>
      <vt:lpstr>1_Custom Design</vt:lpstr>
      <vt:lpstr>Office Theme</vt:lpstr>
      <vt:lpstr>PowerPoint Presentation</vt:lpstr>
      <vt:lpstr>Impact of Price Floors on CRR Deration in DAM  </vt:lpstr>
      <vt:lpstr>NPRR385 Negative Price Floor </vt:lpstr>
      <vt:lpstr>Protocols Sections of CRR Deration Affected by Price floors </vt:lpstr>
      <vt:lpstr>7.9.1.1 Payments and Charges for PTP Obligations Settled in DAM</vt:lpstr>
      <vt:lpstr>7.9.1.1 Payments and Charges for PTP Obligations Settled in DAM</vt:lpstr>
      <vt:lpstr>DAM Price Floor and CRR Deration Example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Hui, Hailong</cp:lastModifiedBy>
  <cp:revision>58</cp:revision>
  <cp:lastPrinted>2016-01-21T20:53:15Z</cp:lastPrinted>
  <dcterms:created xsi:type="dcterms:W3CDTF">2016-01-21T15:20:31Z</dcterms:created>
  <dcterms:modified xsi:type="dcterms:W3CDTF">2017-02-24T15:57:04Z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