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6"/>
  </p:notesMasterIdLst>
  <p:handoutMasterIdLst>
    <p:handoutMasterId r:id="rId27"/>
  </p:handoutMasterIdLst>
  <p:sldIdLst>
    <p:sldId id="260" r:id="rId6"/>
    <p:sldId id="267" r:id="rId7"/>
    <p:sldId id="306" r:id="rId8"/>
    <p:sldId id="312" r:id="rId9"/>
    <p:sldId id="313" r:id="rId10"/>
    <p:sldId id="276" r:id="rId11"/>
    <p:sldId id="280" r:id="rId12"/>
    <p:sldId id="281" r:id="rId13"/>
    <p:sldId id="290" r:id="rId14"/>
    <p:sldId id="288" r:id="rId15"/>
    <p:sldId id="282" r:id="rId16"/>
    <p:sldId id="291" r:id="rId17"/>
    <p:sldId id="272" r:id="rId18"/>
    <p:sldId id="297" r:id="rId19"/>
    <p:sldId id="303" r:id="rId20"/>
    <p:sldId id="304" r:id="rId21"/>
    <p:sldId id="298" r:id="rId22"/>
    <p:sldId id="299" r:id="rId23"/>
    <p:sldId id="315" r:id="rId24"/>
    <p:sldId id="305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2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8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40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72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14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0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DAM Point-to-Point Obligation (PTP) Bids under Contingency Analysis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27,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73646"/>
            <a:ext cx="8534400" cy="50522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Cleared </a:t>
            </a:r>
            <a:r>
              <a:rPr lang="en-US" dirty="0" smtClean="0"/>
              <a:t>Price &gt; </a:t>
            </a:r>
            <a:r>
              <a:rPr lang="en-US" dirty="0"/>
              <a:t>Settlement </a:t>
            </a:r>
            <a:r>
              <a:rPr lang="en-US" dirty="0" smtClean="0"/>
              <a:t>Price &gt; Bid Price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No award inconsistency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not awarded </a:t>
            </a:r>
            <a:r>
              <a:rPr lang="en-US" dirty="0"/>
              <a:t> - </a:t>
            </a:r>
            <a:r>
              <a:rPr lang="en-US" dirty="0" smtClean="0"/>
              <a:t> Scenario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581275" y="1828800"/>
            <a:ext cx="4057650" cy="2743200"/>
            <a:chOff x="228600" y="1219200"/>
            <a:chExt cx="4057650" cy="2743200"/>
          </a:xfrm>
        </p:grpSpPr>
        <p:grpSp>
          <p:nvGrpSpPr>
            <p:cNvPr id="15" name="Group 14"/>
            <p:cNvGrpSpPr/>
            <p:nvPr/>
          </p:nvGrpSpPr>
          <p:grpSpPr>
            <a:xfrm>
              <a:off x="228600" y="1219200"/>
              <a:ext cx="4057650" cy="2743200"/>
              <a:chOff x="2133600" y="1981200"/>
              <a:chExt cx="4057650" cy="2743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819400" y="1981200"/>
                <a:ext cx="0" cy="2743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133600" y="3429000"/>
                <a:ext cx="1905000" cy="0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133600" y="2895600"/>
                <a:ext cx="1905000" cy="0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133600" y="4038600"/>
                <a:ext cx="1905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4200525" y="2710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Cleared </a:t>
                </a:r>
                <a:r>
                  <a:rPr lang="en-US" dirty="0" smtClean="0"/>
                  <a:t>Price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210050" y="32443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Settlement Price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200525" y="3853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Bid Price</a:t>
                </a:r>
                <a:endParaRPr lang="en-US" dirty="0"/>
              </a:p>
            </p:txBody>
          </p:sp>
          <p:sp>
            <p:nvSpPr>
              <p:cNvPr id="28" name="Flowchart: Connector 27"/>
              <p:cNvSpPr/>
              <p:nvPr/>
            </p:nvSpPr>
            <p:spPr>
              <a:xfrm>
                <a:off x="2743200" y="2819400"/>
                <a:ext cx="152400" cy="152400"/>
              </a:xfrm>
              <a:prstGeom prst="flowChartConnector">
                <a:avLst/>
              </a:prstGeom>
              <a:solidFill>
                <a:schemeClr val="accent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Flowchart: Connector 28"/>
              <p:cNvSpPr/>
              <p:nvPr/>
            </p:nvSpPr>
            <p:spPr>
              <a:xfrm>
                <a:off x="2743200" y="3962400"/>
                <a:ext cx="152400" cy="15240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" name="Flowchart: Connector 21"/>
            <p:cNvSpPr/>
            <p:nvPr/>
          </p:nvSpPr>
          <p:spPr>
            <a:xfrm>
              <a:off x="838200" y="2590800"/>
              <a:ext cx="152400" cy="152400"/>
            </a:xfrm>
            <a:prstGeom prst="flowChartConnector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442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not awarded </a:t>
            </a:r>
            <a:r>
              <a:rPr lang="en-US" dirty="0"/>
              <a:t> - </a:t>
            </a:r>
            <a:r>
              <a:rPr lang="en-US" dirty="0" smtClean="0"/>
              <a:t> Scenario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Cleared </a:t>
            </a:r>
            <a:r>
              <a:rPr lang="en-US" dirty="0" smtClean="0"/>
              <a:t>Price &gt; Bid Price </a:t>
            </a:r>
            <a:r>
              <a:rPr lang="en-US" dirty="0"/>
              <a:t>&gt; Settlement </a:t>
            </a:r>
            <a:r>
              <a:rPr lang="en-US" dirty="0" smtClean="0"/>
              <a:t>Price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QSE bid </a:t>
            </a:r>
            <a:r>
              <a:rPr lang="en-US" dirty="0" smtClean="0">
                <a:solidFill>
                  <a:srgbClr val="FF0000"/>
                </a:solidFill>
              </a:rPr>
              <a:t>not awarded</a:t>
            </a:r>
            <a:r>
              <a:rPr lang="en-US" dirty="0" smtClean="0"/>
              <a:t> when settlement shows it was economic whereas the optimization process deemed it uneconomic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619375" y="1905000"/>
            <a:ext cx="4057650" cy="2743200"/>
            <a:chOff x="228600" y="1219200"/>
            <a:chExt cx="4057650" cy="2743200"/>
          </a:xfrm>
        </p:grpSpPr>
        <p:grpSp>
          <p:nvGrpSpPr>
            <p:cNvPr id="16" name="Group 15"/>
            <p:cNvGrpSpPr/>
            <p:nvPr/>
          </p:nvGrpSpPr>
          <p:grpSpPr>
            <a:xfrm>
              <a:off x="228600" y="1219200"/>
              <a:ext cx="4057650" cy="2743200"/>
              <a:chOff x="2133600" y="1981200"/>
              <a:chExt cx="4057650" cy="274320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2819400" y="1981200"/>
                <a:ext cx="0" cy="2743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133600" y="3429000"/>
                <a:ext cx="1905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133600" y="2895600"/>
                <a:ext cx="1905000" cy="0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133600" y="4038600"/>
                <a:ext cx="1905000" cy="0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200525" y="2710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Cleared </a:t>
                </a:r>
                <a:r>
                  <a:rPr lang="en-US" dirty="0" smtClean="0"/>
                  <a:t>Price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210050" y="32443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Bid Price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200525" y="3853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Settlement Price</a:t>
                </a:r>
              </a:p>
            </p:txBody>
          </p:sp>
          <p:sp>
            <p:nvSpPr>
              <p:cNvPr id="29" name="Flowchart: Connector 28"/>
              <p:cNvSpPr/>
              <p:nvPr/>
            </p:nvSpPr>
            <p:spPr>
              <a:xfrm>
                <a:off x="2743200" y="2819400"/>
                <a:ext cx="152400" cy="152400"/>
              </a:xfrm>
              <a:prstGeom prst="flowChartConnector">
                <a:avLst/>
              </a:prstGeom>
              <a:solidFill>
                <a:schemeClr val="accent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Flowchart: Connector 29"/>
              <p:cNvSpPr/>
              <p:nvPr/>
            </p:nvSpPr>
            <p:spPr>
              <a:xfrm>
                <a:off x="2743200" y="3962400"/>
                <a:ext cx="152400" cy="152400"/>
              </a:xfrm>
              <a:prstGeom prst="flowChartConnector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lowchart: Connector 21"/>
            <p:cNvSpPr/>
            <p:nvPr/>
          </p:nvSpPr>
          <p:spPr>
            <a:xfrm>
              <a:off x="838200" y="2590800"/>
              <a:ext cx="152400" cy="1524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0369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77"/>
            <a:ext cx="8458200" cy="518318"/>
          </a:xfrm>
        </p:spPr>
        <p:txBody>
          <a:bodyPr/>
          <a:lstStyle/>
          <a:p>
            <a:r>
              <a:rPr lang="en-US" dirty="0" smtClean="0"/>
              <a:t>Scenarios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135692"/>
              </p:ext>
            </p:extLst>
          </p:nvPr>
        </p:nvGraphicFramePr>
        <p:xfrm>
          <a:off x="381000" y="1524000"/>
          <a:ext cx="8229600" cy="4149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3762"/>
                <a:gridCol w="1896438"/>
                <a:gridCol w="2819400"/>
              </a:tblGrid>
              <a:tr h="9861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Prices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PTP Awarded</a:t>
                      </a:r>
                      <a:r>
                        <a:rPr lang="en-US" sz="1800" dirty="0" smtClean="0">
                          <a:effectLst/>
                        </a:rPr>
                        <a:t>?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 Bid &gt; Clearing)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Did </a:t>
                      </a:r>
                      <a:r>
                        <a:rPr lang="en-US" sz="1800" dirty="0" smtClean="0">
                          <a:effectLst/>
                        </a:rPr>
                        <a:t>QSEs </a:t>
                      </a:r>
                      <a:r>
                        <a:rPr lang="en-US" sz="1800" dirty="0">
                          <a:effectLst/>
                        </a:rPr>
                        <a:t>see the price/dispatch </a:t>
                      </a:r>
                      <a:r>
                        <a:rPr lang="en-US" sz="1800" dirty="0" smtClean="0">
                          <a:effectLst/>
                        </a:rPr>
                        <a:t>inconsistency based on Settlement Price?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</a:tr>
              <a:tr h="5087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Settlement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&gt; </a:t>
                      </a:r>
                      <a:r>
                        <a:rPr lang="en-US" sz="1800" dirty="0">
                          <a:effectLst/>
                        </a:rPr>
                        <a:t>Bid &gt; Clearing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Yes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</a:tr>
              <a:tr h="5087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Bid &gt; </a:t>
                      </a:r>
                      <a:r>
                        <a:rPr lang="en-US" sz="1800" dirty="0" smtClean="0">
                          <a:effectLst/>
                        </a:rPr>
                        <a:t>Settlement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&gt; </a:t>
                      </a:r>
                      <a:r>
                        <a:rPr lang="en-US" sz="1800" dirty="0">
                          <a:effectLst/>
                        </a:rPr>
                        <a:t>Clearing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</a:tr>
              <a:tr h="5087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Bid &gt; Clearing &gt; </a:t>
                      </a:r>
                      <a:r>
                        <a:rPr lang="en-US" sz="1800" dirty="0" smtClean="0">
                          <a:effectLst/>
                        </a:rPr>
                        <a:t>Settlement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</a:tr>
              <a:tr h="5087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Settlement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&gt; </a:t>
                      </a:r>
                      <a:r>
                        <a:rPr lang="en-US" sz="1800" dirty="0">
                          <a:effectLst/>
                        </a:rPr>
                        <a:t>Clearing &gt; Bid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</a:tr>
              <a:tr h="5087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Clearing &gt; </a:t>
                      </a:r>
                      <a:r>
                        <a:rPr lang="en-US" sz="1800" dirty="0" smtClean="0">
                          <a:effectLst/>
                        </a:rPr>
                        <a:t>Settlement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&gt; </a:t>
                      </a:r>
                      <a:r>
                        <a:rPr lang="en-US" sz="1800" dirty="0">
                          <a:effectLst/>
                        </a:rPr>
                        <a:t> Bid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</a:tr>
              <a:tr h="5087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Clearing &gt; Bid &gt; </a:t>
                      </a:r>
                      <a:r>
                        <a:rPr lang="en-US" sz="1800" dirty="0" smtClean="0">
                          <a:effectLst/>
                        </a:rPr>
                        <a:t>Settlement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Yes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7" marR="41157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3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5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895600"/>
            <a:ext cx="2514600" cy="518318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6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895600"/>
            <a:ext cx="2514600" cy="518318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052221"/>
          </a:xfrm>
        </p:spPr>
        <p:txBody>
          <a:bodyPr/>
          <a:lstStyle/>
          <a:p>
            <a:r>
              <a:rPr lang="en-US" sz="2400" dirty="0" smtClean="0"/>
              <a:t>A PTP is modeled as a simultaneous injection and withdrawal – a linked bid and offer</a:t>
            </a:r>
          </a:p>
          <a:p>
            <a:endParaRPr lang="en-US" sz="2400" dirty="0" smtClean="0"/>
          </a:p>
          <a:p>
            <a:r>
              <a:rPr lang="en-US" sz="2400" dirty="0" smtClean="0"/>
              <a:t>Clearing </a:t>
            </a:r>
            <a:r>
              <a:rPr lang="en-US" sz="2400" dirty="0"/>
              <a:t>price and </a:t>
            </a:r>
            <a:r>
              <a:rPr lang="en-US" sz="2400" dirty="0" smtClean="0"/>
              <a:t>SPP </a:t>
            </a:r>
            <a:r>
              <a:rPr lang="en-US" sz="2400" dirty="0"/>
              <a:t>difference </a:t>
            </a:r>
            <a:r>
              <a:rPr lang="en-US" sz="2400" dirty="0" smtClean="0"/>
              <a:t>diverge when</a:t>
            </a:r>
            <a:endParaRPr lang="en-US" sz="2400" dirty="0"/>
          </a:p>
          <a:p>
            <a:pPr lvl="1"/>
            <a:r>
              <a:rPr lang="en-US" sz="2200" dirty="0" smtClean="0"/>
              <a:t>Under a contingency a settlement point associated with either the PTP’ sink or source </a:t>
            </a:r>
            <a:r>
              <a:rPr lang="en-US" sz="2200" dirty="0"/>
              <a:t>is disconnected </a:t>
            </a:r>
            <a:endParaRPr lang="en-US" sz="2200" dirty="0" smtClean="0"/>
          </a:p>
          <a:p>
            <a:pPr lvl="1"/>
            <a:r>
              <a:rPr lang="en-US" sz="2200" dirty="0" smtClean="0"/>
              <a:t>A constraint becomes violated/binding under the contingency</a:t>
            </a:r>
          </a:p>
          <a:p>
            <a:pPr lvl="1"/>
            <a:r>
              <a:rPr lang="en-US" sz="2200" dirty="0" smtClean="0"/>
              <a:t>The shift factor for the connected settlement point is non-trivial</a:t>
            </a:r>
          </a:p>
          <a:p>
            <a:pPr lvl="1"/>
            <a:r>
              <a:rPr lang="en-US" sz="2200" dirty="0" smtClean="0"/>
              <a:t>The constraint remains binding for the final DAM solution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Modeling DAM PTPs in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Under contingency analysis a contingency disconnects one of the source/sink settlement points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In order to keep post-contingency power balance, any </a:t>
            </a:r>
            <a:r>
              <a:rPr lang="en-US" sz="2000" dirty="0"/>
              <a:t>PTP </a:t>
            </a:r>
            <a:r>
              <a:rPr lang="en-US" sz="2000" dirty="0" smtClean="0"/>
              <a:t>containing a </a:t>
            </a:r>
            <a:r>
              <a:rPr lang="en-US" sz="2000" dirty="0"/>
              <a:t>disconnected settlement point will be </a:t>
            </a:r>
            <a:r>
              <a:rPr lang="en-US" sz="2000" dirty="0" smtClean="0"/>
              <a:t>ignored in </a:t>
            </a:r>
            <a:r>
              <a:rPr lang="en-US" sz="2000" smtClean="0"/>
              <a:t>the post-contingency power </a:t>
            </a:r>
            <a:r>
              <a:rPr lang="en-US" sz="2000" dirty="0" smtClean="0"/>
              <a:t>flow.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 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3657600"/>
            <a:ext cx="48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752600" y="3581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629400" y="3581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1828800" y="31623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6715125" y="38100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5600" y="2450069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PTP</a:t>
            </a:r>
            <a:r>
              <a:rPr lang="en-US" sz="1100" dirty="0" err="1" smtClean="0"/>
              <a:t>source</a:t>
            </a:r>
            <a:r>
              <a:rPr lang="en-US" dirty="0" smtClean="0"/>
              <a:t>		 </a:t>
            </a:r>
            <a:r>
              <a:rPr lang="en-US" dirty="0" err="1" smtClean="0"/>
              <a:t>PTP</a:t>
            </a:r>
            <a:r>
              <a:rPr lang="en-US" sz="1100" dirty="0" err="1" smtClean="0"/>
              <a:t>sink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962400" y="2561451"/>
            <a:ext cx="762000" cy="146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362200" y="3314700"/>
            <a:ext cx="60960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362200" y="3276601"/>
            <a:ext cx="609600" cy="685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67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Modeling DAM PTPs in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75998"/>
                <a:ext cx="8915400" cy="50292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/>
                  <a:t>The clearing price for PTPs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𝑃𝑇𝑃𝑠𝑖𝑛𝑘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𝑠𝑜𝑢𝑟𝑐𝑒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b="0" i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Lambda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𝑆𝐹𝑠𝑖𝑛𝑘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r>
                  <a:rPr lang="en-US" sz="2000" dirty="0" smtClean="0"/>
                  <a:t> – </a:t>
                </a:r>
                <a:br>
                  <a:rPr lang="en-US" sz="2000" dirty="0" smtClean="0"/>
                </a:br>
                <a:r>
                  <a:rPr lang="en-US" sz="2000" dirty="0" smtClean="0"/>
                  <a:t>			(</a:t>
                </a:r>
                <a:r>
                  <a:rPr lang="en-US" sz="2000" i="1" dirty="0">
                    <a:latin typeface="Cambria Math" panose="02040503050406030204" pitchFamily="18" charset="0"/>
                  </a:rPr>
                  <a:t>Lambda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𝑆𝐹𝑠𝑜𝑢𝑟𝑐𝑒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/>
                  <a:t>		=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∑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𝑆𝐹𝑠𝑜𝑢𝑟𝑐𝑒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𝑆𝑃𝑐𝑜𝑛𝑠𝑡𝑟𝑎𝑖𝑛𝑡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𝑆𝐹𝑠𝑖𝑛𝑘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endParaRPr lang="en-US" sz="2000" b="0" dirty="0" smtClean="0">
                  <a:solidFill>
                    <a:schemeClr val="tx2"/>
                  </a:solidFill>
                </a:endParaRPr>
              </a:p>
              <a:p>
                <a:pPr marL="400050" lvl="1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𝑆𝐹</m:t>
                    </m:r>
                  </m:oMath>
                </a14:m>
                <a:r>
                  <a:rPr lang="en-US" sz="1400" b="0" dirty="0" smtClean="0">
                    <a:solidFill>
                      <a:schemeClr val="tx2"/>
                    </a:solidFill>
                  </a:rPr>
                  <a:t>=shift factor</a:t>
                </a:r>
              </a:p>
              <a:p>
                <a:pPr marL="400050" lvl="1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en-US" sz="1400" dirty="0" smtClean="0"/>
                  <a:t>=shadow price</a:t>
                </a:r>
              </a:p>
              <a:p>
                <a:pPr marL="400050" lvl="1" indent="0">
                  <a:lnSpc>
                    <a:spcPct val="150000"/>
                  </a:lnSpc>
                  <a:buNone/>
                </a:pPr>
                <a:endParaRPr lang="en-US" sz="1200" dirty="0" smtClean="0"/>
              </a:p>
              <a:p>
                <a:pPr marL="0" indent="0">
                  <a:buNone/>
                </a:pPr>
                <a:r>
                  <a:rPr lang="en-US" sz="2000" b="0" dirty="0" smtClean="0">
                    <a:solidFill>
                      <a:schemeClr val="tx2"/>
                    </a:solidFill>
                  </a:rPr>
                  <a:t>If we have three constraints, but the second contingency constraint disconnects the source the clearing price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𝑃𝑇𝑃𝑠𝑖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3−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𝑆𝐹𝑠𝑖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𝑆𝐹𝑠𝑖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/>
                  <a:t>	</a:t>
                </a:r>
                <a:r>
                  <a:rPr lang="en-US" sz="1400" dirty="0" smtClean="0"/>
                  <a:t>*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𝑆𝐹𝑠𝑖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𝑆𝑃𝑐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</a:rPr>
                  <a:t> is non-zero but is removed</a:t>
                </a:r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75998"/>
                <a:ext cx="8915400" cy="5029200"/>
              </a:xfrm>
              <a:blipFill rotWithShape="0">
                <a:blip r:embed="rId3"/>
                <a:stretch>
                  <a:fillRect l="-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0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Modeling DAM PTPs in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990600"/>
                <a:ext cx="8763000" cy="48768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/>
                  <a:t>The settlement point prices for PTPs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𝑆𝑃𝑃𝑠𝑜𝑢𝑟𝑐𝑒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−∑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𝑆𝐹𝑠𝑜𝑢𝑟𝑐𝑒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𝑆𝑃𝑐𝑜𝑛𝑠𝑡𝑟𝑎𝑖𝑛𝑡</m:t>
                      </m:r>
                    </m:oMath>
                  </m:oMathPara>
                </a14:m>
                <a:endParaRPr lang="en-US" sz="20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𝑆𝑃𝑃𝑠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𝑖𝑛𝑘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−∑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𝑆𝐹𝑠𝑖𝑛𝑘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𝑆𝑃𝑐𝑜𝑛𝑠𝑡𝑟𝑎𝑖𝑛𝑡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sz="1400" i="1" dirty="0" smtClean="0">
                    <a:latin typeface="Cambria Math" panose="02040503050406030204" pitchFamily="18" charset="0"/>
                  </a:rPr>
                  <a:t>= </a:t>
                </a:r>
                <a:r>
                  <a:rPr lang="en-US" sz="1400" dirty="0"/>
                  <a:t>system lambda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𝑆𝐹</m:t>
                    </m:r>
                  </m:oMath>
                </a14:m>
                <a:r>
                  <a:rPr lang="en-US" sz="1400" b="0" dirty="0" smtClean="0">
                    <a:solidFill>
                      <a:schemeClr val="tx2"/>
                    </a:solidFill>
                  </a:rPr>
                  <a:t>=shift factor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en-US" sz="1400" dirty="0" smtClean="0"/>
                  <a:t>=shadow price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0" dirty="0" smtClean="0">
                    <a:solidFill>
                      <a:schemeClr val="tx2"/>
                    </a:solidFill>
                  </a:rPr>
                  <a:t>If we have three constraints, but a contingency disconnects the source on the second constraint the </a:t>
                </a:r>
                <a:r>
                  <a:rPr lang="en-US" sz="2000" dirty="0" smtClean="0"/>
                  <a:t>SPP </a:t>
                </a:r>
                <a:r>
                  <a:rPr lang="en-US" sz="2000" b="0" dirty="0" smtClean="0">
                    <a:solidFill>
                      <a:schemeClr val="tx2"/>
                    </a:solidFill>
                  </a:rPr>
                  <a:t>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𝑆𝑃𝑃𝑠𝑜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b="0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𝑆𝑃𝑃𝑠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𝑆𝐹𝑠𝑖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𝑆𝐹𝑠𝑖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𝑆𝐹𝑠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990600"/>
                <a:ext cx="8763000" cy="4876800"/>
              </a:xfrm>
              <a:blipFill rotWithShape="0">
                <a:blip r:embed="rId3"/>
                <a:stretch>
                  <a:fillRect l="-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Modeling DAM PTPs in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19200"/>
                <a:ext cx="9144000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/>
                  <a:t>The DAM settlement for PTPs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𝑃𝑇𝑃𝑠𝑖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𝑆𝐹𝑠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𝑆𝐹𝑠𝑖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𝑆𝐹𝑠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/>
                  <a:t>The clearing price / DAM optimization price for </a:t>
                </a:r>
                <a:r>
                  <a:rPr lang="en-US" sz="2000" dirty="0"/>
                  <a:t>PTPs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𝑃𝑇𝑃𝑠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𝑠𝑜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3−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𝑆𝐹𝑠𝑖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𝑆𝐹𝑠𝑖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/>
                  <a:t>Difference: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𝑆𝐹𝑠𝑖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19200"/>
                <a:ext cx="9144000" cy="4572000"/>
              </a:xfrm>
              <a:blipFill rotWithShape="0">
                <a:blip r:embed="rId3"/>
                <a:stretch>
                  <a:fillRect l="-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2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49" y="9144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Overview of PTPs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Inconsistent Awards and Settlement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Awarded </a:t>
            </a:r>
            <a:r>
              <a:rPr lang="en-US" sz="2400" dirty="0"/>
              <a:t>PTP scenarios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Not Awarded PTP scenarios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Next Steps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Appendix : Modeling </a:t>
            </a:r>
            <a:r>
              <a:rPr lang="en-US" sz="2400" dirty="0"/>
              <a:t>of DAM PTPs in Contingency Analysis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Modeling DAM PTPs in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9144000" cy="4572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End </a:t>
            </a:r>
            <a:r>
              <a:rPr lang="en-US" sz="2000" dirty="0" smtClean="0"/>
              <a:t>result – </a:t>
            </a:r>
            <a:r>
              <a:rPr lang="en-US" sz="2000" dirty="0" smtClean="0">
                <a:solidFill>
                  <a:srgbClr val="FF0000"/>
                </a:solidFill>
              </a:rPr>
              <a:t>clearing price diverges from the </a:t>
            </a:r>
            <a:r>
              <a:rPr lang="en-US" sz="2000" dirty="0" err="1" smtClean="0">
                <a:solidFill>
                  <a:srgbClr val="FF0000"/>
                </a:solidFill>
              </a:rPr>
              <a:t>sinkSPP-sourceSPP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The shift factor/shadow price for </a:t>
            </a:r>
            <a:r>
              <a:rPr lang="en-US" sz="2000" dirty="0" smtClean="0"/>
              <a:t>the contingency constraint is: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included </a:t>
            </a:r>
            <a:r>
              <a:rPr lang="en-US" sz="1800" dirty="0"/>
              <a:t>when calculating the SPP for </a:t>
            </a:r>
            <a:r>
              <a:rPr lang="en-US" sz="1800" dirty="0" smtClean="0"/>
              <a:t>source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NOT included when calculating the SPP for </a:t>
            </a:r>
            <a:r>
              <a:rPr lang="en-US" sz="1800" dirty="0"/>
              <a:t>the </a:t>
            </a:r>
            <a:r>
              <a:rPr lang="en-US" sz="1800" dirty="0" smtClean="0"/>
              <a:t>sink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NOT included when clearing the PTP and hence not in clearing price</a:t>
            </a:r>
          </a:p>
          <a:p>
            <a:pPr lvl="1">
              <a:lnSpc>
                <a:spcPct val="150000"/>
              </a:lnSpc>
            </a:pPr>
            <a:endParaRPr lang="en-US" sz="18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i="1" dirty="0">
              <a:latin typeface="Cambria Math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5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064" y="924167"/>
            <a:ext cx="8839200" cy="5052221"/>
          </a:xfrm>
        </p:spPr>
        <p:txBody>
          <a:bodyPr/>
          <a:lstStyle/>
          <a:p>
            <a:r>
              <a:rPr lang="en-US" sz="2400" dirty="0"/>
              <a:t>A PTP is modeled as a simultaneous injection and withdrawal – a linked bid and </a:t>
            </a:r>
            <a:r>
              <a:rPr lang="en-US" sz="2400" dirty="0" smtClean="0"/>
              <a:t>offer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1200" dirty="0" smtClean="0"/>
          </a:p>
          <a:p>
            <a:r>
              <a:rPr lang="en-US" sz="2400" dirty="0" smtClean="0"/>
              <a:t>PTPs are awarded in DAM when the clearing price in DAM is lower or equal to the price Bid by the QSE</a:t>
            </a:r>
          </a:p>
          <a:p>
            <a:endParaRPr lang="en-US" sz="2400" dirty="0"/>
          </a:p>
          <a:p>
            <a:r>
              <a:rPr lang="en-US" sz="2400" dirty="0" smtClean="0"/>
              <a:t>The awarded PTPs are settled on</a:t>
            </a:r>
          </a:p>
          <a:p>
            <a:pPr marL="0" indent="0">
              <a:buNone/>
            </a:pPr>
            <a:r>
              <a:rPr lang="en-US" sz="2400" dirty="0" smtClean="0"/>
              <a:t>    settlement price </a:t>
            </a:r>
            <a:r>
              <a:rPr lang="en-US" sz="2400" dirty="0" err="1" smtClean="0"/>
              <a:t>SPP</a:t>
            </a:r>
            <a:r>
              <a:rPr lang="en-US" sz="2400" baseline="-25000" dirty="0" err="1" smtClean="0"/>
              <a:t>sink</a:t>
            </a:r>
            <a:r>
              <a:rPr lang="en-US" sz="2400" dirty="0" smtClean="0"/>
              <a:t>- </a:t>
            </a:r>
            <a:r>
              <a:rPr lang="en-US" sz="2400" dirty="0" err="1" smtClean="0"/>
              <a:t>SPP</a:t>
            </a:r>
            <a:r>
              <a:rPr lang="en-US" sz="2400" baseline="-25000" dirty="0" err="1" smtClean="0"/>
              <a:t>source</a:t>
            </a:r>
            <a:endParaRPr lang="en-US" sz="2400" baseline="-250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216726" y="1560782"/>
            <a:ext cx="3962400" cy="1283731"/>
            <a:chOff x="1752600" y="2450069"/>
            <a:chExt cx="5181600" cy="166473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981200" y="36576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2514600" y="3505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91200" y="3505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752600" y="3581400"/>
              <a:ext cx="2286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629400" y="3581400"/>
              <a:ext cx="2286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1828800" y="3162300"/>
              <a:ext cx="762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6715125" y="3810000"/>
              <a:ext cx="762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81200" y="2450069"/>
              <a:ext cx="495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PTP</a:t>
              </a:r>
              <a:r>
                <a:rPr lang="en-US" sz="1100" dirty="0" err="1" smtClean="0"/>
                <a:t>source</a:t>
              </a:r>
              <a:r>
                <a:rPr lang="en-US" dirty="0" smtClean="0"/>
                <a:t>			 </a:t>
              </a:r>
              <a:r>
                <a:rPr lang="en-US" dirty="0" err="1" smtClean="0"/>
                <a:t>PTP</a:t>
              </a:r>
              <a:r>
                <a:rPr lang="en-US" sz="1100" dirty="0" err="1" smtClean="0"/>
                <a:t>sink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3962400" y="2561451"/>
              <a:ext cx="762000" cy="14656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73753" y="3888112"/>
            <a:ext cx="2895709" cy="2140248"/>
            <a:chOff x="432673" y="1981200"/>
            <a:chExt cx="3817719" cy="27432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819400" y="1981200"/>
              <a:ext cx="0" cy="27432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133600" y="3429000"/>
              <a:ext cx="1905000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345392" y="4038600"/>
              <a:ext cx="1905000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133600" y="4038600"/>
              <a:ext cx="1905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32673" y="4081099"/>
              <a:ext cx="2926730" cy="47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Settlement Price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04898" y="2979633"/>
              <a:ext cx="1981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Bid Price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6784" y="3658173"/>
              <a:ext cx="2672619" cy="47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Cleared Price</a:t>
              </a:r>
              <a:endParaRPr lang="en-US" dirty="0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2892238" y="3962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2743200" y="3962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260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/>
              <a:t>Inconsistent Awards and Settlement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62000"/>
            <a:ext cx="8839200" cy="5052221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Under </a:t>
            </a:r>
            <a:r>
              <a:rPr lang="en-US" sz="2800" dirty="0"/>
              <a:t>certain </a:t>
            </a:r>
            <a:r>
              <a:rPr lang="en-US" sz="2800" dirty="0" smtClean="0"/>
              <a:t>scenarios involving a contingency that disconnects a Resource Node, </a:t>
            </a:r>
            <a:r>
              <a:rPr lang="en-US" sz="2800" dirty="0"/>
              <a:t>the settlement price can diverge from clearing price  </a:t>
            </a:r>
            <a:r>
              <a:rPr lang="en-US" sz="1800" dirty="0"/>
              <a:t>(Details in the appendix)</a:t>
            </a:r>
            <a:endParaRPr lang="en-US" sz="28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800" dirty="0" smtClean="0"/>
              <a:t>Awarded </a:t>
            </a:r>
            <a:r>
              <a:rPr lang="en-US" sz="2800" dirty="0"/>
              <a:t>PTP Obligation Bid </a:t>
            </a:r>
            <a:r>
              <a:rPr lang="en-US" sz="2800" dirty="0" smtClean="0"/>
              <a:t>can be </a:t>
            </a:r>
            <a:r>
              <a:rPr lang="en-US" sz="2800" b="1" dirty="0" smtClean="0">
                <a:solidFill>
                  <a:srgbClr val="FF0000"/>
                </a:solidFill>
              </a:rPr>
              <a:t>settled at a price higher than the Bid price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/>
              <a:t>Awarded PTP Obligation Bid can be settled at a price </a:t>
            </a:r>
            <a:r>
              <a:rPr lang="en-US" sz="2800" dirty="0" smtClean="0"/>
              <a:t>higher/lower </a:t>
            </a:r>
            <a:r>
              <a:rPr lang="en-US" sz="2800" dirty="0"/>
              <a:t>than clearing </a:t>
            </a:r>
            <a:r>
              <a:rPr lang="en-US" sz="2800" dirty="0" smtClean="0"/>
              <a:t>price- QSE pays more/less than it should </a:t>
            </a:r>
            <a:r>
              <a:rPr lang="en-US" sz="2800" smtClean="0"/>
              <a:t>per </a:t>
            </a:r>
            <a:r>
              <a:rPr lang="en-US" sz="2800" smtClean="0"/>
              <a:t>DAM </a:t>
            </a:r>
            <a:r>
              <a:rPr lang="en-US" sz="2800" dirty="0" smtClean="0"/>
              <a:t>clearing</a:t>
            </a:r>
            <a:endParaRPr lang="en-US" sz="2800" dirty="0"/>
          </a:p>
          <a:p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awarded   -   Scenario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27894"/>
            <a:ext cx="89154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Bid Price &gt; Cleared </a:t>
            </a:r>
            <a:r>
              <a:rPr lang="en-US" dirty="0"/>
              <a:t>Price = Settlement Price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800" dirty="0"/>
          </a:p>
          <a:p>
            <a:pPr marL="0" indent="0">
              <a:buNone/>
            </a:pPr>
            <a:r>
              <a:rPr lang="en-US" dirty="0" smtClean="0"/>
              <a:t>PTP awarded </a:t>
            </a:r>
            <a:r>
              <a:rPr lang="en-US" dirty="0"/>
              <a:t>when </a:t>
            </a:r>
            <a:r>
              <a:rPr lang="en-US" dirty="0" smtClean="0"/>
              <a:t>it is economical</a:t>
            </a:r>
            <a:endParaRPr lang="en-US" dirty="0"/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QSE pays below bid price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QSE </a:t>
            </a:r>
            <a:r>
              <a:rPr lang="en-US" i="1" dirty="0"/>
              <a:t>pays </a:t>
            </a:r>
            <a:r>
              <a:rPr lang="en-US" i="1" dirty="0" smtClean="0"/>
              <a:t>what it should </a:t>
            </a:r>
            <a:r>
              <a:rPr lang="en-US" dirty="0" smtClean="0"/>
              <a:t>per DAM clearing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581275" y="1752600"/>
            <a:ext cx="4057650" cy="1752600"/>
            <a:chOff x="2133600" y="2971800"/>
            <a:chExt cx="4057650" cy="17526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819400" y="2971800"/>
              <a:ext cx="0" cy="1752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33600" y="3429000"/>
              <a:ext cx="1905000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305050" y="4038600"/>
              <a:ext cx="1905000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133600" y="4038600"/>
              <a:ext cx="1905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114799" y="4079122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Settlement Price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10050" y="3244334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Bid Price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00525" y="3853934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Cleared Price</a:t>
              </a:r>
              <a:endParaRPr lang="en-US" dirty="0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2828926" y="3962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2743200" y="3962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8932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awarded   -   Scenario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27894"/>
            <a:ext cx="89154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Settlement Price </a:t>
            </a:r>
            <a:r>
              <a:rPr lang="en-US" dirty="0" smtClean="0"/>
              <a:t>&gt; Bid Price &gt; Cleared Price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PTP </a:t>
            </a:r>
            <a:r>
              <a:rPr lang="en-US" dirty="0" smtClean="0">
                <a:solidFill>
                  <a:srgbClr val="FF0000"/>
                </a:solidFill>
              </a:rPr>
              <a:t>awarded </a:t>
            </a:r>
            <a:r>
              <a:rPr lang="en-US" dirty="0">
                <a:solidFill>
                  <a:srgbClr val="FF0000"/>
                </a:solidFill>
              </a:rPr>
              <a:t>when settlement shows it </a:t>
            </a:r>
            <a:r>
              <a:rPr lang="en-US" dirty="0" smtClean="0">
                <a:solidFill>
                  <a:srgbClr val="FF0000"/>
                </a:solidFill>
              </a:rPr>
              <a:t>is not economical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QSE pays more than bid price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QSE </a:t>
            </a:r>
            <a:r>
              <a:rPr lang="en-US" i="1" dirty="0"/>
              <a:t>pays </a:t>
            </a:r>
            <a:r>
              <a:rPr lang="en-US" i="1" dirty="0" smtClean="0"/>
              <a:t>more than it should </a:t>
            </a:r>
            <a:r>
              <a:rPr lang="en-US" dirty="0" smtClean="0"/>
              <a:t>per DAM clearing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581275" y="1524000"/>
            <a:ext cx="4057650" cy="2743200"/>
            <a:chOff x="2133600" y="1981200"/>
            <a:chExt cx="4057650" cy="27432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819400" y="1981200"/>
              <a:ext cx="0" cy="27432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33600" y="3429000"/>
              <a:ext cx="1905000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133600" y="2895600"/>
              <a:ext cx="1905000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133600" y="4038600"/>
              <a:ext cx="1905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00525" y="2710934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Settlement Price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10050" y="3244334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Bid Price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00525" y="3853934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Cleared Price</a:t>
              </a:r>
              <a:endParaRPr lang="en-US" dirty="0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2743200" y="2819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2743200" y="3962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9921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awarded </a:t>
            </a:r>
            <a:r>
              <a:rPr lang="en-US" dirty="0"/>
              <a:t> - </a:t>
            </a:r>
            <a:r>
              <a:rPr lang="en-US" dirty="0" smtClean="0"/>
              <a:t> Scenario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91379"/>
            <a:ext cx="8534400" cy="505222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Bid Price </a:t>
            </a:r>
            <a:r>
              <a:rPr lang="en-US" dirty="0"/>
              <a:t>&gt; Settlement Price &gt; </a:t>
            </a:r>
            <a:r>
              <a:rPr lang="en-US" dirty="0" smtClean="0"/>
              <a:t>Cleared Price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800" dirty="0"/>
          </a:p>
          <a:p>
            <a:pPr marL="0" indent="0">
              <a:buNone/>
            </a:pPr>
            <a:r>
              <a:rPr lang="en-US" dirty="0"/>
              <a:t>QSE pays below bid </a:t>
            </a:r>
            <a:r>
              <a:rPr lang="en-US" dirty="0" smtClean="0"/>
              <a:t>price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QSE </a:t>
            </a:r>
            <a:r>
              <a:rPr lang="en-US" i="1" dirty="0"/>
              <a:t>pays more than it should </a:t>
            </a:r>
            <a:r>
              <a:rPr lang="en-US" dirty="0"/>
              <a:t>per DAM clearing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581275" y="1905000"/>
            <a:ext cx="4057650" cy="2743200"/>
            <a:chOff x="228600" y="1219200"/>
            <a:chExt cx="4057650" cy="2743200"/>
          </a:xfrm>
        </p:grpSpPr>
        <p:grpSp>
          <p:nvGrpSpPr>
            <p:cNvPr id="15" name="Group 14"/>
            <p:cNvGrpSpPr/>
            <p:nvPr/>
          </p:nvGrpSpPr>
          <p:grpSpPr>
            <a:xfrm>
              <a:off x="228600" y="1219200"/>
              <a:ext cx="4057650" cy="2743200"/>
              <a:chOff x="2133600" y="1981200"/>
              <a:chExt cx="4057650" cy="2743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819400" y="1981200"/>
                <a:ext cx="0" cy="2743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133600" y="3429000"/>
                <a:ext cx="1905000" cy="0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133600" y="2895600"/>
                <a:ext cx="1905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133600" y="4038600"/>
                <a:ext cx="190500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4200525" y="2710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Bid Price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210050" y="32443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Settlement Price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200525" y="3853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Cleared Price</a:t>
                </a:r>
                <a:endParaRPr lang="en-US" dirty="0"/>
              </a:p>
            </p:txBody>
          </p:sp>
          <p:sp>
            <p:nvSpPr>
              <p:cNvPr id="28" name="Flowchart: Connector 21"/>
              <p:cNvSpPr/>
              <p:nvPr/>
            </p:nvSpPr>
            <p:spPr>
              <a:xfrm>
                <a:off x="2743200" y="2819400"/>
                <a:ext cx="152400" cy="15240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Flowchart: Connector 22"/>
              <p:cNvSpPr/>
              <p:nvPr/>
            </p:nvSpPr>
            <p:spPr>
              <a:xfrm>
                <a:off x="2743200" y="3962400"/>
                <a:ext cx="152400" cy="152400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" name="Flowchart: Connector 21"/>
            <p:cNvSpPr/>
            <p:nvPr/>
          </p:nvSpPr>
          <p:spPr>
            <a:xfrm>
              <a:off x="838200" y="2590800"/>
              <a:ext cx="152400" cy="152400"/>
            </a:xfrm>
            <a:prstGeom prst="flowChartConnector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5267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86800" cy="5410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Bid Price &gt; Cleared Price &gt; Settlement Price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dirty="0" smtClean="0"/>
              <a:t>QSE </a:t>
            </a:r>
            <a:r>
              <a:rPr lang="en-US" dirty="0"/>
              <a:t>pays less </a:t>
            </a:r>
            <a:r>
              <a:rPr lang="en-US" dirty="0" smtClean="0"/>
              <a:t>than Bid price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QSE </a:t>
            </a:r>
            <a:r>
              <a:rPr lang="en-US" i="1" dirty="0"/>
              <a:t>pays </a:t>
            </a:r>
            <a:r>
              <a:rPr lang="en-US" i="1" dirty="0" smtClean="0"/>
              <a:t>less than </a:t>
            </a:r>
            <a:r>
              <a:rPr lang="en-US" i="1" dirty="0"/>
              <a:t>it should </a:t>
            </a:r>
            <a:r>
              <a:rPr lang="en-US" dirty="0"/>
              <a:t>per DAM clearing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awarded </a:t>
            </a:r>
            <a:r>
              <a:rPr lang="en-US" dirty="0"/>
              <a:t> - </a:t>
            </a:r>
            <a:r>
              <a:rPr lang="en-US" dirty="0" smtClean="0"/>
              <a:t> Scenario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581275" y="1752600"/>
            <a:ext cx="4057650" cy="2743200"/>
            <a:chOff x="228600" y="1219200"/>
            <a:chExt cx="4057650" cy="2743200"/>
          </a:xfrm>
        </p:grpSpPr>
        <p:grpSp>
          <p:nvGrpSpPr>
            <p:cNvPr id="16" name="Group 15"/>
            <p:cNvGrpSpPr/>
            <p:nvPr/>
          </p:nvGrpSpPr>
          <p:grpSpPr>
            <a:xfrm>
              <a:off x="228600" y="1219200"/>
              <a:ext cx="4057650" cy="2743200"/>
              <a:chOff x="2133600" y="1981200"/>
              <a:chExt cx="4057650" cy="274320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2819400" y="1981200"/>
                <a:ext cx="0" cy="2743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133600" y="3429000"/>
                <a:ext cx="1905000" cy="0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133600" y="2895600"/>
                <a:ext cx="1905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133600" y="4038600"/>
                <a:ext cx="1905000" cy="0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200525" y="2710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Bid Price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210050" y="32443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Cleared </a:t>
                </a:r>
                <a:r>
                  <a:rPr lang="en-US" dirty="0" smtClean="0"/>
                  <a:t>Price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200525" y="3853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Settlement </a:t>
                </a:r>
                <a:r>
                  <a:rPr lang="en-US" dirty="0" smtClean="0"/>
                  <a:t>Price</a:t>
                </a:r>
                <a:endParaRPr lang="en-US" dirty="0"/>
              </a:p>
            </p:txBody>
          </p:sp>
          <p:sp>
            <p:nvSpPr>
              <p:cNvPr id="29" name="Flowchart: Connector 28"/>
              <p:cNvSpPr/>
              <p:nvPr/>
            </p:nvSpPr>
            <p:spPr>
              <a:xfrm>
                <a:off x="2743200" y="2819400"/>
                <a:ext cx="152400" cy="15240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Flowchart: Connector 29"/>
              <p:cNvSpPr/>
              <p:nvPr/>
            </p:nvSpPr>
            <p:spPr>
              <a:xfrm>
                <a:off x="2743200" y="3962400"/>
                <a:ext cx="152400" cy="152400"/>
              </a:xfrm>
              <a:prstGeom prst="flowChartConnector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lowchart: Connector 21"/>
            <p:cNvSpPr/>
            <p:nvPr/>
          </p:nvSpPr>
          <p:spPr>
            <a:xfrm>
              <a:off x="838200" y="2590800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2395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691" y="891379"/>
            <a:ext cx="8534400" cy="505222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Settlement Price </a:t>
            </a:r>
            <a:r>
              <a:rPr lang="en-US" dirty="0"/>
              <a:t>&gt; Cleared Price &gt; Bid </a:t>
            </a:r>
            <a:r>
              <a:rPr lang="en-US" dirty="0" smtClean="0"/>
              <a:t>Price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award inconsistency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not awarded </a:t>
            </a:r>
            <a:r>
              <a:rPr lang="en-US" dirty="0"/>
              <a:t> - </a:t>
            </a:r>
            <a:r>
              <a:rPr lang="en-US" dirty="0" smtClean="0"/>
              <a:t> Scenario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581275" y="1658013"/>
            <a:ext cx="4057650" cy="2743200"/>
            <a:chOff x="228600" y="1219200"/>
            <a:chExt cx="4057650" cy="2743200"/>
          </a:xfrm>
        </p:grpSpPr>
        <p:grpSp>
          <p:nvGrpSpPr>
            <p:cNvPr id="15" name="Group 14"/>
            <p:cNvGrpSpPr/>
            <p:nvPr/>
          </p:nvGrpSpPr>
          <p:grpSpPr>
            <a:xfrm>
              <a:off x="228600" y="1219200"/>
              <a:ext cx="4057650" cy="2743200"/>
              <a:chOff x="2133600" y="1981200"/>
              <a:chExt cx="4057650" cy="2743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819400" y="1981200"/>
                <a:ext cx="0" cy="2743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133600" y="3429000"/>
                <a:ext cx="1905000" cy="0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133600" y="2895600"/>
                <a:ext cx="1905000" cy="0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133600" y="4038600"/>
                <a:ext cx="1905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4200525" y="2710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Settlement </a:t>
                </a:r>
                <a:r>
                  <a:rPr lang="en-US" dirty="0" smtClean="0"/>
                  <a:t>Price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210050" y="32443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Cleared </a:t>
                </a:r>
                <a:r>
                  <a:rPr lang="en-US" dirty="0" smtClean="0"/>
                  <a:t>Price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200525" y="3853934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Bid Price</a:t>
                </a:r>
                <a:endParaRPr lang="en-US" dirty="0"/>
              </a:p>
            </p:txBody>
          </p:sp>
          <p:sp>
            <p:nvSpPr>
              <p:cNvPr id="28" name="Flowchart: Connector 27"/>
              <p:cNvSpPr/>
              <p:nvPr/>
            </p:nvSpPr>
            <p:spPr>
              <a:xfrm>
                <a:off x="2743200" y="2819400"/>
                <a:ext cx="152400" cy="152400"/>
              </a:xfrm>
              <a:prstGeom prst="flowChartConnector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Flowchart: Connector 28"/>
              <p:cNvSpPr/>
              <p:nvPr/>
            </p:nvSpPr>
            <p:spPr>
              <a:xfrm>
                <a:off x="2743200" y="3962400"/>
                <a:ext cx="152400" cy="15240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" name="Flowchart: Connector 21"/>
            <p:cNvSpPr/>
            <p:nvPr/>
          </p:nvSpPr>
          <p:spPr>
            <a:xfrm>
              <a:off x="838200" y="2590800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534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c34af464-7aa1-4edd-9be4-83dffc1cb926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4058</TotalTime>
  <Words>856</Words>
  <Application>Microsoft Office PowerPoint</Application>
  <PresentationFormat>On-screen Show (4:3)</PresentationFormat>
  <Paragraphs>255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1_Custom Design</vt:lpstr>
      <vt:lpstr>Office Theme</vt:lpstr>
      <vt:lpstr>PowerPoint Presentation</vt:lpstr>
      <vt:lpstr>Agenda</vt:lpstr>
      <vt:lpstr>Overview of PTP</vt:lpstr>
      <vt:lpstr>Inconsistent Awards and Settlement</vt:lpstr>
      <vt:lpstr>PTP awarded   -   Scenario 0</vt:lpstr>
      <vt:lpstr>PTP awarded   -   Scenario 1</vt:lpstr>
      <vt:lpstr>PTP awarded  -  Scenario 2</vt:lpstr>
      <vt:lpstr>PTP awarded  -  Scenario 3</vt:lpstr>
      <vt:lpstr>PTP not awarded  -  Scenario 1</vt:lpstr>
      <vt:lpstr>PTP not awarded  -  Scenario 2</vt:lpstr>
      <vt:lpstr>PTP not awarded  -  Scenario 3</vt:lpstr>
      <vt:lpstr>Scenarios</vt:lpstr>
      <vt:lpstr>Questions?</vt:lpstr>
      <vt:lpstr>Appendix</vt:lpstr>
      <vt:lpstr>Overview</vt:lpstr>
      <vt:lpstr>Modeling DAM PTPs in Contingency Analysis</vt:lpstr>
      <vt:lpstr>Modeling DAM PTPs in Contingency Analysis</vt:lpstr>
      <vt:lpstr>Modeling DAM PTPs in Contingency Analysis</vt:lpstr>
      <vt:lpstr>Modeling DAM PTPs in Contingency Analysis</vt:lpstr>
      <vt:lpstr>Modeling DAM PTPs in Contingency Analysis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133</cp:revision>
  <cp:lastPrinted>2016-01-21T20:53:15Z</cp:lastPrinted>
  <dcterms:created xsi:type="dcterms:W3CDTF">2016-01-21T15:20:31Z</dcterms:created>
  <dcterms:modified xsi:type="dcterms:W3CDTF">2017-02-23T20:22:15Z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