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Settlement Update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27,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2017 R1 Settlement Implementations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NPRR272 - </a:t>
            </a:r>
            <a:r>
              <a:rPr lang="en-US" sz="1800" i="1" dirty="0"/>
              <a:t>Definition and Participation of Quick Start Generation Resources</a:t>
            </a:r>
            <a:endParaRPr lang="en-US" sz="1800" i="1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NPRR649 - </a:t>
            </a:r>
            <a:r>
              <a:rPr lang="en-US" sz="1800" i="1" dirty="0"/>
              <a:t>Addressing Issues Surrounding High Dispatch Limit (HDL) </a:t>
            </a:r>
            <a:r>
              <a:rPr lang="en-US" sz="1800" i="1" dirty="0" smtClean="0"/>
              <a:t>Overrides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NPRR764 - </a:t>
            </a:r>
            <a:r>
              <a:rPr lang="en-US" sz="1800" i="1" dirty="0"/>
              <a:t>QSE Capacity Short Calculations Based on an 80% Probability of </a:t>
            </a:r>
            <a:r>
              <a:rPr lang="en-US" sz="1800" i="1" dirty="0" err="1"/>
              <a:t>Exceedance</a:t>
            </a:r>
            <a:r>
              <a:rPr lang="en-US" sz="1800" i="1" dirty="0"/>
              <a:t> (P80)</a:t>
            </a:r>
            <a:endParaRPr lang="en-US" sz="1800" i="1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NPRR272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Definition and Participation of Quick Start Generation Resources.</a:t>
            </a:r>
          </a:p>
          <a:p>
            <a:r>
              <a:rPr lang="en-US" sz="1800" dirty="0" smtClean="0"/>
              <a:t>Covers </a:t>
            </a:r>
            <a:r>
              <a:rPr lang="en-US" sz="1800" i="1" dirty="0" smtClean="0"/>
              <a:t>“Revisions for which implementation is not necessary prior to the Texas Nodal Market Implementation Date”</a:t>
            </a:r>
            <a:r>
              <a:rPr lang="en-US" sz="1800" dirty="0" smtClean="0"/>
              <a:t> that were grey-boxed after the implementation of NPRR272.</a:t>
            </a:r>
            <a:endParaRPr lang="en-US" sz="1800" i="1" dirty="0" smtClean="0"/>
          </a:p>
          <a:p>
            <a:r>
              <a:rPr lang="en-US" sz="1800" dirty="0" smtClean="0"/>
              <a:t>Section 3.8.3</a:t>
            </a:r>
          </a:p>
          <a:p>
            <a:pPr lvl="1"/>
            <a:r>
              <a:rPr lang="en-US" sz="1800" dirty="0"/>
              <a:t>The QSE for a Quick Start Generation Resource (QSGR) that is available for deployment by SCED shall set the COP Resource Status to </a:t>
            </a:r>
            <a:r>
              <a:rPr lang="en-US" sz="1800" dirty="0" smtClean="0"/>
              <a:t>OFFQS…</a:t>
            </a:r>
          </a:p>
          <a:p>
            <a:pPr lvl="1"/>
            <a:r>
              <a:rPr lang="en-US" sz="1800" dirty="0"/>
              <a:t>The QSGR shall telemeter a </a:t>
            </a:r>
            <a:r>
              <a:rPr lang="en-US" sz="1800" dirty="0" smtClean="0"/>
              <a:t>Resource </a:t>
            </a:r>
            <a:r>
              <a:rPr lang="en-US" sz="1800" dirty="0"/>
              <a:t>Status of </a:t>
            </a:r>
            <a:r>
              <a:rPr lang="en-US" sz="1800" dirty="0" smtClean="0"/>
              <a:t>OFFQS…</a:t>
            </a:r>
          </a:p>
          <a:p>
            <a:r>
              <a:rPr lang="en-US" sz="1800" dirty="0" smtClean="0"/>
              <a:t>ERCOT QSGR settlement process adjusted to consider the new telemetered status code for determining a QSGR start.</a:t>
            </a:r>
          </a:p>
          <a:p>
            <a:r>
              <a:rPr lang="en-US" sz="1800" dirty="0" smtClean="0"/>
              <a:t>No changes to systems or settlement extracts for this NPRR.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9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NPRR649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Addressing Issues Surrounding High Dispatch Limit (HDL) Overrides</a:t>
            </a:r>
          </a:p>
          <a:p>
            <a:r>
              <a:rPr lang="en-US" sz="1800" dirty="0" smtClean="0"/>
              <a:t>Covers </a:t>
            </a:r>
            <a:r>
              <a:rPr lang="en-US" sz="1800" i="1" dirty="0" smtClean="0"/>
              <a:t>“</a:t>
            </a:r>
            <a:r>
              <a:rPr lang="en-US" sz="1800" i="1" dirty="0"/>
              <a:t>compensation mechanism for Generation Resources that are issued a High Dispatch Limit (HDL) manual override that results in a real power </a:t>
            </a:r>
            <a:r>
              <a:rPr lang="en-US" sz="1800" i="1" dirty="0" smtClean="0"/>
              <a:t>reduction</a:t>
            </a:r>
            <a:r>
              <a:rPr lang="en-US" sz="1800" dirty="0" smtClean="0"/>
              <a:t>” to “</a:t>
            </a:r>
            <a:r>
              <a:rPr lang="en-US" sz="1800" i="1" dirty="0"/>
              <a:t>ensure Resources are not financially harmed by following ERCOT reliability </a:t>
            </a:r>
            <a:r>
              <a:rPr lang="en-US" sz="1800" i="1" dirty="0" smtClean="0"/>
              <a:t>instructions</a:t>
            </a:r>
            <a:r>
              <a:rPr lang="en-US" sz="1800" dirty="0" smtClean="0"/>
              <a:t>”</a:t>
            </a:r>
            <a:endParaRPr lang="en-US" sz="1800" i="1" dirty="0" smtClean="0"/>
          </a:p>
          <a:p>
            <a:r>
              <a:rPr lang="en-US" sz="1800" u="sng" dirty="0" smtClean="0"/>
              <a:t>Dispute driven</a:t>
            </a:r>
            <a:r>
              <a:rPr lang="en-US" sz="1800" dirty="0" smtClean="0"/>
              <a:t> process in which the QSE must have incurred a demonstrable financial lost.</a:t>
            </a:r>
          </a:p>
          <a:p>
            <a:r>
              <a:rPr lang="en-US" sz="1800" dirty="0" smtClean="0"/>
              <a:t>QSE must provide an attestation by an officer or executive as well as documentation and calculation of the loss.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2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NPRR649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Charge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81" y="1524000"/>
            <a:ext cx="8229600" cy="21015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81" y="4648200"/>
            <a:ext cx="6305550" cy="52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45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NPRR764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QSE Capacity Short Calculations Based on an 80% Probability of </a:t>
            </a:r>
            <a:r>
              <a:rPr lang="en-US" sz="1800" dirty="0" err="1"/>
              <a:t>Exceedance</a:t>
            </a:r>
            <a:r>
              <a:rPr lang="en-US" sz="1800" dirty="0"/>
              <a:t> (P80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Corrects conflicting protocol language on data used in HASLSNAP for PVGR/Solar units. </a:t>
            </a:r>
            <a:r>
              <a:rPr lang="en-US" sz="1800" dirty="0" err="1" smtClean="0"/>
              <a:t>Greyboxed</a:t>
            </a:r>
            <a:r>
              <a:rPr lang="en-US" sz="1800" dirty="0" smtClean="0"/>
              <a:t> language directed P80 values to be used in settlement where </a:t>
            </a:r>
            <a:r>
              <a:rPr lang="en-US" sz="1800" dirty="0" err="1" smtClean="0"/>
              <a:t>blacklined</a:t>
            </a:r>
            <a:r>
              <a:rPr lang="en-US" sz="1800" dirty="0" smtClean="0"/>
              <a:t> language directed settlements to use P50 via COP.</a:t>
            </a:r>
          </a:p>
          <a:p>
            <a:r>
              <a:rPr lang="en-US" sz="1800" dirty="0" smtClean="0"/>
              <a:t>This NPRR cleans up language and directs settlements to use P80 values.</a:t>
            </a:r>
          </a:p>
          <a:p>
            <a:r>
              <a:rPr lang="en-US" sz="1800" dirty="0" smtClean="0"/>
              <a:t>Two new bill determinants, WGRPP and PVGRPP, will be used as the available capacity (HASLSNAP) of wind and solar units respectively.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989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343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Agenda</vt:lpstr>
      <vt:lpstr>NPRR272</vt:lpstr>
      <vt:lpstr>NPRR649</vt:lpstr>
      <vt:lpstr>NPRR649</vt:lpstr>
      <vt:lpstr>NPRR764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40</cp:revision>
  <cp:lastPrinted>2016-01-21T20:53:15Z</cp:lastPrinted>
  <dcterms:created xsi:type="dcterms:W3CDTF">2016-01-21T15:20:31Z</dcterms:created>
  <dcterms:modified xsi:type="dcterms:W3CDTF">2017-02-21T21:49:31Z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