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</p:sldMasterIdLst>
  <p:notesMasterIdLst>
    <p:notesMasterId r:id="rId26"/>
  </p:notesMasterIdLst>
  <p:handoutMasterIdLst>
    <p:handoutMasterId r:id="rId27"/>
  </p:handoutMasterIdLst>
  <p:sldIdLst>
    <p:sldId id="260" r:id="rId8"/>
    <p:sldId id="258" r:id="rId9"/>
    <p:sldId id="318" r:id="rId10"/>
    <p:sldId id="307" r:id="rId11"/>
    <p:sldId id="310" r:id="rId12"/>
    <p:sldId id="311" r:id="rId13"/>
    <p:sldId id="294" r:id="rId14"/>
    <p:sldId id="328" r:id="rId15"/>
    <p:sldId id="308" r:id="rId16"/>
    <p:sldId id="30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7" d="100"/>
          <a:sy n="117" d="100"/>
        </p:scale>
        <p:origin x="120" y="2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3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in February ERCOT will begin evaluating market requirements for MP Online in conjunction with our vision for a modern market participant user application.  From this analysis we expect to bring multiple projects into the planning phase around March.  Between now and then we also anticipate re-naming the current MP Online initiative “RARF Replacement”.  Additionally we will likely launch another project to satisfy the internal objectives/requirements that were established during previous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MPOnline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  This will allow us to move forward with RARF without impeding its progress due to internal requirements”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1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2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7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1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2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53200"/>
            <a:ext cx="93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INTERNAL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1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February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874853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2" y="789216"/>
            <a:ext cx="886219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81052"/>
            <a:ext cx="88549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8" y="789216"/>
            <a:ext cx="888358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" y="764724"/>
            <a:ext cx="898758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2" y="789216"/>
            <a:ext cx="88381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6" y="786493"/>
            <a:ext cx="8826078" cy="54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6" y="804184"/>
            <a:ext cx="8763000" cy="5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7" y="786493"/>
            <a:ext cx="8880021" cy="55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69342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Targets</a:t>
            </a:r>
            <a:endParaRPr lang="en-US" sz="1800" dirty="0" smtClean="0"/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r>
              <a:rPr lang="en-US" sz="1800" dirty="0" smtClean="0"/>
              <a:t>SCR781 / MP Online </a:t>
            </a:r>
            <a:r>
              <a:rPr lang="en-US" sz="1800" dirty="0" smtClean="0"/>
              <a:t>– Upcoming Activities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9-18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1534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838200"/>
            <a:ext cx="8705850" cy="53868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2/1/2017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NPRR790 – </a:t>
            </a:r>
            <a:r>
              <a:rPr lang="en-US" sz="1600" dirty="0"/>
              <a:t>Addition of Phase Angle Limits to the Network Operations </a:t>
            </a:r>
            <a:r>
              <a:rPr lang="en-US" sz="1600" dirty="0" smtClean="0"/>
              <a:t>Model</a:t>
            </a:r>
          </a:p>
          <a:p>
            <a:pPr marL="457200" lvl="1" indent="0">
              <a:buNone/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Go-Live date is now TBD</a:t>
            </a:r>
            <a:r>
              <a:rPr lang="en-US" sz="2000" i="1" dirty="0">
                <a:solidFill>
                  <a:srgbClr val="00B050"/>
                </a:solidFill>
              </a:rPr>
              <a:t>	In </a:t>
            </a:r>
            <a:r>
              <a:rPr lang="en-US" sz="2000" i="1" dirty="0" smtClean="0">
                <a:solidFill>
                  <a:srgbClr val="00B050"/>
                </a:solidFill>
              </a:rPr>
              <a:t>Flight</a:t>
            </a:r>
            <a:endParaRPr lang="en-US" sz="20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NMMS Upgrade project</a:t>
            </a:r>
          </a:p>
          <a:p>
            <a:pPr marL="457200" lvl="1" indent="0">
              <a:buNone/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2017 March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3/7/2017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NPRR272 </a:t>
            </a:r>
            <a:r>
              <a:rPr lang="en-US" sz="1600" dirty="0"/>
              <a:t>– Definition and Participation of Quick Start Generation Resources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NPRR649</a:t>
            </a:r>
            <a:r>
              <a:rPr lang="en-US" sz="1600" dirty="0"/>
              <a:t> – Addressing Issues Surrounding High Dispatch Limit (HDL) Overrides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NPRR753 </a:t>
            </a:r>
            <a:r>
              <a:rPr lang="en-US" sz="1600" dirty="0"/>
              <a:t>– Allow AMS Data Submittal Process for TDSP-Read Non-Modeled </a:t>
            </a:r>
            <a:r>
              <a:rPr lang="en-US" sz="1600" dirty="0" smtClean="0"/>
              <a:t>Gens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NPRR764 </a:t>
            </a:r>
            <a:r>
              <a:rPr lang="en-US" sz="1600" dirty="0"/>
              <a:t>– </a:t>
            </a:r>
            <a:r>
              <a:rPr lang="en-US" sz="1500" dirty="0"/>
              <a:t>QSE Capacity Short </a:t>
            </a:r>
            <a:r>
              <a:rPr lang="en-US" sz="1500" dirty="0" err="1" smtClean="0"/>
              <a:t>Calcs</a:t>
            </a:r>
            <a:r>
              <a:rPr lang="en-US" sz="1500" dirty="0" smtClean="0"/>
              <a:t> </a:t>
            </a:r>
            <a:r>
              <a:rPr lang="en-US" sz="1500" dirty="0"/>
              <a:t>Based </a:t>
            </a:r>
            <a:r>
              <a:rPr lang="en-US" sz="1500" dirty="0" smtClean="0"/>
              <a:t>on 80</a:t>
            </a:r>
            <a:r>
              <a:rPr lang="en-US" sz="1500" dirty="0"/>
              <a:t>% Probability of </a:t>
            </a:r>
            <a:r>
              <a:rPr lang="en-US" sz="1500" dirty="0" err="1"/>
              <a:t>Exceedance</a:t>
            </a:r>
            <a:r>
              <a:rPr lang="en-US" sz="1500" dirty="0"/>
              <a:t> (P80)</a:t>
            </a:r>
            <a:endParaRPr lang="en-US" sz="15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NPRR785</a:t>
            </a:r>
            <a:r>
              <a:rPr lang="en-US" sz="1600" dirty="0"/>
              <a:t> – </a:t>
            </a:r>
            <a:r>
              <a:rPr lang="en-US" sz="1600" dirty="0" smtClean="0"/>
              <a:t>Sync </a:t>
            </a:r>
            <a:r>
              <a:rPr lang="en-US" sz="1600" dirty="0"/>
              <a:t>WGR and PVGR COPs with Short Term Wind and </a:t>
            </a:r>
            <a:r>
              <a:rPr lang="en-US" sz="1600" dirty="0" smtClean="0"/>
              <a:t>PV Forecasts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RMGRR134 </a:t>
            </a:r>
            <a:r>
              <a:rPr lang="en-US" sz="1600" dirty="0"/>
              <a:t>– Allow AMS Data Submittal Process for TDSP-Read Non-Modeled </a:t>
            </a:r>
            <a:r>
              <a:rPr lang="en-US" sz="1600" dirty="0" smtClean="0"/>
              <a:t>Gens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RRGRR003 </a:t>
            </a:r>
            <a:r>
              <a:rPr lang="en-US" sz="1600" dirty="0"/>
              <a:t>– Modifications to Improve Wind Forecasting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RRGRR006</a:t>
            </a:r>
            <a:r>
              <a:rPr lang="en-US" sz="1600" dirty="0"/>
              <a:t> – Clarification of Descriptions and Alignment with </a:t>
            </a:r>
            <a:r>
              <a:rPr lang="en-US" sz="1600" dirty="0" smtClean="0"/>
              <a:t>RARF </a:t>
            </a:r>
            <a:r>
              <a:rPr lang="en-US" sz="1600" dirty="0"/>
              <a:t>Forms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RRGRR007 – Adding Solar Resource Registration Inputs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RRGRR009</a:t>
            </a:r>
            <a:r>
              <a:rPr lang="en-US" sz="1600" dirty="0"/>
              <a:t> – Adding Voltage Limit Sets, Relay </a:t>
            </a:r>
            <a:r>
              <a:rPr lang="en-US" sz="1600" dirty="0" err="1"/>
              <a:t>Loadability</a:t>
            </a:r>
            <a:r>
              <a:rPr lang="en-US" sz="1600" dirty="0"/>
              <a:t>, MLSE, and GMD </a:t>
            </a:r>
            <a:r>
              <a:rPr lang="en-US" sz="1600" dirty="0" smtClean="0"/>
              <a:t>Data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PGRR046 – Addition of </a:t>
            </a:r>
            <a:r>
              <a:rPr lang="en-US" sz="1600" dirty="0" err="1"/>
              <a:t>Geomagnetically</a:t>
            </a:r>
            <a:r>
              <a:rPr lang="en-US" sz="1600" dirty="0"/>
              <a:t> Induced Current (GIC) Model Building </a:t>
            </a:r>
            <a:r>
              <a:rPr lang="en-US" sz="1600" dirty="0" err="1" smtClean="0"/>
              <a:t>Reqs</a:t>
            </a: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35758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8/29 – 8/31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2017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88850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2466010"/>
                <a:gridCol w="1861347"/>
                <a:gridCol w="2209800"/>
                <a:gridCol w="2286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370292"/>
            <a:ext cx="2497136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Future</a:t>
            </a:r>
            <a:r>
              <a:rPr kumimoji="0" lang="en-US" sz="800" b="0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7013" algn="l"/>
                <a:tab pos="344488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</a:t>
            </a:r>
            <a:endParaRPr lang="en-US" sz="800" b="0" kern="0" dirty="0"/>
          </a:p>
          <a:p>
            <a:pPr marL="117475" lvl="1" indent="-117475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7013" algn="l"/>
                <a:tab pos="344488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   By summer 2018: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NPRR519, NPRR620,  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ct val="0"/>
              </a:spcAft>
              <a:tabLst>
                <a:tab pos="227013" algn="l"/>
                <a:tab pos="344488" algn="l"/>
              </a:tabLst>
              <a:defRPr/>
            </a:pPr>
            <a:r>
              <a:rPr lang="en-US" sz="800" b="0" kern="0" dirty="0"/>
              <a:t> </a:t>
            </a:r>
            <a:r>
              <a:rPr lang="en-US" sz="800" b="0" kern="0" dirty="0" smtClean="0"/>
              <a:t>             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NPRR683, NPRR741, NPRR743,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ct val="0"/>
              </a:spcAft>
              <a:tabLst>
                <a:tab pos="227013" algn="l"/>
                <a:tab pos="344488" algn="l"/>
              </a:tabLst>
              <a:defRPr/>
            </a:pPr>
            <a:r>
              <a:rPr lang="en-US" sz="800" b="0" kern="0" dirty="0"/>
              <a:t> </a:t>
            </a:r>
            <a:r>
              <a:rPr lang="en-US" sz="800" b="0" kern="0" dirty="0" smtClean="0"/>
              <a:t>             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NPRR755, NPRR760</a:t>
            </a:r>
          </a:p>
          <a:p>
            <a:pPr marL="117475" lvl="1" indent="-117475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7013" algn="l"/>
                <a:tab pos="344488" algn="l"/>
              </a:tabLst>
              <a:defRPr/>
            </a:pPr>
            <a:r>
              <a:rPr lang="en-US" sz="800" b="0" kern="0" dirty="0"/>
              <a:t> </a:t>
            </a:r>
            <a:r>
              <a:rPr lang="en-US" sz="800" b="0" kern="0" dirty="0" smtClean="0"/>
              <a:t>   TBD: NPRR702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3082758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/2 – 10/3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622956" y="4012491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FF0000"/>
                </a:solidFill>
              </a:rPr>
              <a:t>TBD</a:t>
            </a:r>
            <a:r>
              <a:rPr lang="en-US" sz="900" kern="0" dirty="0" smtClean="0"/>
              <a:t> 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608438" y="3083168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5/20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– 5/21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085316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/15 – 7/16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/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4576" y="1400352"/>
            <a:ext cx="37054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P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2151914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/16 – 9/17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3810000"/>
            <a:ext cx="1439495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2/1</a:t>
            </a:r>
            <a:endParaRPr kumimoji="0" lang="en-US" sz="9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$20.5M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" y="856590"/>
            <a:ext cx="9023396" cy="51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18782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</a:t>
                      </a:r>
                      <a:r>
                        <a:rPr lang="en-US" i="1" dirty="0" smtClean="0"/>
                        <a:t>2.57M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$2.94M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$1.38M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$0.42M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$1.06M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</a:t>
            </a:r>
            <a:r>
              <a:rPr lang="en-US" sz="1200" dirty="0" smtClean="0">
                <a:solidFill>
                  <a:srgbClr val="FF0000"/>
                </a:solidFill>
              </a:rPr>
              <a:t>11/30/2016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46326"/>
              </p:ext>
            </p:extLst>
          </p:nvPr>
        </p:nvGraphicFramePr>
        <p:xfrm>
          <a:off x="228600" y="1574800"/>
          <a:ext cx="8686799" cy="314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Three Year CRR Auction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Need market input</a:t>
                      </a:r>
                      <a:r>
                        <a:rPr lang="en-US" sz="1400" baseline="0" dirty="0" smtClean="0"/>
                        <a:t> on lead time required for market readiness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Applicability of RMR Incentive Factor on Reservation and Transportation Costs Associated with Firm Fuel Supplies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Small project that can be added to the</a:t>
                      </a:r>
                      <a:r>
                        <a:rPr lang="en-US" sz="1400" baseline="0" dirty="0" smtClean="0"/>
                        <a:t> end of the project list and worked into the 2017 delivery plan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Alignment of Currently Published Reports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Small project that can be added to the</a:t>
                      </a:r>
                      <a:r>
                        <a:rPr lang="en-US" sz="1400" baseline="0" dirty="0" smtClean="0"/>
                        <a:t> end of the project list and worked into the 2017 delivery plan</a:t>
                      </a:r>
                      <a:endParaRPr 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12728"/>
              </p:ext>
            </p:extLst>
          </p:nvPr>
        </p:nvGraphicFramePr>
        <p:xfrm>
          <a:off x="3820217" y="1258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20000" cy="518318"/>
          </a:xfrm>
        </p:spPr>
        <p:txBody>
          <a:bodyPr/>
          <a:lstStyle/>
          <a:p>
            <a:r>
              <a:rPr lang="en-US" dirty="0" smtClean="0"/>
              <a:t>SCR781 / MP Online – Upcoming </a:t>
            </a:r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76021"/>
          </a:xfrm>
        </p:spPr>
        <p:txBody>
          <a:bodyPr/>
          <a:lstStyle/>
          <a:p>
            <a:r>
              <a:rPr lang="en-US" dirty="0"/>
              <a:t>Information gathering Feb 2017</a:t>
            </a:r>
          </a:p>
          <a:p>
            <a:endParaRPr lang="en-US" sz="2000" dirty="0"/>
          </a:p>
          <a:p>
            <a:r>
              <a:rPr lang="en-US" dirty="0"/>
              <a:t>Expect to rename the current MP Online Initiative to “RARF Replacement”</a:t>
            </a:r>
          </a:p>
          <a:p>
            <a:pPr lvl="1"/>
            <a:r>
              <a:rPr lang="en-US" dirty="0"/>
              <a:t>This project will include SCR781 requirements</a:t>
            </a:r>
          </a:p>
          <a:p>
            <a:pPr lvl="1"/>
            <a:endParaRPr lang="en-US" sz="2000" dirty="0"/>
          </a:p>
          <a:p>
            <a:r>
              <a:rPr lang="en-US" dirty="0"/>
              <a:t>Anticipate taking off hold in March</a:t>
            </a:r>
          </a:p>
          <a:p>
            <a:pPr lvl="1"/>
            <a:r>
              <a:rPr lang="en-US" dirty="0"/>
              <a:t>At that time we will conduct a planning phase to determine key milestones and produce a more detailed execution schedule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1/31/2017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49120</TotalTime>
  <Words>743</Words>
  <Application>Microsoft Office PowerPoint</Application>
  <PresentationFormat>On-screen Show (4:3)</PresentationFormat>
  <Paragraphs>334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1_Custom Design</vt:lpstr>
      <vt:lpstr>Office Theme</vt:lpstr>
      <vt:lpstr>Custom Design</vt:lpstr>
      <vt:lpstr>1_Office Theme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2017 Project Spending</vt:lpstr>
      <vt:lpstr>Revision Request Funding Placeholder Status</vt:lpstr>
      <vt:lpstr>Priority / Rank Options for Revision Requests with Impacts</vt:lpstr>
      <vt:lpstr>SCR781 / MP Online – Upcoming Activities</vt:lpstr>
      <vt:lpstr>PowerPoint Presentation</vt:lpstr>
      <vt:lpstr>Project Portfolio Status – as of 1/31/2017</vt:lpstr>
      <vt:lpstr>Project Portfolio Status – as of 1/31/2017</vt:lpstr>
      <vt:lpstr>Project Portfolio Status – as of 1/31/2017</vt:lpstr>
      <vt:lpstr>Project Portfolio Status – as of 1/31/2017</vt:lpstr>
      <vt:lpstr>Project Portfolio Status – as of 1/31/2017</vt:lpstr>
      <vt:lpstr>Project Portfolio Status – as of 1/31/2017</vt:lpstr>
      <vt:lpstr>Project Portfolio Status – as of 1/31/2017</vt:lpstr>
      <vt:lpstr>Project Portfolio Status – as of 1/31/2017</vt:lpstr>
      <vt:lpstr>Project Portfolio Status – as of 1/31/2017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439</cp:revision>
  <cp:lastPrinted>2016-11-02T20:37:31Z</cp:lastPrinted>
  <dcterms:created xsi:type="dcterms:W3CDTF">2016-01-21T15:20:31Z</dcterms:created>
  <dcterms:modified xsi:type="dcterms:W3CDTF">2017-02-06T18:58:01Z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