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6"/>
  </p:notesMasterIdLst>
  <p:handoutMasterIdLst>
    <p:handoutMasterId r:id="rId17"/>
  </p:handoutMasterIdLst>
  <p:sldIdLst>
    <p:sldId id="260" r:id="rId7"/>
    <p:sldId id="258" r:id="rId8"/>
    <p:sldId id="273" r:id="rId9"/>
    <p:sldId id="274" r:id="rId10"/>
    <p:sldId id="275" r:id="rId11"/>
    <p:sldId id="276" r:id="rId12"/>
    <p:sldId id="277" r:id="rId13"/>
    <p:sldId id="278" r:id="rId14"/>
    <p:sldId id="279"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969" autoAdjust="0"/>
  </p:normalViewPr>
  <p:slideViewPr>
    <p:cSldViewPr showGuides="1">
      <p:cViewPr varScale="1">
        <p:scale>
          <a:sx n="104" d="100"/>
          <a:sy n="104" d="100"/>
        </p:scale>
        <p:origin x="1824" y="11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2/21/2017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2/21/2017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122361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Lagging Reactive Testing</a:t>
            </a:r>
          </a:p>
          <a:p>
            <a:r>
              <a:rPr lang="en-US" sz="1200" kern="1200" dirty="0" smtClean="0">
                <a:solidFill>
                  <a:schemeClr val="tx1"/>
                </a:solidFill>
                <a:effectLst/>
                <a:latin typeface="+mn-lt"/>
                <a:ea typeface="+mn-ea"/>
                <a:cs typeface="+mn-cs"/>
              </a:rPr>
              <a:t>(a)	It is recommended, but not required, that lagging reactive tests be performed when system voltage is within the voltage profile, such as during high load periods.</a:t>
            </a:r>
          </a:p>
          <a:p>
            <a:r>
              <a:rPr lang="en-US" sz="1200" kern="1200" dirty="0" smtClean="0">
                <a:solidFill>
                  <a:schemeClr val="tx1"/>
                </a:solidFill>
                <a:effectLst/>
                <a:latin typeface="+mn-lt"/>
                <a:ea typeface="+mn-ea"/>
                <a:cs typeface="+mn-cs"/>
              </a:rPr>
              <a:t>(b)	Lagging tests should meet the following performance criteria:</a:t>
            </a:r>
          </a:p>
          <a:p>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Lagging Test 1:  Test at or above 95% of the unit’s High Sustained Limit (HSL) for at least 15 minutes.  IRRs should test at or above 60% of their HSL.  Testing acceptance criteria is met if the unit achieved no less than 90% of the unit’s most recent CURL.  </a:t>
            </a:r>
          </a:p>
          <a:p>
            <a:r>
              <a:rPr lang="en-US" sz="1200" kern="1200" dirty="0" smtClean="0">
                <a:solidFill>
                  <a:schemeClr val="tx1"/>
                </a:solidFill>
                <a:effectLst/>
                <a:latin typeface="+mn-lt"/>
                <a:ea typeface="+mn-ea"/>
                <a:cs typeface="+mn-cs"/>
              </a:rPr>
              <a:t>(ii)	Lagging Test 2:  Test at the unit’s HSL for at least one hour. IRRs should test with at least 90% of photovoltaic inverters or wind turbines on-line. Testing acceptance criteria is met if the unit achieved at least 50% of the units CURL for one hour.  </a:t>
            </a:r>
          </a:p>
          <a:p>
            <a:r>
              <a:rPr lang="en-US" sz="1200" kern="1200" dirty="0" smtClean="0">
                <a:solidFill>
                  <a:schemeClr val="tx1"/>
                </a:solidFill>
                <a:effectLst/>
                <a:latin typeface="+mn-lt"/>
                <a:ea typeface="+mn-ea"/>
                <a:cs typeface="+mn-cs"/>
              </a:rPr>
              <a:t>(iii)	Lagging Test 3:  Test at the unit’s normally expected minimum real power output during system light load conditions for at least one minute.  IRRs and nuclear units are exempt from this test.  Testing acceptance criteria is met if the unit achieved at least 50% of the unit’s CURL.  </a:t>
            </a:r>
          </a:p>
          <a:p>
            <a:r>
              <a:rPr lang="en-US" sz="1200" kern="1200" dirty="0" smtClean="0">
                <a:solidFill>
                  <a:schemeClr val="tx1"/>
                </a:solidFill>
                <a:effectLst/>
                <a:latin typeface="+mn-lt"/>
                <a:ea typeface="+mn-ea"/>
                <a:cs typeface="+mn-cs"/>
              </a:rPr>
              <a:t>(3)	Leading Reactive Testing</a:t>
            </a:r>
          </a:p>
          <a:p>
            <a:r>
              <a:rPr lang="en-US" sz="1200" kern="1200" dirty="0" smtClean="0">
                <a:solidFill>
                  <a:schemeClr val="tx1"/>
                </a:solidFill>
                <a:effectLst/>
                <a:latin typeface="+mn-lt"/>
                <a:ea typeface="+mn-ea"/>
                <a:cs typeface="+mn-cs"/>
              </a:rPr>
              <a:t>(a)	It is recommended, but not required, that leading reactive tests be performed when system voltage is within the voltage profile, such as during low load periods.</a:t>
            </a:r>
          </a:p>
          <a:p>
            <a:r>
              <a:rPr lang="en-US" sz="1200" kern="1200" dirty="0" smtClean="0">
                <a:solidFill>
                  <a:schemeClr val="tx1"/>
                </a:solidFill>
                <a:effectLst/>
                <a:latin typeface="+mn-lt"/>
                <a:ea typeface="+mn-ea"/>
                <a:cs typeface="+mn-cs"/>
              </a:rPr>
              <a:t>(b)	Leading tests should meet the following performance criteria:</a:t>
            </a:r>
          </a:p>
          <a:p>
            <a:r>
              <a:rPr lang="en-US" sz="1200" kern="1200" dirty="0" smtClean="0">
                <a:solidFill>
                  <a:schemeClr val="tx1"/>
                </a:solidFill>
                <a:effectLst/>
                <a:latin typeface="+mn-lt"/>
                <a:ea typeface="+mn-ea"/>
                <a:cs typeface="+mn-cs"/>
              </a:rPr>
              <a:t>(</a:t>
            </a:r>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Leading Test 1:  Test at the unit’s normally expected maximum real power output during system light load conditions for at least 15 minutes.  IRRs should test at or below 60% of their HSL.  Testing acceptance criteria is met if the unit achieved no less than 90% of the unit’s original manufacturer reactive curve or most recent CURL.</a:t>
            </a:r>
          </a:p>
          <a:p>
            <a:r>
              <a:rPr lang="en-US" sz="1200" kern="1200" dirty="0" smtClean="0">
                <a:solidFill>
                  <a:schemeClr val="tx1"/>
                </a:solidFill>
                <a:effectLst/>
                <a:latin typeface="+mn-lt"/>
                <a:ea typeface="+mn-ea"/>
                <a:cs typeface="+mn-cs"/>
              </a:rPr>
              <a:t>(ii)	Leading Test 2:  Test at the unit’s HSL for at least one minute.  IRR units are exempt from this test.  Testing acceptance criteria is met if the unit achieved at least 50% of the unit’s CURL.</a:t>
            </a:r>
          </a:p>
          <a:p>
            <a:r>
              <a:rPr lang="en-US" sz="1200" kern="1200" dirty="0" smtClean="0">
                <a:solidFill>
                  <a:schemeClr val="tx1"/>
                </a:solidFill>
                <a:effectLst/>
                <a:latin typeface="+mn-lt"/>
                <a:ea typeface="+mn-ea"/>
                <a:cs typeface="+mn-cs"/>
              </a:rPr>
              <a:t>(iii)	Leading Test 3:  Test at the unit’s normally expected minimum real power output during system light load conditions for at least one minute.  IRRs and nuclear units are exempt from this test.  Testing acceptance criteria is met if the unit achieved at least 50% of the unit’s CURL.  </a:t>
            </a:r>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337974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984522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Submit 0’s or 1’s where</a:t>
            </a:r>
            <a:r>
              <a:rPr lang="en-US" baseline="0" dirty="0" smtClean="0"/>
              <a:t> applicable </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1871569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ercot.com/mktrules/guides/noperating/current"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www.ercot.com/mktrules/nprotocols/current"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413338"/>
            <a:ext cx="5646034" cy="1754326"/>
          </a:xfrm>
          <a:prstGeom prst="rect">
            <a:avLst/>
          </a:prstGeom>
          <a:noFill/>
        </p:spPr>
        <p:txBody>
          <a:bodyPr wrap="square" rtlCol="0">
            <a:spAutoFit/>
          </a:bodyPr>
          <a:lstStyle/>
          <a:p>
            <a:r>
              <a:rPr lang="en-US" b="1" dirty="0" smtClean="0"/>
              <a:t>New NDCRC Reactive Test Form Worksho</a:t>
            </a:r>
            <a:r>
              <a:rPr lang="en-US" b="1" dirty="0"/>
              <a:t>p</a:t>
            </a:r>
          </a:p>
          <a:p>
            <a:endParaRPr lang="en-US" dirty="0"/>
          </a:p>
          <a:p>
            <a:r>
              <a:rPr lang="en-US" dirty="0" smtClean="0"/>
              <a:t>Yamit Lavi</a:t>
            </a:r>
          </a:p>
          <a:p>
            <a:r>
              <a:rPr lang="en-US" dirty="0" smtClean="0"/>
              <a:t>Grid Analysis, Operations Planning</a:t>
            </a:r>
            <a:endParaRPr lang="en-US" dirty="0"/>
          </a:p>
          <a:p>
            <a:endParaRPr lang="en-US" dirty="0"/>
          </a:p>
          <a:p>
            <a:r>
              <a:rPr lang="en-US" dirty="0" smtClean="0"/>
              <a:t>February 21, 2017</a:t>
            </a:r>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0" indent="0">
              <a:buNone/>
            </a:pPr>
            <a:r>
              <a:rPr lang="en-US" b="1" dirty="0" smtClean="0"/>
              <a:t>Agenda</a:t>
            </a:r>
          </a:p>
          <a:p>
            <a:r>
              <a:rPr lang="en-US" dirty="0"/>
              <a:t>Nodal Protocol/Operating </a:t>
            </a:r>
            <a:r>
              <a:rPr lang="en-US" dirty="0" smtClean="0"/>
              <a:t>Guide References</a:t>
            </a:r>
          </a:p>
          <a:p>
            <a:r>
              <a:rPr lang="en-US" dirty="0" smtClean="0"/>
              <a:t>Why are there Changes</a:t>
            </a:r>
          </a:p>
          <a:p>
            <a:r>
              <a:rPr lang="en-US" dirty="0" smtClean="0"/>
              <a:t>Common Form Issues</a:t>
            </a:r>
          </a:p>
          <a:p>
            <a:r>
              <a:rPr lang="en-US" dirty="0" smtClean="0"/>
              <a:t>Demo</a:t>
            </a:r>
          </a:p>
          <a:p>
            <a:r>
              <a:rPr lang="en-US" dirty="0" smtClean="0"/>
              <a:t>Q&amp;A</a:t>
            </a:r>
            <a:endParaRPr lang="en-US" dirty="0"/>
          </a:p>
        </p:txBody>
      </p:sp>
    </p:spTree>
    <p:extLst>
      <p:ext uri="{BB962C8B-B14F-4D97-AF65-F5344CB8AC3E}">
        <p14:creationId xmlns:p14="http://schemas.microsoft.com/office/powerpoint/2010/main" val="5304994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763000" cy="1143000"/>
          </a:xfrm>
        </p:spPr>
        <p:txBody>
          <a:bodyPr/>
          <a:lstStyle/>
          <a:p>
            <a:r>
              <a:rPr lang="en-US" sz="3200" b="1" dirty="0" smtClean="0">
                <a:solidFill>
                  <a:schemeClr val="accent1"/>
                </a:solidFill>
              </a:rPr>
              <a:t>Nodal Protocol/Operating Guide References</a:t>
            </a:r>
            <a:endParaRPr lang="en-US" sz="3200" b="1" dirty="0">
              <a:solidFill>
                <a:schemeClr val="accent1"/>
              </a:solidFill>
            </a:endParaRPr>
          </a:p>
        </p:txBody>
      </p:sp>
      <p:sp>
        <p:nvSpPr>
          <p:cNvPr id="3" name="Content Placeholder 2"/>
          <p:cNvSpPr>
            <a:spLocks noGrp="1"/>
          </p:cNvSpPr>
          <p:nvPr>
            <p:ph idx="1"/>
          </p:nvPr>
        </p:nvSpPr>
        <p:spPr>
          <a:xfrm>
            <a:off x="320040" y="1386682"/>
            <a:ext cx="8534400" cy="4319832"/>
          </a:xfrm>
        </p:spPr>
        <p:txBody>
          <a:bodyPr/>
          <a:lstStyle/>
          <a:p>
            <a:pPr lvl="0"/>
            <a:r>
              <a:rPr lang="en-US" dirty="0">
                <a:hlinkClick r:id="rId3"/>
              </a:rPr>
              <a:t>Nodal Operating Guides</a:t>
            </a:r>
            <a:r>
              <a:rPr lang="en-US" dirty="0"/>
              <a:t> </a:t>
            </a:r>
            <a:endParaRPr lang="en-US" dirty="0" smtClean="0"/>
          </a:p>
          <a:p>
            <a:pPr lvl="1"/>
            <a:r>
              <a:rPr lang="en-US" dirty="0" smtClean="0"/>
              <a:t>Section 3.3.2 </a:t>
            </a:r>
            <a:r>
              <a:rPr lang="en-US" dirty="0"/>
              <a:t>– Unit Reactive Capability Requirements</a:t>
            </a:r>
          </a:p>
          <a:p>
            <a:pPr lvl="0"/>
            <a:r>
              <a:rPr lang="en-US" dirty="0">
                <a:hlinkClick r:id="rId4"/>
              </a:rPr>
              <a:t>Nodal Protocols </a:t>
            </a:r>
            <a:endParaRPr lang="en-US" dirty="0" smtClean="0"/>
          </a:p>
          <a:p>
            <a:pPr lvl="1"/>
            <a:r>
              <a:rPr lang="en-US" dirty="0" smtClean="0"/>
              <a:t>Section 8.1.1.2.1.4 </a:t>
            </a:r>
            <a:r>
              <a:rPr lang="en-US" dirty="0"/>
              <a:t>– Voltage Support Service Qualification</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29596952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Why Are There Changes</a:t>
            </a:r>
            <a:endParaRPr lang="en-US" sz="3200" dirty="0"/>
          </a:p>
        </p:txBody>
      </p:sp>
      <p:sp>
        <p:nvSpPr>
          <p:cNvPr id="6" name="Content Placeholder 5"/>
          <p:cNvSpPr>
            <a:spLocks noGrp="1"/>
          </p:cNvSpPr>
          <p:nvPr>
            <p:ph idx="1"/>
          </p:nvPr>
        </p:nvSpPr>
        <p:spPr/>
        <p:txBody>
          <a:bodyPr/>
          <a:lstStyle/>
          <a:p>
            <a:r>
              <a:rPr lang="en-US" dirty="0" smtClean="0"/>
              <a:t>New NERC Reliability Standard MOD-25-2</a:t>
            </a:r>
          </a:p>
          <a:p>
            <a:r>
              <a:rPr lang="en-US" dirty="0" smtClean="0"/>
              <a:t>The new test form can be taken from the NDCRC and submitted to </a:t>
            </a:r>
            <a:r>
              <a:rPr lang="en-US" dirty="0" smtClean="0"/>
              <a:t>NERC/TRE</a:t>
            </a:r>
          </a:p>
          <a:p>
            <a:pPr lvl="1"/>
            <a:r>
              <a:rPr lang="en-US" dirty="0" smtClean="0"/>
              <a:t>Discuss with your TP or the TRE to clarify how the test can be submitted</a:t>
            </a:r>
            <a:endParaRPr lang="en-US" dirty="0"/>
          </a:p>
        </p:txBody>
      </p:sp>
      <p:sp>
        <p:nvSpPr>
          <p:cNvPr id="8" name="Slide Number Placeholder 7"/>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19925566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Common Form Issues</a:t>
            </a:r>
            <a:endParaRPr lang="en-US" sz="3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
        <p:nvSpPr>
          <p:cNvPr id="11" name="Content Placeholder 10"/>
          <p:cNvSpPr>
            <a:spLocks noGrp="1"/>
          </p:cNvSpPr>
          <p:nvPr>
            <p:ph idx="1"/>
          </p:nvPr>
        </p:nvSpPr>
        <p:spPr>
          <a:xfrm>
            <a:off x="304800" y="914400"/>
            <a:ext cx="8534400" cy="4853233"/>
          </a:xfrm>
        </p:spPr>
        <p:txBody>
          <a:bodyPr/>
          <a:lstStyle/>
          <a:p>
            <a:r>
              <a:rPr lang="en-US" sz="2800" dirty="0" smtClean="0"/>
              <a:t>Fields in </a:t>
            </a:r>
            <a:r>
              <a:rPr lang="en-US" sz="2800" b="1" dirty="0" smtClean="0"/>
              <a:t>Bold Text </a:t>
            </a:r>
            <a:r>
              <a:rPr lang="en-US" sz="2800" dirty="0" smtClean="0"/>
              <a:t>are required</a:t>
            </a:r>
          </a:p>
          <a:p>
            <a:r>
              <a:rPr lang="en-US" sz="2800" dirty="0" smtClean="0"/>
              <a:t>Numerical boxes do not accept text</a:t>
            </a:r>
          </a:p>
          <a:p>
            <a:pPr lvl="1"/>
            <a:r>
              <a:rPr lang="en-US" sz="2400" dirty="0" smtClean="0"/>
              <a:t>Form will crash if text is submitted</a:t>
            </a:r>
          </a:p>
          <a:p>
            <a:r>
              <a:rPr lang="en-US" sz="2800" dirty="0" smtClean="0"/>
              <a:t>High side transformer ratio value needs to be greater than low side</a:t>
            </a:r>
          </a:p>
          <a:p>
            <a:pPr lvl="1"/>
            <a:r>
              <a:rPr lang="en-US" sz="2400" dirty="0" smtClean="0"/>
              <a:t>Still applies if the transformer is not applicable</a:t>
            </a:r>
          </a:p>
          <a:p>
            <a:pPr lvl="2"/>
            <a:r>
              <a:rPr lang="en-US" sz="2000" dirty="0" smtClean="0"/>
              <a:t>Example:</a:t>
            </a:r>
          </a:p>
          <a:p>
            <a:pPr>
              <a:spcBef>
                <a:spcPts val="1200"/>
              </a:spcBef>
            </a:pPr>
            <a:r>
              <a:rPr lang="en-US" sz="2800" dirty="0" smtClean="0"/>
              <a:t>IRR Special Circumstances</a:t>
            </a:r>
          </a:p>
          <a:p>
            <a:pPr lvl="1">
              <a:spcBef>
                <a:spcPts val="1200"/>
              </a:spcBef>
            </a:pPr>
            <a:r>
              <a:rPr lang="en-US" sz="2400" dirty="0" smtClean="0"/>
              <a:t>Test 3 for Leading &amp; Lagging grayed out</a:t>
            </a:r>
          </a:p>
          <a:p>
            <a:pPr lvl="1">
              <a:spcBef>
                <a:spcPts val="1200"/>
              </a:spcBef>
            </a:pPr>
            <a:r>
              <a:rPr lang="en-US" sz="2400" dirty="0" smtClean="0"/>
              <a:t>Test 2 Leading is not required but, currently, the form still requires numerical data</a:t>
            </a:r>
            <a:endParaRPr lang="en-US" sz="2400" dirty="0"/>
          </a:p>
        </p:txBody>
      </p:sp>
      <p:pic>
        <p:nvPicPr>
          <p:cNvPr id="12" name="Picture 11"/>
          <p:cNvPicPr>
            <a:picLocks noChangeAspect="1"/>
          </p:cNvPicPr>
          <p:nvPr/>
        </p:nvPicPr>
        <p:blipFill>
          <a:blip r:embed="rId2"/>
          <a:stretch>
            <a:fillRect/>
          </a:stretch>
        </p:blipFill>
        <p:spPr>
          <a:xfrm>
            <a:off x="2628900" y="3733800"/>
            <a:ext cx="1981200" cy="486610"/>
          </a:xfrm>
          <a:prstGeom prst="rect">
            <a:avLst/>
          </a:prstGeom>
        </p:spPr>
      </p:pic>
    </p:spTree>
    <p:extLst>
      <p:ext uri="{BB962C8B-B14F-4D97-AF65-F5344CB8AC3E}">
        <p14:creationId xmlns:p14="http://schemas.microsoft.com/office/powerpoint/2010/main" val="2482479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IRR Leading Test 2</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pic>
        <p:nvPicPr>
          <p:cNvPr id="7" name="Content Placeholder 6"/>
          <p:cNvPicPr>
            <a:picLocks noGrp="1" noChangeAspect="1"/>
          </p:cNvPicPr>
          <p:nvPr>
            <p:ph idx="1"/>
          </p:nvPr>
        </p:nvPicPr>
        <p:blipFill>
          <a:blip r:embed="rId3"/>
          <a:stretch>
            <a:fillRect/>
          </a:stretch>
        </p:blipFill>
        <p:spPr>
          <a:xfrm>
            <a:off x="2514600" y="956235"/>
            <a:ext cx="3886200" cy="5295991"/>
          </a:xfrm>
          <a:prstGeom prst="rect">
            <a:avLst/>
          </a:prstGeom>
        </p:spPr>
      </p:pic>
    </p:spTree>
    <p:extLst>
      <p:ext uri="{BB962C8B-B14F-4D97-AF65-F5344CB8AC3E}">
        <p14:creationId xmlns:p14="http://schemas.microsoft.com/office/powerpoint/2010/main" val="1602493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Form Issues Cont.</a:t>
            </a:r>
            <a:endParaRPr lang="en-US" dirty="0"/>
          </a:p>
        </p:txBody>
      </p:sp>
      <p:sp>
        <p:nvSpPr>
          <p:cNvPr id="3" name="Content Placeholder 2"/>
          <p:cNvSpPr>
            <a:spLocks noGrp="1"/>
          </p:cNvSpPr>
          <p:nvPr>
            <p:ph idx="1"/>
          </p:nvPr>
        </p:nvSpPr>
        <p:spPr/>
        <p:txBody>
          <a:bodyPr/>
          <a:lstStyle/>
          <a:p>
            <a:r>
              <a:rPr lang="en-US" dirty="0" smtClean="0"/>
              <a:t>NDCRC will time out after several minutes</a:t>
            </a:r>
          </a:p>
          <a:p>
            <a:pPr lvl="1"/>
            <a:r>
              <a:rPr lang="en-US" dirty="0" smtClean="0"/>
              <a:t>Save the test form periodically</a:t>
            </a:r>
          </a:p>
          <a:p>
            <a:r>
              <a:rPr lang="en-US" dirty="0" smtClean="0"/>
              <a:t>Lagging Test 1 can be any 15 minute period within the duration of Lagging Test 2</a:t>
            </a:r>
          </a:p>
          <a:p>
            <a:r>
              <a:rPr lang="en-US" dirty="0" smtClean="0"/>
              <a:t>Gross MW and MVAR should be measured at the Generator terminals</a:t>
            </a:r>
          </a:p>
          <a:p>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26155217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733800" y="2667000"/>
            <a:ext cx="2057400" cy="746918"/>
          </a:xfrm>
          <a:prstGeom prst="rect">
            <a:avLst/>
          </a:prstGeom>
        </p:spPr>
        <p:txBody>
          <a:bodyPr/>
          <a:lstStyle>
            <a:lvl1pPr algn="l" defTabSz="914400" rtl="0" eaLnBrk="1" latinLnBrk="0" hangingPunct="1">
              <a:spcBef>
                <a:spcPct val="0"/>
              </a:spcBef>
              <a:buNone/>
              <a:defRPr sz="2800" b="1" kern="1200">
                <a:solidFill>
                  <a:schemeClr val="accent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dirty="0" smtClean="0">
                <a:solidFill>
                  <a:srgbClr val="00ACC8"/>
                </a:solidFill>
                <a:latin typeface="Arial" panose="020B0604020202020204"/>
              </a:rPr>
              <a:t>Demo</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2800" b="1" i="0" u="none" strike="noStrike" kern="1200" cap="none" spc="0" normalizeH="0" baseline="0" noProof="0" dirty="0">
              <a:ln>
                <a:noFill/>
              </a:ln>
              <a:solidFill>
                <a:srgbClr val="00ACC8"/>
              </a:solidFill>
              <a:effectLst/>
              <a:uLnTx/>
              <a:uFillTx/>
              <a:latin typeface="Arial" panose="020B0604020202020204"/>
              <a:ea typeface="+mj-ea"/>
              <a:cs typeface="+mj-cs"/>
            </a:endParaRPr>
          </a:p>
        </p:txBody>
      </p:sp>
    </p:spTree>
    <p:extLst>
      <p:ext uri="{BB962C8B-B14F-4D97-AF65-F5344CB8AC3E}">
        <p14:creationId xmlns:p14="http://schemas.microsoft.com/office/powerpoint/2010/main" val="972039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733800" y="2667000"/>
            <a:ext cx="2057400" cy="746918"/>
          </a:xfrm>
          <a:prstGeom prst="rect">
            <a:avLst/>
          </a:prstGeom>
        </p:spPr>
        <p:txBody>
          <a:bodyPr/>
          <a:lstStyle>
            <a:lvl1pPr algn="l" defTabSz="914400" rtl="0" eaLnBrk="1" latinLnBrk="0" hangingPunct="1">
              <a:spcBef>
                <a:spcPct val="0"/>
              </a:spcBef>
              <a:buNone/>
              <a:defRPr sz="2800" b="1" kern="1200">
                <a:solidFill>
                  <a:schemeClr val="accent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dirty="0" smtClean="0">
                <a:solidFill>
                  <a:srgbClr val="00ACC8"/>
                </a:solidFill>
                <a:latin typeface="Arial" panose="020B0604020202020204"/>
              </a:rPr>
              <a:t>Q&amp;A</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2800" b="1" i="0" u="none" strike="noStrike" kern="1200" cap="none" spc="0" normalizeH="0" baseline="0" noProof="0" dirty="0">
              <a:ln>
                <a:noFill/>
              </a:ln>
              <a:solidFill>
                <a:srgbClr val="00ACC8"/>
              </a:solidFill>
              <a:effectLst/>
              <a:uLnTx/>
              <a:uFillTx/>
              <a:latin typeface="Arial" panose="020B0604020202020204"/>
              <a:ea typeface="+mj-ea"/>
              <a:cs typeface="+mj-cs"/>
            </a:endParaRPr>
          </a:p>
        </p:txBody>
      </p:sp>
    </p:spTree>
    <p:extLst>
      <p:ext uri="{BB962C8B-B14F-4D97-AF65-F5344CB8AC3E}">
        <p14:creationId xmlns:p14="http://schemas.microsoft.com/office/powerpoint/2010/main" val="228174156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schemas.microsoft.com/office/2006/documentManagement/types"/>
    <ds:schemaRef ds:uri="http://purl.org/dc/elements/1.1/"/>
    <ds:schemaRef ds:uri="http://purl.org/dc/dcmitype/"/>
    <ds:schemaRef ds:uri="http://www.w3.org/XML/1998/namespace"/>
    <ds:schemaRef ds:uri="http://purl.org/dc/terms/"/>
    <ds:schemaRef ds:uri="http://schemas.openxmlformats.org/package/2006/metadata/core-properties"/>
    <ds:schemaRef ds:uri="http://schemas.microsoft.com/office/infopath/2007/PartnerControls"/>
    <ds:schemaRef ds:uri="c34af464-7aa1-4edd-9be4-83dffc1cb926"/>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783</TotalTime>
  <Words>218</Words>
  <Application>Microsoft Office PowerPoint</Application>
  <PresentationFormat>On-screen Show (4:3)</PresentationFormat>
  <Paragraphs>61</Paragraphs>
  <Slides>9</Slides>
  <Notes>4</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9</vt:i4>
      </vt:variant>
    </vt:vector>
  </HeadingPairs>
  <TitlesOfParts>
    <vt:vector size="14" baseType="lpstr">
      <vt:lpstr>Arial</vt:lpstr>
      <vt:lpstr>Calibri</vt:lpstr>
      <vt:lpstr>1_Custom Design</vt:lpstr>
      <vt:lpstr>Office Theme</vt:lpstr>
      <vt:lpstr>Custom Design</vt:lpstr>
      <vt:lpstr>PowerPoint Presentation</vt:lpstr>
      <vt:lpstr>PowerPoint Presentation</vt:lpstr>
      <vt:lpstr>Nodal Protocol/Operating Guide References</vt:lpstr>
      <vt:lpstr>Why Are There Changes</vt:lpstr>
      <vt:lpstr>Common Form Issues</vt:lpstr>
      <vt:lpstr>IRR Leading Test 2</vt:lpstr>
      <vt:lpstr>Common Form Issues Cont.</vt:lpstr>
      <vt:lpstr>PowerPoint Presentation</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Lavi, Yamit</cp:lastModifiedBy>
  <cp:revision>45</cp:revision>
  <cp:lastPrinted>2016-01-21T20:53:15Z</cp:lastPrinted>
  <dcterms:created xsi:type="dcterms:W3CDTF">2016-01-21T15:20:31Z</dcterms:created>
  <dcterms:modified xsi:type="dcterms:W3CDTF">2017-02-21T16:50:19Z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