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28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February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</a:t>
            </a:r>
            <a:r>
              <a:rPr lang="en-US" sz="1600" b="1" kern="0" dirty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01/03/17 – ERCOT renewed/replaced the naesb.ercot.com SSL digital certificate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No action is typically required of Market Participants for this type of certificate renewal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TXUE experienced errors which were resolved by downloading the new certificate and installing it into their trusted key store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No other issues were reported by Market Participants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ERCOT has traditionally sent Market Notices for this type of change, but failed to do so in this instance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For future changes of this type, ERCOT will ensure that a Market Notice is sent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01/23/17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err="1">
                <a:solidFill>
                  <a:srgbClr val="000000"/>
                </a:solidFill>
              </a:rPr>
              <a:t>MarkeTrak</a:t>
            </a:r>
            <a:r>
              <a:rPr lang="en-US" sz="1600" kern="0" dirty="0">
                <a:solidFill>
                  <a:srgbClr val="000000"/>
                </a:solidFill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</a:rPr>
              <a:t>FindESIID</a:t>
            </a:r>
            <a:r>
              <a:rPr lang="en-US" sz="1600" kern="0" dirty="0">
                <a:solidFill>
                  <a:srgbClr val="000000"/>
                </a:solidFill>
              </a:rPr>
              <a:t>, and </a:t>
            </a:r>
            <a:r>
              <a:rPr lang="en-US" sz="1600" kern="0" dirty="0" err="1">
                <a:solidFill>
                  <a:srgbClr val="000000"/>
                </a:solidFill>
              </a:rPr>
              <a:t>FindTransaction</a:t>
            </a:r>
            <a:r>
              <a:rPr lang="en-US" sz="1600" kern="0" dirty="0">
                <a:solidFill>
                  <a:srgbClr val="000000"/>
                </a:solidFill>
              </a:rPr>
              <a:t> issue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From </a:t>
            </a:r>
            <a:r>
              <a:rPr lang="en-US" sz="1400" kern="0" dirty="0" smtClean="0">
                <a:solidFill>
                  <a:srgbClr val="000000"/>
                </a:solidFill>
              </a:rPr>
              <a:t>5:14 PM </a:t>
            </a:r>
            <a:r>
              <a:rPr lang="en-US" sz="1400" kern="0" dirty="0">
                <a:solidFill>
                  <a:srgbClr val="000000"/>
                </a:solidFill>
              </a:rPr>
              <a:t>to </a:t>
            </a:r>
            <a:r>
              <a:rPr lang="en-US" sz="1400" kern="0" dirty="0" smtClean="0">
                <a:solidFill>
                  <a:srgbClr val="000000"/>
                </a:solidFill>
              </a:rPr>
              <a:t>5:19 PM </a:t>
            </a:r>
            <a:r>
              <a:rPr lang="en-US" sz="1400" kern="0" dirty="0" err="1">
                <a:solidFill>
                  <a:srgbClr val="000000"/>
                </a:solidFill>
              </a:rPr>
              <a:t>MarkeTrak</a:t>
            </a:r>
            <a:r>
              <a:rPr lang="en-US" sz="1400" kern="0" dirty="0">
                <a:solidFill>
                  <a:srgbClr val="000000"/>
                </a:solidFill>
              </a:rPr>
              <a:t>, </a:t>
            </a:r>
            <a:r>
              <a:rPr lang="en-US" sz="1400" kern="0" dirty="0" err="1">
                <a:solidFill>
                  <a:srgbClr val="000000"/>
                </a:solidFill>
              </a:rPr>
              <a:t>FindESIID</a:t>
            </a:r>
            <a:r>
              <a:rPr lang="en-US" sz="1400" kern="0" dirty="0">
                <a:solidFill>
                  <a:srgbClr val="000000"/>
                </a:solidFill>
              </a:rPr>
              <a:t>, and </a:t>
            </a:r>
            <a:r>
              <a:rPr lang="en-US" sz="1400" kern="0" dirty="0" err="1">
                <a:solidFill>
                  <a:srgbClr val="000000"/>
                </a:solidFill>
              </a:rPr>
              <a:t>FindTransaction</a:t>
            </a:r>
            <a:r>
              <a:rPr lang="en-US" sz="1400" kern="0" dirty="0">
                <a:solidFill>
                  <a:srgbClr val="000000"/>
                </a:solidFill>
              </a:rPr>
              <a:t> were degraded or unavailable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Retail Transaction processing was not impacted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Root cause was </a:t>
            </a:r>
            <a:r>
              <a:rPr lang="en-US" sz="1400" kern="0" dirty="0" smtClean="0">
                <a:solidFill>
                  <a:srgbClr val="000000"/>
                </a:solidFill>
              </a:rPr>
              <a:t>an application </a:t>
            </a:r>
            <a:r>
              <a:rPr lang="en-US" sz="1400" kern="0" dirty="0">
                <a:solidFill>
                  <a:srgbClr val="000000"/>
                </a:solidFill>
              </a:rPr>
              <a:t>issue</a:t>
            </a:r>
          </a:p>
          <a:p>
            <a:pPr marL="914400" lvl="2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76400"/>
            <a:ext cx="8534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163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56</cp:revision>
  <cp:lastPrinted>2016-01-21T20:53:15Z</cp:lastPrinted>
  <dcterms:created xsi:type="dcterms:W3CDTF">2016-01-21T15:20:31Z</dcterms:created>
  <dcterms:modified xsi:type="dcterms:W3CDTF">2017-02-21T00:33:12Z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