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8" r:id="rId3"/>
    <p:sldId id="257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B5D2-B101-4CA8-A8CF-67A6A9B6D9DC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B2E9-B4A0-41BD-863E-4C354D3E36D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812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B5D2-B101-4CA8-A8CF-67A6A9B6D9DC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B2E9-B4A0-41BD-863E-4C354D3E3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50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B5D2-B101-4CA8-A8CF-67A6A9B6D9DC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B2E9-B4A0-41BD-863E-4C354D3E3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8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B5D2-B101-4CA8-A8CF-67A6A9B6D9DC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B2E9-B4A0-41BD-863E-4C354D3E3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82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B5D2-B101-4CA8-A8CF-67A6A9B6D9DC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B2E9-B4A0-41BD-863E-4C354D3E36D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5301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B5D2-B101-4CA8-A8CF-67A6A9B6D9DC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B2E9-B4A0-41BD-863E-4C354D3E3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B5D2-B101-4CA8-A8CF-67A6A9B6D9DC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B2E9-B4A0-41BD-863E-4C354D3E3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76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B5D2-B101-4CA8-A8CF-67A6A9B6D9DC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B2E9-B4A0-41BD-863E-4C354D3E3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26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B5D2-B101-4CA8-A8CF-67A6A9B6D9DC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B2E9-B4A0-41BD-863E-4C354D3E3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96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C62B5D2-B101-4CA8-A8CF-67A6A9B6D9DC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79B2E9-B4A0-41BD-863E-4C354D3E3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74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B5D2-B101-4CA8-A8CF-67A6A9B6D9DC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B2E9-B4A0-41BD-863E-4C354D3E3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10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C62B5D2-B101-4CA8-A8CF-67A6A9B6D9DC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279B2E9-B4A0-41BD-863E-4C354D3E36D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66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COPMGRR046, Commercial Operations Market Guide Revision Request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Lindsay Butterfield</a:t>
            </a:r>
          </a:p>
          <a:p>
            <a:r>
              <a:rPr lang="en-US" dirty="0" smtClean="0"/>
              <a:t>Market Rules Analyst 2</a:t>
            </a:r>
          </a:p>
          <a:p>
            <a:r>
              <a:rPr lang="en-US" dirty="0" smtClean="0"/>
              <a:t>ERCOT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776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COPMGRR046 </a:t>
            </a:r>
            <a:r>
              <a:rPr lang="en-US" dirty="0"/>
              <a:t>refines the process for revising the Commercial Operations Market Guide (COPMG) so that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COPMGRRs </a:t>
            </a:r>
            <a:r>
              <a:rPr lang="en-US" sz="2400" b="1" dirty="0">
                <a:solidFill>
                  <a:schemeClr val="tx1"/>
                </a:solidFill>
              </a:rPr>
              <a:t>are originally considered at the voting Subcommittee level</a:t>
            </a:r>
            <a:r>
              <a:rPr lang="en-US" sz="2400" dirty="0"/>
              <a:t>, and 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tx1"/>
                </a:solidFill>
              </a:rPr>
              <a:t>E</a:t>
            </a:r>
            <a:r>
              <a:rPr lang="en-US" sz="2400" b="1" dirty="0" smtClean="0">
                <a:solidFill>
                  <a:schemeClr val="tx1"/>
                </a:solidFill>
              </a:rPr>
              <a:t>xpands </a:t>
            </a:r>
            <a:r>
              <a:rPr lang="en-US" sz="2400" b="1" dirty="0">
                <a:solidFill>
                  <a:schemeClr val="tx1"/>
                </a:solidFill>
              </a:rPr>
              <a:t>the list of COPMGRRs requiring ERCOT Board approval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process changes were discussed at the 8/25/16 TAC/TAC Subcommittee Structural and Procedural Review, the 9/29/16 TAC meeting, and the 10/10/16 HR &amp; Governance Committee meeting.</a:t>
            </a:r>
          </a:p>
        </p:txBody>
      </p:sp>
    </p:spTree>
    <p:extLst>
      <p:ext uri="{BB962C8B-B14F-4D97-AF65-F5344CB8AC3E}">
        <p14:creationId xmlns:p14="http://schemas.microsoft.com/office/powerpoint/2010/main" val="3956809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 Process Updates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5"/>
            <a:ext cx="10058400" cy="11541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/>
              <a:t>Retail Market Guide Revision Request Process: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i="1" dirty="0" smtClean="0">
                <a:sym typeface="Wingdings" panose="05000000000000000000" pitchFamily="2" charset="2"/>
              </a:rPr>
              <a:t>Suite of Market Guides to be updated using RMGRR as the model. (e.g., PGRR, RRGRR, VCMRR, LPGRR)</a:t>
            </a:r>
            <a:endParaRPr lang="en-US" i="1" dirty="0">
              <a:sym typeface="Wingdings" panose="05000000000000000000" pitchFamily="2" charset="2"/>
            </a:endParaRP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1097280" y="29998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1097280" y="2999875"/>
            <a:ext cx="9039225" cy="2971800"/>
            <a:chOff x="712" y="3195"/>
            <a:chExt cx="14993" cy="4934"/>
          </a:xfrm>
        </p:grpSpPr>
        <p:sp>
          <p:nvSpPr>
            <p:cNvPr id="6" name="AutoShape 25"/>
            <p:cNvSpPr>
              <a:spLocks noChangeAspect="1" noChangeArrowheads="1" noTextEdit="1"/>
            </p:cNvSpPr>
            <p:nvPr/>
          </p:nvSpPr>
          <p:spPr bwMode="auto">
            <a:xfrm>
              <a:off x="712" y="3195"/>
              <a:ext cx="14993" cy="49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AutoShape 24"/>
            <p:cNvSpPr>
              <a:spLocks noChangeArrowheads="1"/>
            </p:cNvSpPr>
            <p:nvPr/>
          </p:nvSpPr>
          <p:spPr bwMode="auto">
            <a:xfrm>
              <a:off x="3240" y="4320"/>
              <a:ext cx="1800" cy="1440"/>
            </a:xfrm>
            <a:prstGeom prst="flowChartDecision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DAEEF3"/>
                </a:gs>
                <a:gs pos="100000">
                  <a:srgbClr val="92CDDC"/>
                </a:gs>
              </a:gsLst>
              <a:lin ang="189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Text Box 23"/>
            <p:cNvSpPr txBox="1">
              <a:spLocks noChangeArrowheads="1"/>
            </p:cNvSpPr>
            <p:nvPr/>
          </p:nvSpPr>
          <p:spPr bwMode="auto">
            <a:xfrm>
              <a:off x="3420" y="4860"/>
              <a:ext cx="14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6923" tIns="43463" rIns="86923" bIns="4346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Market Rules Processing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Text Box 22"/>
            <p:cNvSpPr txBox="1">
              <a:spLocks noChangeArrowheads="1"/>
            </p:cNvSpPr>
            <p:nvPr/>
          </p:nvSpPr>
          <p:spPr bwMode="auto">
            <a:xfrm>
              <a:off x="3600" y="5940"/>
              <a:ext cx="1260" cy="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6923" tIns="43463" rIns="86923" bIns="4346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5 Business Days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Text Box 21"/>
            <p:cNvSpPr txBox="1">
              <a:spLocks noChangeArrowheads="1"/>
            </p:cNvSpPr>
            <p:nvPr/>
          </p:nvSpPr>
          <p:spPr bwMode="auto">
            <a:xfrm>
              <a:off x="4579" y="3776"/>
              <a:ext cx="1260" cy="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6923" tIns="43463" rIns="86923" bIns="4346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14 Day Comment Period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AutoShape 20"/>
            <p:cNvSpPr>
              <a:spLocks noChangeArrowheads="1"/>
            </p:cNvSpPr>
            <p:nvPr/>
          </p:nvSpPr>
          <p:spPr bwMode="auto">
            <a:xfrm>
              <a:off x="5940" y="3600"/>
              <a:ext cx="1620" cy="3067"/>
            </a:xfrm>
            <a:prstGeom prst="flowChartProcess">
              <a:avLst/>
            </a:prstGeom>
            <a:gradFill rotWithShape="0">
              <a:gsLst>
                <a:gs pos="0">
                  <a:srgbClr val="95B3D7"/>
                </a:gs>
                <a:gs pos="50000">
                  <a:srgbClr val="DBE5F1"/>
                </a:gs>
                <a:gs pos="100000">
                  <a:srgbClr val="95B3D7"/>
                </a:gs>
              </a:gsLst>
              <a:lin ang="189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Text Box 19"/>
            <p:cNvSpPr txBox="1">
              <a:spLocks noChangeArrowheads="1"/>
            </p:cNvSpPr>
            <p:nvPr/>
          </p:nvSpPr>
          <p:spPr bwMode="auto">
            <a:xfrm>
              <a:off x="5940" y="4500"/>
              <a:ext cx="1620" cy="1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9573" tIns="34786" rIns="69573" bIns="3478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RMS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Language Consideration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AutoShape 18"/>
            <p:cNvSpPr>
              <a:spLocks noChangeArrowheads="1"/>
            </p:cNvSpPr>
            <p:nvPr/>
          </p:nvSpPr>
          <p:spPr bwMode="auto">
            <a:xfrm>
              <a:off x="10980" y="3600"/>
              <a:ext cx="1620" cy="3067"/>
            </a:xfrm>
            <a:prstGeom prst="flowChartProcess">
              <a:avLst/>
            </a:prstGeom>
            <a:gradFill rotWithShape="0">
              <a:gsLst>
                <a:gs pos="0">
                  <a:srgbClr val="B2A1C7"/>
                </a:gs>
                <a:gs pos="50000">
                  <a:srgbClr val="E5DFEC"/>
                </a:gs>
                <a:gs pos="100000">
                  <a:srgbClr val="B2A1C7"/>
                </a:gs>
              </a:gsLst>
              <a:lin ang="189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AutoShape 17"/>
            <p:cNvSpPr>
              <a:spLocks noChangeArrowheads="1"/>
            </p:cNvSpPr>
            <p:nvPr/>
          </p:nvSpPr>
          <p:spPr bwMode="auto">
            <a:xfrm>
              <a:off x="8460" y="3600"/>
              <a:ext cx="1620" cy="3067"/>
            </a:xfrm>
            <a:prstGeom prst="flowChartProcess">
              <a:avLst/>
            </a:prstGeom>
            <a:gradFill rotWithShape="0">
              <a:gsLst>
                <a:gs pos="0">
                  <a:srgbClr val="95B3D7"/>
                </a:gs>
                <a:gs pos="50000">
                  <a:srgbClr val="DBE5F1"/>
                </a:gs>
                <a:gs pos="100000">
                  <a:srgbClr val="95B3D7"/>
                </a:gs>
              </a:gsLst>
              <a:lin ang="189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AutoShape 16"/>
            <p:cNvSpPr>
              <a:spLocks noChangeArrowheads="1"/>
            </p:cNvSpPr>
            <p:nvPr/>
          </p:nvSpPr>
          <p:spPr bwMode="auto">
            <a:xfrm>
              <a:off x="13500" y="3600"/>
              <a:ext cx="1620" cy="3067"/>
            </a:xfrm>
            <a:prstGeom prst="flowChartProcess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8460" y="4500"/>
              <a:ext cx="1620" cy="1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9573" tIns="34786" rIns="69573" bIns="3478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RMS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Impact Analysis Review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11160" y="4860"/>
              <a:ext cx="126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9573" tIns="34786" rIns="69573" bIns="3478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TAC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Text Box 13"/>
            <p:cNvSpPr txBox="1">
              <a:spLocks noChangeArrowheads="1"/>
            </p:cNvSpPr>
            <p:nvPr/>
          </p:nvSpPr>
          <p:spPr bwMode="auto">
            <a:xfrm>
              <a:off x="13680" y="4680"/>
              <a:ext cx="126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9573" tIns="34786" rIns="69573" bIns="3478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Board of Directors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Line 12"/>
            <p:cNvSpPr>
              <a:spLocks noChangeShapeType="1"/>
            </p:cNvSpPr>
            <p:nvPr/>
          </p:nvSpPr>
          <p:spPr bwMode="auto">
            <a:xfrm>
              <a:off x="4763" y="4511"/>
              <a:ext cx="1079" cy="1"/>
            </a:xfrm>
            <a:prstGeom prst="line">
              <a:avLst/>
            </a:prstGeom>
            <a:noFill/>
            <a:ln w="3175">
              <a:solidFill>
                <a:srgbClr val="808080"/>
              </a:solidFill>
              <a:prstDash val="sysDot"/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11"/>
            <p:cNvSpPr>
              <a:spLocks noChangeShapeType="1"/>
            </p:cNvSpPr>
            <p:nvPr/>
          </p:nvSpPr>
          <p:spPr bwMode="auto">
            <a:xfrm>
              <a:off x="3780" y="5940"/>
              <a:ext cx="900" cy="1"/>
            </a:xfrm>
            <a:prstGeom prst="line">
              <a:avLst/>
            </a:prstGeom>
            <a:noFill/>
            <a:ln w="3175">
              <a:solidFill>
                <a:srgbClr val="808080"/>
              </a:solidFill>
              <a:prstDash val="sysDot"/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AutoShape 10"/>
            <p:cNvSpPr>
              <a:spLocks noChangeArrowheads="1"/>
            </p:cNvSpPr>
            <p:nvPr/>
          </p:nvSpPr>
          <p:spPr bwMode="auto">
            <a:xfrm>
              <a:off x="720" y="3600"/>
              <a:ext cx="1627" cy="3060"/>
            </a:xfrm>
            <a:prstGeom prst="flowChartAlternateProcess">
              <a:avLst/>
            </a:prstGeom>
            <a:gradFill rotWithShape="0">
              <a:gsLst>
                <a:gs pos="0">
                  <a:srgbClr val="FABF8F"/>
                </a:gs>
                <a:gs pos="50000">
                  <a:srgbClr val="FDE9D9"/>
                </a:gs>
                <a:gs pos="100000">
                  <a:srgbClr val="FABF8F"/>
                </a:gs>
              </a:gsLst>
              <a:lin ang="189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9"/>
            <p:cNvSpPr>
              <a:spLocks noChangeShapeType="1"/>
            </p:cNvSpPr>
            <p:nvPr/>
          </p:nvSpPr>
          <p:spPr bwMode="auto">
            <a:xfrm>
              <a:off x="2340" y="5040"/>
              <a:ext cx="878" cy="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8"/>
            <p:cNvSpPr>
              <a:spLocks noChangeShapeType="1"/>
            </p:cNvSpPr>
            <p:nvPr/>
          </p:nvSpPr>
          <p:spPr bwMode="auto">
            <a:xfrm>
              <a:off x="12600" y="5040"/>
              <a:ext cx="900" cy="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7"/>
            <p:cNvSpPr>
              <a:spLocks noChangeShapeType="1"/>
            </p:cNvSpPr>
            <p:nvPr/>
          </p:nvSpPr>
          <p:spPr bwMode="auto">
            <a:xfrm>
              <a:off x="5040" y="5040"/>
              <a:ext cx="900" cy="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6"/>
            <p:cNvSpPr>
              <a:spLocks noChangeShapeType="1"/>
            </p:cNvSpPr>
            <p:nvPr/>
          </p:nvSpPr>
          <p:spPr bwMode="auto">
            <a:xfrm>
              <a:off x="7560" y="5040"/>
              <a:ext cx="900" cy="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5"/>
            <p:cNvSpPr>
              <a:spLocks noChangeShapeType="1"/>
            </p:cNvSpPr>
            <p:nvPr/>
          </p:nvSpPr>
          <p:spPr bwMode="auto">
            <a:xfrm>
              <a:off x="10080" y="5040"/>
              <a:ext cx="900" cy="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900" y="4320"/>
              <a:ext cx="1260" cy="1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9573" tIns="34786" rIns="69573" bIns="3478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Retail Market Guide Revision Request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3"/>
            <p:cNvSpPr>
              <a:spLocks noChangeArrowheads="1"/>
            </p:cNvSpPr>
            <p:nvPr/>
          </p:nvSpPr>
          <p:spPr bwMode="auto">
            <a:xfrm>
              <a:off x="12845" y="3211"/>
              <a:ext cx="2844" cy="4918"/>
            </a:xfrm>
            <a:prstGeom prst="rect">
              <a:avLst/>
            </a:prstGeom>
            <a:noFill/>
            <a:ln w="19050">
              <a:solidFill>
                <a:srgbClr val="80808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99CC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"/>
            <p:cNvSpPr>
              <a:spLocks noChangeArrowheads="1"/>
            </p:cNvSpPr>
            <p:nvPr/>
          </p:nvSpPr>
          <p:spPr bwMode="auto">
            <a:xfrm>
              <a:off x="13019" y="6784"/>
              <a:ext cx="2448" cy="13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8697" tIns="44348" rIns="88697" bIns="443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Board approval is required on RMGRRs that require a project for implementation.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0012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9"/>
          <p:cNvSpPr>
            <a:spLocks noChangeArrowheads="1"/>
          </p:cNvSpPr>
          <p:nvPr/>
        </p:nvSpPr>
        <p:spPr bwMode="auto">
          <a:xfrm>
            <a:off x="1467853" y="231006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1467853" y="633664"/>
            <a:ext cx="9074150" cy="2981325"/>
            <a:chOff x="411" y="3211"/>
            <a:chExt cx="15053" cy="4950"/>
          </a:xfrm>
        </p:grpSpPr>
        <p:sp>
          <p:nvSpPr>
            <p:cNvPr id="6" name="AutoShape 28"/>
            <p:cNvSpPr>
              <a:spLocks noChangeAspect="1" noChangeArrowheads="1" noTextEdit="1"/>
            </p:cNvSpPr>
            <p:nvPr/>
          </p:nvSpPr>
          <p:spPr bwMode="auto">
            <a:xfrm>
              <a:off x="411" y="3211"/>
              <a:ext cx="15053" cy="4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AutoShape 27"/>
            <p:cNvSpPr>
              <a:spLocks noChangeArrowheads="1"/>
            </p:cNvSpPr>
            <p:nvPr/>
          </p:nvSpPr>
          <p:spPr bwMode="auto">
            <a:xfrm>
              <a:off x="2546" y="4319"/>
              <a:ext cx="1799" cy="1440"/>
            </a:xfrm>
            <a:prstGeom prst="flowChartDecision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DAEEF3"/>
                </a:gs>
                <a:gs pos="100000">
                  <a:srgbClr val="92CDDC"/>
                </a:gs>
              </a:gsLst>
              <a:lin ang="189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Text Box 26"/>
            <p:cNvSpPr txBox="1">
              <a:spLocks noChangeArrowheads="1"/>
            </p:cNvSpPr>
            <p:nvPr/>
          </p:nvSpPr>
          <p:spPr bwMode="auto">
            <a:xfrm>
              <a:off x="2726" y="4859"/>
              <a:ext cx="1440" cy="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6923" tIns="43463" rIns="86923" bIns="4346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Market Rules Processing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Text Box 25"/>
            <p:cNvSpPr txBox="1">
              <a:spLocks noChangeArrowheads="1"/>
            </p:cNvSpPr>
            <p:nvPr/>
          </p:nvSpPr>
          <p:spPr bwMode="auto">
            <a:xfrm>
              <a:off x="2778" y="5940"/>
              <a:ext cx="1260" cy="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6923" tIns="43463" rIns="86923" bIns="4346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5 Business Days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3414" y="3584"/>
              <a:ext cx="1260" cy="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6923" tIns="43463" rIns="86923" bIns="4346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14 Day Comment Period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AutoShape 23"/>
            <p:cNvSpPr>
              <a:spLocks noChangeArrowheads="1"/>
            </p:cNvSpPr>
            <p:nvPr/>
          </p:nvSpPr>
          <p:spPr bwMode="auto">
            <a:xfrm>
              <a:off x="4805" y="3607"/>
              <a:ext cx="1620" cy="3067"/>
            </a:xfrm>
            <a:prstGeom prst="flowChartProcess">
              <a:avLst/>
            </a:prstGeom>
            <a:gradFill rotWithShape="0">
              <a:gsLst>
                <a:gs pos="0">
                  <a:srgbClr val="95B3D7"/>
                </a:gs>
                <a:gs pos="50000">
                  <a:srgbClr val="DBE5F1"/>
                </a:gs>
                <a:gs pos="100000">
                  <a:srgbClr val="95B3D7"/>
                </a:gs>
              </a:gsLst>
              <a:lin ang="189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Text Box 22"/>
            <p:cNvSpPr txBox="1">
              <a:spLocks noChangeArrowheads="1"/>
            </p:cNvSpPr>
            <p:nvPr/>
          </p:nvSpPr>
          <p:spPr bwMode="auto">
            <a:xfrm>
              <a:off x="4850" y="4498"/>
              <a:ext cx="1533" cy="1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9573" tIns="34786" rIns="69573" bIns="3478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CSWG</a:t>
              </a:r>
              <a:endPara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Language Consideration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AutoShape 21"/>
            <p:cNvSpPr>
              <a:spLocks noChangeArrowheads="1"/>
            </p:cNvSpPr>
            <p:nvPr/>
          </p:nvSpPr>
          <p:spPr bwMode="auto">
            <a:xfrm>
              <a:off x="11169" y="3607"/>
              <a:ext cx="1620" cy="3067"/>
            </a:xfrm>
            <a:prstGeom prst="flowChartProcess">
              <a:avLst/>
            </a:prstGeom>
            <a:gradFill rotWithShape="0">
              <a:gsLst>
                <a:gs pos="0">
                  <a:srgbClr val="B2A1C7"/>
                </a:gs>
                <a:gs pos="50000">
                  <a:srgbClr val="E5DFEC"/>
                </a:gs>
                <a:gs pos="100000">
                  <a:srgbClr val="B2A1C7"/>
                </a:gs>
              </a:gsLst>
              <a:lin ang="189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AutoShape 20"/>
            <p:cNvSpPr>
              <a:spLocks noChangeArrowheads="1"/>
            </p:cNvSpPr>
            <p:nvPr/>
          </p:nvSpPr>
          <p:spPr bwMode="auto">
            <a:xfrm>
              <a:off x="6884" y="3607"/>
              <a:ext cx="1620" cy="3067"/>
            </a:xfrm>
            <a:prstGeom prst="flowChartProcess">
              <a:avLst/>
            </a:prstGeom>
            <a:gradFill rotWithShape="0">
              <a:gsLst>
                <a:gs pos="0">
                  <a:srgbClr val="95B3D7"/>
                </a:gs>
                <a:gs pos="50000">
                  <a:srgbClr val="DBE5F1"/>
                </a:gs>
                <a:gs pos="100000">
                  <a:srgbClr val="95B3D7"/>
                </a:gs>
              </a:gsLst>
              <a:lin ang="189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AutoShape 19"/>
            <p:cNvSpPr>
              <a:spLocks noChangeArrowheads="1"/>
            </p:cNvSpPr>
            <p:nvPr/>
          </p:nvSpPr>
          <p:spPr bwMode="auto">
            <a:xfrm>
              <a:off x="13290" y="3607"/>
              <a:ext cx="1620" cy="3067"/>
            </a:xfrm>
            <a:prstGeom prst="flowChartProcess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6884" y="4499"/>
              <a:ext cx="1620" cy="1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9573" tIns="34786" rIns="69573" bIns="3478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CSWG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Impact Analysis Review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11202" y="4874"/>
              <a:ext cx="1261" cy="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9573" tIns="34786" rIns="69573" bIns="3478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TAC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13469" y="4688"/>
              <a:ext cx="1261" cy="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9573" tIns="34786" rIns="69573" bIns="3478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Board of Directors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3727" y="4318"/>
              <a:ext cx="1078" cy="1"/>
            </a:xfrm>
            <a:prstGeom prst="line">
              <a:avLst/>
            </a:prstGeom>
            <a:noFill/>
            <a:ln w="3175">
              <a:solidFill>
                <a:srgbClr val="808080"/>
              </a:solidFill>
              <a:prstDash val="sysDot"/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>
              <a:off x="2992" y="5938"/>
              <a:ext cx="899" cy="1"/>
            </a:xfrm>
            <a:prstGeom prst="line">
              <a:avLst/>
            </a:prstGeom>
            <a:noFill/>
            <a:ln w="3175">
              <a:solidFill>
                <a:srgbClr val="808080"/>
              </a:solidFill>
              <a:prstDash val="sysDot"/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AutoShape 13"/>
            <p:cNvSpPr>
              <a:spLocks noChangeArrowheads="1"/>
            </p:cNvSpPr>
            <p:nvPr/>
          </p:nvSpPr>
          <p:spPr bwMode="auto">
            <a:xfrm>
              <a:off x="419" y="3607"/>
              <a:ext cx="1628" cy="3060"/>
            </a:xfrm>
            <a:prstGeom prst="flowChartAlternateProcess">
              <a:avLst/>
            </a:prstGeom>
            <a:gradFill rotWithShape="0">
              <a:gsLst>
                <a:gs pos="0">
                  <a:srgbClr val="FABF8F"/>
                </a:gs>
                <a:gs pos="50000">
                  <a:srgbClr val="FDE9D9"/>
                </a:gs>
                <a:gs pos="100000">
                  <a:srgbClr val="FABF8F"/>
                </a:gs>
              </a:gsLst>
              <a:lin ang="189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12"/>
            <p:cNvSpPr>
              <a:spLocks noChangeShapeType="1"/>
            </p:cNvSpPr>
            <p:nvPr/>
          </p:nvSpPr>
          <p:spPr bwMode="auto">
            <a:xfrm>
              <a:off x="2047" y="5042"/>
              <a:ext cx="500" cy="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Text Box 11"/>
            <p:cNvSpPr txBox="1">
              <a:spLocks noChangeArrowheads="1"/>
            </p:cNvSpPr>
            <p:nvPr/>
          </p:nvSpPr>
          <p:spPr bwMode="auto">
            <a:xfrm>
              <a:off x="514" y="4328"/>
              <a:ext cx="1441" cy="1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9573" tIns="34786" rIns="69573" bIns="3478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Commercial Operations Market Guide Revision Request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10"/>
            <p:cNvSpPr>
              <a:spLocks noChangeArrowheads="1"/>
            </p:cNvSpPr>
            <p:nvPr/>
          </p:nvSpPr>
          <p:spPr bwMode="auto">
            <a:xfrm>
              <a:off x="12952" y="3437"/>
              <a:ext cx="2496" cy="4549"/>
            </a:xfrm>
            <a:prstGeom prst="rect">
              <a:avLst/>
            </a:prstGeom>
            <a:noFill/>
            <a:ln w="19050">
              <a:solidFill>
                <a:srgbClr val="80808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99CC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9"/>
            <p:cNvSpPr>
              <a:spLocks noChangeArrowheads="1"/>
            </p:cNvSpPr>
            <p:nvPr/>
          </p:nvSpPr>
          <p:spPr bwMode="auto">
            <a:xfrm>
              <a:off x="13000" y="6772"/>
              <a:ext cx="2322" cy="12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8697" tIns="44348" rIns="88697" bIns="443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Board approval is required on COPMGRRs that require a project for implementation.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AutoShape 8"/>
            <p:cNvSpPr>
              <a:spLocks noChangeArrowheads="1"/>
            </p:cNvSpPr>
            <p:nvPr/>
          </p:nvSpPr>
          <p:spPr bwMode="auto">
            <a:xfrm>
              <a:off x="9049" y="3607"/>
              <a:ext cx="1620" cy="3067"/>
            </a:xfrm>
            <a:prstGeom prst="flowChartProcess">
              <a:avLst/>
            </a:prstGeom>
            <a:gradFill rotWithShape="0">
              <a:gsLst>
                <a:gs pos="0">
                  <a:srgbClr val="666666"/>
                </a:gs>
                <a:gs pos="50000">
                  <a:srgbClr val="CCCCCC"/>
                </a:gs>
                <a:gs pos="100000">
                  <a:srgbClr val="666666"/>
                </a:gs>
              </a:gsLst>
              <a:lin ang="189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Text Box 7"/>
            <p:cNvSpPr txBox="1">
              <a:spLocks noChangeArrowheads="1"/>
            </p:cNvSpPr>
            <p:nvPr/>
          </p:nvSpPr>
          <p:spPr bwMode="auto">
            <a:xfrm>
              <a:off x="9228" y="4866"/>
              <a:ext cx="1261" cy="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9573" tIns="34786" rIns="69573" bIns="3478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COPS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Line 6"/>
            <p:cNvSpPr>
              <a:spLocks noChangeShapeType="1"/>
            </p:cNvSpPr>
            <p:nvPr/>
          </p:nvSpPr>
          <p:spPr bwMode="auto">
            <a:xfrm>
              <a:off x="4305" y="5039"/>
              <a:ext cx="500" cy="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5"/>
            <p:cNvSpPr>
              <a:spLocks noChangeShapeType="1"/>
            </p:cNvSpPr>
            <p:nvPr/>
          </p:nvSpPr>
          <p:spPr bwMode="auto">
            <a:xfrm>
              <a:off x="6383" y="5043"/>
              <a:ext cx="501" cy="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4"/>
            <p:cNvSpPr>
              <a:spLocks noChangeShapeType="1"/>
            </p:cNvSpPr>
            <p:nvPr/>
          </p:nvSpPr>
          <p:spPr bwMode="auto">
            <a:xfrm>
              <a:off x="8504" y="5044"/>
              <a:ext cx="500" cy="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3"/>
            <p:cNvSpPr>
              <a:spLocks noChangeShapeType="1"/>
            </p:cNvSpPr>
            <p:nvPr/>
          </p:nvSpPr>
          <p:spPr bwMode="auto">
            <a:xfrm>
              <a:off x="10669" y="5037"/>
              <a:ext cx="500" cy="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2"/>
            <p:cNvSpPr>
              <a:spLocks noChangeShapeType="1"/>
            </p:cNvSpPr>
            <p:nvPr/>
          </p:nvSpPr>
          <p:spPr bwMode="auto">
            <a:xfrm>
              <a:off x="12789" y="5036"/>
              <a:ext cx="501" cy="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4" name="Group 1"/>
          <p:cNvGrpSpPr>
            <a:grpSpLocks noChangeAspect="1"/>
          </p:cNvGrpSpPr>
          <p:nvPr/>
        </p:nvGrpSpPr>
        <p:grpSpPr bwMode="auto">
          <a:xfrm>
            <a:off x="1458208" y="3441472"/>
            <a:ext cx="9074150" cy="2981325"/>
            <a:chOff x="411" y="3211"/>
            <a:chExt cx="15053" cy="4950"/>
          </a:xfrm>
        </p:grpSpPr>
        <p:sp>
          <p:nvSpPr>
            <p:cNvPr id="35" name="AutoShape 28"/>
            <p:cNvSpPr>
              <a:spLocks noChangeAspect="1" noChangeArrowheads="1" noTextEdit="1"/>
            </p:cNvSpPr>
            <p:nvPr/>
          </p:nvSpPr>
          <p:spPr bwMode="auto">
            <a:xfrm>
              <a:off x="411" y="3211"/>
              <a:ext cx="15053" cy="4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AutoShape 27"/>
            <p:cNvSpPr>
              <a:spLocks noChangeArrowheads="1"/>
            </p:cNvSpPr>
            <p:nvPr/>
          </p:nvSpPr>
          <p:spPr bwMode="auto">
            <a:xfrm>
              <a:off x="4584" y="4319"/>
              <a:ext cx="1799" cy="1440"/>
            </a:xfrm>
            <a:prstGeom prst="flowChartDecision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DAEEF3"/>
                </a:gs>
                <a:gs pos="100000">
                  <a:srgbClr val="92CDDC"/>
                </a:gs>
              </a:gsLst>
              <a:lin ang="189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Text Box 26"/>
            <p:cNvSpPr txBox="1">
              <a:spLocks noChangeArrowheads="1"/>
            </p:cNvSpPr>
            <p:nvPr/>
          </p:nvSpPr>
          <p:spPr bwMode="auto">
            <a:xfrm>
              <a:off x="4764" y="4859"/>
              <a:ext cx="1440" cy="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6923" tIns="43463" rIns="86923" bIns="4346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Market Rules Processing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Text Box 25"/>
            <p:cNvSpPr txBox="1">
              <a:spLocks noChangeArrowheads="1"/>
            </p:cNvSpPr>
            <p:nvPr/>
          </p:nvSpPr>
          <p:spPr bwMode="auto">
            <a:xfrm>
              <a:off x="4816" y="5940"/>
              <a:ext cx="1260" cy="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6923" tIns="43463" rIns="86923" bIns="4346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5 Business Days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Text Box 24"/>
            <p:cNvSpPr txBox="1">
              <a:spLocks noChangeArrowheads="1"/>
            </p:cNvSpPr>
            <p:nvPr/>
          </p:nvSpPr>
          <p:spPr bwMode="auto">
            <a:xfrm>
              <a:off x="5452" y="3584"/>
              <a:ext cx="1260" cy="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6923" tIns="43463" rIns="86923" bIns="4346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14 Day Comment Period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AutoShape 23"/>
            <p:cNvSpPr>
              <a:spLocks noChangeArrowheads="1"/>
            </p:cNvSpPr>
            <p:nvPr/>
          </p:nvSpPr>
          <p:spPr bwMode="auto">
            <a:xfrm>
              <a:off x="6868" y="3607"/>
              <a:ext cx="1620" cy="3067"/>
            </a:xfrm>
            <a:prstGeom prst="flowChartProcess">
              <a:avLst/>
            </a:prstGeom>
            <a:gradFill rotWithShape="0">
              <a:gsLst>
                <a:gs pos="0">
                  <a:srgbClr val="95B3D7"/>
                </a:gs>
                <a:gs pos="50000">
                  <a:srgbClr val="DBE5F1"/>
                </a:gs>
                <a:gs pos="100000">
                  <a:srgbClr val="95B3D7"/>
                </a:gs>
              </a:gsLst>
              <a:lin ang="189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Text Box 22"/>
            <p:cNvSpPr txBox="1">
              <a:spLocks noChangeArrowheads="1"/>
            </p:cNvSpPr>
            <p:nvPr/>
          </p:nvSpPr>
          <p:spPr bwMode="auto">
            <a:xfrm>
              <a:off x="6898" y="4498"/>
              <a:ext cx="1588" cy="1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9573" tIns="34786" rIns="69573" bIns="3478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COPS</a:t>
              </a:r>
              <a:endPara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Language Consideration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AutoShape 21"/>
            <p:cNvSpPr>
              <a:spLocks noChangeArrowheads="1"/>
            </p:cNvSpPr>
            <p:nvPr/>
          </p:nvSpPr>
          <p:spPr bwMode="auto">
            <a:xfrm>
              <a:off x="11169" y="3607"/>
              <a:ext cx="1620" cy="3067"/>
            </a:xfrm>
            <a:prstGeom prst="flowChartProcess">
              <a:avLst/>
            </a:prstGeom>
            <a:gradFill rotWithShape="0">
              <a:gsLst>
                <a:gs pos="0">
                  <a:srgbClr val="B2A1C7"/>
                </a:gs>
                <a:gs pos="50000">
                  <a:srgbClr val="E5DFEC"/>
                </a:gs>
                <a:gs pos="100000">
                  <a:srgbClr val="B2A1C7"/>
                </a:gs>
              </a:gsLst>
              <a:lin ang="189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AutoShape 20"/>
            <p:cNvSpPr>
              <a:spLocks noChangeArrowheads="1"/>
            </p:cNvSpPr>
            <p:nvPr/>
          </p:nvSpPr>
          <p:spPr bwMode="auto">
            <a:xfrm>
              <a:off x="9027" y="3607"/>
              <a:ext cx="1620" cy="3067"/>
            </a:xfrm>
            <a:prstGeom prst="flowChartProcess">
              <a:avLst/>
            </a:prstGeom>
            <a:gradFill rotWithShape="0">
              <a:gsLst>
                <a:gs pos="0">
                  <a:srgbClr val="95B3D7"/>
                </a:gs>
                <a:gs pos="50000">
                  <a:srgbClr val="DBE5F1"/>
                </a:gs>
                <a:gs pos="100000">
                  <a:srgbClr val="95B3D7"/>
                </a:gs>
              </a:gsLst>
              <a:lin ang="189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AutoShape 19"/>
            <p:cNvSpPr>
              <a:spLocks noChangeArrowheads="1"/>
            </p:cNvSpPr>
            <p:nvPr/>
          </p:nvSpPr>
          <p:spPr bwMode="auto">
            <a:xfrm>
              <a:off x="13290" y="3607"/>
              <a:ext cx="1620" cy="3067"/>
            </a:xfrm>
            <a:prstGeom prst="flowChartProcess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Text Box 18"/>
            <p:cNvSpPr txBox="1">
              <a:spLocks noChangeArrowheads="1"/>
            </p:cNvSpPr>
            <p:nvPr/>
          </p:nvSpPr>
          <p:spPr bwMode="auto">
            <a:xfrm>
              <a:off x="9022" y="4499"/>
              <a:ext cx="1620" cy="1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9573" tIns="34786" rIns="69573" bIns="3478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COPS</a:t>
              </a:r>
              <a:endPara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Impact Analysis Review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Text Box 17"/>
            <p:cNvSpPr txBox="1">
              <a:spLocks noChangeArrowheads="1"/>
            </p:cNvSpPr>
            <p:nvPr/>
          </p:nvSpPr>
          <p:spPr bwMode="auto">
            <a:xfrm>
              <a:off x="11202" y="4874"/>
              <a:ext cx="1261" cy="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9573" tIns="34786" rIns="69573" bIns="3478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TAC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Text Box 16"/>
            <p:cNvSpPr txBox="1">
              <a:spLocks noChangeArrowheads="1"/>
            </p:cNvSpPr>
            <p:nvPr/>
          </p:nvSpPr>
          <p:spPr bwMode="auto">
            <a:xfrm>
              <a:off x="13469" y="4688"/>
              <a:ext cx="1261" cy="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9573" tIns="34786" rIns="69573" bIns="3478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Board of Directors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Line 15"/>
            <p:cNvSpPr>
              <a:spLocks noChangeShapeType="1"/>
            </p:cNvSpPr>
            <p:nvPr/>
          </p:nvSpPr>
          <p:spPr bwMode="auto">
            <a:xfrm>
              <a:off x="5765" y="4318"/>
              <a:ext cx="1078" cy="1"/>
            </a:xfrm>
            <a:prstGeom prst="line">
              <a:avLst/>
            </a:prstGeom>
            <a:noFill/>
            <a:ln w="3175">
              <a:solidFill>
                <a:srgbClr val="808080"/>
              </a:solidFill>
              <a:prstDash val="sysDot"/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14"/>
            <p:cNvSpPr>
              <a:spLocks noChangeShapeType="1"/>
            </p:cNvSpPr>
            <p:nvPr/>
          </p:nvSpPr>
          <p:spPr bwMode="auto">
            <a:xfrm>
              <a:off x="5030" y="5938"/>
              <a:ext cx="899" cy="1"/>
            </a:xfrm>
            <a:prstGeom prst="line">
              <a:avLst/>
            </a:prstGeom>
            <a:noFill/>
            <a:ln w="3175">
              <a:solidFill>
                <a:srgbClr val="808080"/>
              </a:solidFill>
              <a:prstDash val="sysDot"/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AutoShape 13"/>
            <p:cNvSpPr>
              <a:spLocks noChangeArrowheads="1"/>
            </p:cNvSpPr>
            <p:nvPr/>
          </p:nvSpPr>
          <p:spPr bwMode="auto">
            <a:xfrm>
              <a:off x="2427" y="3607"/>
              <a:ext cx="1628" cy="3060"/>
            </a:xfrm>
            <a:prstGeom prst="flowChartAlternateProcess">
              <a:avLst/>
            </a:prstGeom>
            <a:gradFill rotWithShape="0">
              <a:gsLst>
                <a:gs pos="0">
                  <a:srgbClr val="FABF8F"/>
                </a:gs>
                <a:gs pos="50000">
                  <a:srgbClr val="FDE9D9"/>
                </a:gs>
                <a:gs pos="100000">
                  <a:srgbClr val="FABF8F"/>
                </a:gs>
              </a:gsLst>
              <a:lin ang="189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12"/>
            <p:cNvSpPr>
              <a:spLocks noChangeShapeType="1"/>
            </p:cNvSpPr>
            <p:nvPr/>
          </p:nvSpPr>
          <p:spPr bwMode="auto">
            <a:xfrm>
              <a:off x="4055" y="5042"/>
              <a:ext cx="500" cy="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Text Box 11"/>
            <p:cNvSpPr txBox="1">
              <a:spLocks noChangeArrowheads="1"/>
            </p:cNvSpPr>
            <p:nvPr/>
          </p:nvSpPr>
          <p:spPr bwMode="auto">
            <a:xfrm>
              <a:off x="2522" y="4328"/>
              <a:ext cx="1441" cy="1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9573" tIns="34786" rIns="69573" bIns="3478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Commercial Operations Market Guide Revision Request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10"/>
            <p:cNvSpPr>
              <a:spLocks noChangeArrowheads="1"/>
            </p:cNvSpPr>
            <p:nvPr/>
          </p:nvSpPr>
          <p:spPr bwMode="auto">
            <a:xfrm>
              <a:off x="12952" y="3464"/>
              <a:ext cx="2496" cy="4522"/>
            </a:xfrm>
            <a:prstGeom prst="rect">
              <a:avLst/>
            </a:prstGeom>
            <a:noFill/>
            <a:ln w="19050">
              <a:solidFill>
                <a:srgbClr val="80808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99CC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9"/>
            <p:cNvSpPr>
              <a:spLocks noChangeArrowheads="1"/>
            </p:cNvSpPr>
            <p:nvPr/>
          </p:nvSpPr>
          <p:spPr bwMode="auto">
            <a:xfrm>
              <a:off x="13000" y="6772"/>
              <a:ext cx="2322" cy="12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8697" tIns="44348" rIns="88697" bIns="443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Board approval is required on COPMGRRs that require a project for implementation.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Line 6"/>
            <p:cNvSpPr>
              <a:spLocks noChangeShapeType="1"/>
            </p:cNvSpPr>
            <p:nvPr/>
          </p:nvSpPr>
          <p:spPr bwMode="auto">
            <a:xfrm>
              <a:off x="6343" y="5039"/>
              <a:ext cx="500" cy="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5"/>
            <p:cNvSpPr>
              <a:spLocks noChangeShapeType="1"/>
            </p:cNvSpPr>
            <p:nvPr/>
          </p:nvSpPr>
          <p:spPr bwMode="auto">
            <a:xfrm>
              <a:off x="8511" y="5043"/>
              <a:ext cx="501" cy="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3"/>
            <p:cNvSpPr>
              <a:spLocks noChangeShapeType="1"/>
            </p:cNvSpPr>
            <p:nvPr/>
          </p:nvSpPr>
          <p:spPr bwMode="auto">
            <a:xfrm>
              <a:off x="10669" y="5037"/>
              <a:ext cx="500" cy="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2"/>
            <p:cNvSpPr>
              <a:spLocks noChangeShapeType="1"/>
            </p:cNvSpPr>
            <p:nvPr/>
          </p:nvSpPr>
          <p:spPr bwMode="auto">
            <a:xfrm>
              <a:off x="12789" y="5036"/>
              <a:ext cx="501" cy="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2" name="TextBox 61"/>
          <p:cNvSpPr txBox="1"/>
          <p:nvPr/>
        </p:nvSpPr>
        <p:spPr>
          <a:xfrm rot="19790593">
            <a:off x="169749" y="1452533"/>
            <a:ext cx="1117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CURRENT PROCESS</a:t>
            </a:r>
            <a:endParaRPr lang="en-US" b="1" dirty="0"/>
          </a:p>
        </p:txBody>
      </p:sp>
      <p:sp>
        <p:nvSpPr>
          <p:cNvPr id="63" name="TextBox 62"/>
          <p:cNvSpPr txBox="1"/>
          <p:nvPr/>
        </p:nvSpPr>
        <p:spPr>
          <a:xfrm rot="19790593">
            <a:off x="932487" y="4062067"/>
            <a:ext cx="159162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COPMGRR046 PROPOSED PROCESS </a:t>
            </a:r>
            <a:r>
              <a:rPr lang="en-US" sz="1100" b="1" dirty="0" smtClean="0"/>
              <a:t>*COPMGRRs moved into voting bodies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388332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COPMGRR Board Approval Update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5269" y="1844633"/>
            <a:ext cx="7642421" cy="23978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33504" y="4508633"/>
            <a:ext cx="93993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COPMGRRs </a:t>
            </a:r>
            <a:r>
              <a:rPr lang="en-US" b="1" dirty="0" smtClean="0"/>
              <a:t>currently </a:t>
            </a:r>
            <a:r>
              <a:rPr lang="en-US" dirty="0" smtClean="0"/>
              <a:t>go to the Board if there is a project associated with it. 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COPMGRR046</a:t>
            </a:r>
            <a:r>
              <a:rPr lang="en-US" dirty="0" smtClean="0"/>
              <a:t> proposes language that will send a COPMGRR to the Board if an associated Revision Request has a project.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COPMGRR: </a:t>
            </a:r>
            <a:r>
              <a:rPr lang="en-US" b="1" dirty="0" smtClean="0"/>
              <a:t>COPS </a:t>
            </a:r>
            <a:r>
              <a:rPr lang="en-US" b="1" dirty="0" smtClean="0">
                <a:sym typeface="Wingdings" panose="05000000000000000000" pitchFamily="2" charset="2"/>
              </a:rPr>
              <a:t> COPS  TAC  Board </a:t>
            </a:r>
            <a:r>
              <a:rPr lang="en-US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(when associated RR has project)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420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5102</TotalTime>
  <Words>306</Words>
  <Application>Microsoft Office PowerPoint</Application>
  <PresentationFormat>Widescreen</PresentationFormat>
  <Paragraphs>54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Retrospect</vt:lpstr>
      <vt:lpstr>COPMGRR046, Commercial Operations Market Guide Revision Request Process</vt:lpstr>
      <vt:lpstr>Description</vt:lpstr>
      <vt:lpstr>Stakeholder Process Updates </vt:lpstr>
      <vt:lpstr>PowerPoint Presentation</vt:lpstr>
      <vt:lpstr>COPMGRR Board Approval Update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COPMGRR046, Commercial Operations Market Guide Revision Request Process</dc:title>
  <dc:creator>LButterfield</dc:creator>
  <cp:lastModifiedBy>LButterfield</cp:lastModifiedBy>
  <cp:revision>12</cp:revision>
  <dcterms:created xsi:type="dcterms:W3CDTF">2017-01-26T14:54:06Z</dcterms:created>
  <dcterms:modified xsi:type="dcterms:W3CDTF">2017-02-16T18:35:05Z</dcterms:modified>
</cp:coreProperties>
</file>