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94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92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4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544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19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18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81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01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37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818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3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E17A9B8-F9F9-4C78-BC0E-1D9BAD0D4DA6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49AD429-EDC2-4A0E-B1E9-81AD6BECAFE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031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LPGRR062, </a:t>
            </a:r>
            <a:r>
              <a:rPr lang="en-US" dirty="0"/>
              <a:t>Load Profiling Guide Revision Request Process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Lindsay Butterfield</a:t>
            </a:r>
          </a:p>
          <a:p>
            <a:r>
              <a:rPr lang="en-US" dirty="0" smtClean="0"/>
              <a:t>Market Rules </a:t>
            </a:r>
          </a:p>
          <a:p>
            <a:r>
              <a:rPr lang="en-US" dirty="0" smtClean="0"/>
              <a:t>ERCOT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99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This Load Profiling Guide Revision Request (LPGRR) refines the process for revising the Load Profiling Guide (LPG) so that LPGRRs are </a:t>
            </a:r>
            <a:r>
              <a:rPr lang="en-US" b="1" dirty="0">
                <a:solidFill>
                  <a:schemeClr val="tx1"/>
                </a:solidFill>
              </a:rPr>
              <a:t>originally considered at the voting Subcommittee level</a:t>
            </a:r>
            <a:r>
              <a:rPr lang="en-US" dirty="0">
                <a:solidFill>
                  <a:schemeClr val="tx1"/>
                </a:solidFill>
              </a:rPr>
              <a:t>, and </a:t>
            </a:r>
            <a:r>
              <a:rPr lang="en-US" b="1" dirty="0">
                <a:solidFill>
                  <a:schemeClr val="tx1"/>
                </a:solidFill>
              </a:rPr>
              <a:t>expands the list of LPGRRs requiring ERCOT Board approval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</a:rPr>
              <a:t>These process changes were discussed at the 8/25/16 Technical Advisory Committee (TAC)/TAC Subcommittee Structural and Procedural Review, the 9/29/16 TAC meeting, and the 10/10/16 HR &amp; Governance Committee meeting.</a:t>
            </a:r>
          </a:p>
        </p:txBody>
      </p:sp>
    </p:spTree>
    <p:extLst>
      <p:ext uri="{BB962C8B-B14F-4D97-AF65-F5344CB8AC3E}">
        <p14:creationId xmlns:p14="http://schemas.microsoft.com/office/powerpoint/2010/main" val="1470767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Process Updates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115414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b="1" u="sng" dirty="0" smtClean="0"/>
              <a:t>Retail Market Guide Revision Request Process: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dirty="0" smtClean="0">
                <a:sym typeface="Wingdings" panose="05000000000000000000" pitchFamily="2" charset="2"/>
              </a:rPr>
              <a:t>Suite of Market Guides to be updated using RMGRR as the model. (e.g., PGRR, RRGRR, VCMRR, COPMGRR)</a:t>
            </a:r>
            <a:endParaRPr lang="en-US" i="1" dirty="0">
              <a:sym typeface="Wingdings" panose="05000000000000000000" pitchFamily="2" charset="2"/>
            </a:endParaRPr>
          </a:p>
        </p:txBody>
      </p:sp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1097280" y="2999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1097280" y="2999875"/>
            <a:ext cx="9039225" cy="2971800"/>
            <a:chOff x="712" y="3195"/>
            <a:chExt cx="14993" cy="4934"/>
          </a:xfrm>
        </p:grpSpPr>
        <p:sp>
          <p:nvSpPr>
            <p:cNvPr id="6" name="AutoShape 25"/>
            <p:cNvSpPr>
              <a:spLocks noChangeAspect="1" noChangeArrowheads="1" noTextEdit="1"/>
            </p:cNvSpPr>
            <p:nvPr/>
          </p:nvSpPr>
          <p:spPr bwMode="auto">
            <a:xfrm>
              <a:off x="712" y="3195"/>
              <a:ext cx="14993" cy="4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24"/>
            <p:cNvSpPr>
              <a:spLocks noChangeArrowheads="1"/>
            </p:cNvSpPr>
            <p:nvPr/>
          </p:nvSpPr>
          <p:spPr bwMode="auto">
            <a:xfrm>
              <a:off x="3240" y="4320"/>
              <a:ext cx="1800" cy="1440"/>
            </a:xfrm>
            <a:prstGeom prst="flowChartDecision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Text Box 23"/>
            <p:cNvSpPr txBox="1">
              <a:spLocks noChangeArrowheads="1"/>
            </p:cNvSpPr>
            <p:nvPr/>
          </p:nvSpPr>
          <p:spPr bwMode="auto">
            <a:xfrm>
              <a:off x="3420" y="4860"/>
              <a:ext cx="144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Market Rules Processing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Text Box 22"/>
            <p:cNvSpPr txBox="1">
              <a:spLocks noChangeArrowheads="1"/>
            </p:cNvSpPr>
            <p:nvPr/>
          </p:nvSpPr>
          <p:spPr bwMode="auto">
            <a:xfrm>
              <a:off x="3600" y="5940"/>
              <a:ext cx="1260" cy="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5 Business Days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Text Box 21"/>
            <p:cNvSpPr txBox="1">
              <a:spLocks noChangeArrowheads="1"/>
            </p:cNvSpPr>
            <p:nvPr/>
          </p:nvSpPr>
          <p:spPr bwMode="auto">
            <a:xfrm>
              <a:off x="4579" y="3776"/>
              <a:ext cx="1260" cy="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14 Day Comment Period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AutoShape 20"/>
            <p:cNvSpPr>
              <a:spLocks noChangeArrowheads="1"/>
            </p:cNvSpPr>
            <p:nvPr/>
          </p:nvSpPr>
          <p:spPr bwMode="auto">
            <a:xfrm>
              <a:off x="5940" y="3600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Text Box 19"/>
            <p:cNvSpPr txBox="1">
              <a:spLocks noChangeArrowheads="1"/>
            </p:cNvSpPr>
            <p:nvPr/>
          </p:nvSpPr>
          <p:spPr bwMode="auto">
            <a:xfrm>
              <a:off x="5940" y="4500"/>
              <a:ext cx="1620" cy="1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RMS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Language Consideration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AutoShape 18"/>
            <p:cNvSpPr>
              <a:spLocks noChangeArrowheads="1"/>
            </p:cNvSpPr>
            <p:nvPr/>
          </p:nvSpPr>
          <p:spPr bwMode="auto">
            <a:xfrm>
              <a:off x="10980" y="3600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7"/>
            <p:cNvSpPr>
              <a:spLocks noChangeArrowheads="1"/>
            </p:cNvSpPr>
            <p:nvPr/>
          </p:nvSpPr>
          <p:spPr bwMode="auto">
            <a:xfrm>
              <a:off x="8460" y="3600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>
              <a:off x="13500" y="3600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8460" y="4500"/>
              <a:ext cx="1620" cy="1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RMS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Impact Analysis Review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11160" y="4860"/>
              <a:ext cx="12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TAC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13680" y="4680"/>
              <a:ext cx="126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Board of Directors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>
              <a:off x="4763" y="4511"/>
              <a:ext cx="1079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3780" y="5940"/>
              <a:ext cx="900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10"/>
            <p:cNvSpPr>
              <a:spLocks noChangeArrowheads="1"/>
            </p:cNvSpPr>
            <p:nvPr/>
          </p:nvSpPr>
          <p:spPr bwMode="auto">
            <a:xfrm>
              <a:off x="720" y="3600"/>
              <a:ext cx="1627" cy="3060"/>
            </a:xfrm>
            <a:prstGeom prst="flowChartAlternateProcess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2340" y="5040"/>
              <a:ext cx="878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8"/>
            <p:cNvSpPr>
              <a:spLocks noChangeShapeType="1"/>
            </p:cNvSpPr>
            <p:nvPr/>
          </p:nvSpPr>
          <p:spPr bwMode="auto">
            <a:xfrm>
              <a:off x="12600" y="5040"/>
              <a:ext cx="9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5040" y="5040"/>
              <a:ext cx="9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6"/>
            <p:cNvSpPr>
              <a:spLocks noChangeShapeType="1"/>
            </p:cNvSpPr>
            <p:nvPr/>
          </p:nvSpPr>
          <p:spPr bwMode="auto">
            <a:xfrm>
              <a:off x="7560" y="5040"/>
              <a:ext cx="9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10080" y="5040"/>
              <a:ext cx="9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Text Box 4"/>
            <p:cNvSpPr txBox="1">
              <a:spLocks noChangeArrowheads="1"/>
            </p:cNvSpPr>
            <p:nvPr/>
          </p:nvSpPr>
          <p:spPr bwMode="auto">
            <a:xfrm>
              <a:off x="900" y="4320"/>
              <a:ext cx="1260" cy="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Retail Market Guide Revision Request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3"/>
            <p:cNvSpPr>
              <a:spLocks noChangeArrowheads="1"/>
            </p:cNvSpPr>
            <p:nvPr/>
          </p:nvSpPr>
          <p:spPr bwMode="auto">
            <a:xfrm>
              <a:off x="12845" y="3211"/>
              <a:ext cx="2844" cy="4918"/>
            </a:xfrm>
            <a:prstGeom prst="rect">
              <a:avLst/>
            </a:prstGeom>
            <a:noFill/>
            <a:ln w="19050">
              <a:solidFill>
                <a:srgbClr val="80808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"/>
            <p:cNvSpPr>
              <a:spLocks noChangeArrowheads="1"/>
            </p:cNvSpPr>
            <p:nvPr/>
          </p:nvSpPr>
          <p:spPr bwMode="auto">
            <a:xfrm>
              <a:off x="13019" y="6784"/>
              <a:ext cx="2448" cy="13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Board approval is required on RMGRRs that require a project for implementation.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1734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/>
        </p:nvSpPr>
        <p:spPr bwMode="auto">
          <a:xfrm>
            <a:off x="1467853" y="231006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1467853" y="641615"/>
            <a:ext cx="9074150" cy="2981325"/>
            <a:chOff x="411" y="3211"/>
            <a:chExt cx="15053" cy="4950"/>
          </a:xfrm>
        </p:grpSpPr>
        <p:sp>
          <p:nvSpPr>
            <p:cNvPr id="6" name="AutoShape 28"/>
            <p:cNvSpPr>
              <a:spLocks noChangeAspect="1" noChangeArrowheads="1" noTextEdit="1"/>
            </p:cNvSpPr>
            <p:nvPr/>
          </p:nvSpPr>
          <p:spPr bwMode="auto">
            <a:xfrm>
              <a:off x="411" y="3211"/>
              <a:ext cx="15053" cy="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27"/>
            <p:cNvSpPr>
              <a:spLocks noChangeArrowheads="1"/>
            </p:cNvSpPr>
            <p:nvPr/>
          </p:nvSpPr>
          <p:spPr bwMode="auto">
            <a:xfrm>
              <a:off x="2546" y="4319"/>
              <a:ext cx="1799" cy="1440"/>
            </a:xfrm>
            <a:prstGeom prst="flowChartDecision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Text Box 26"/>
            <p:cNvSpPr txBox="1">
              <a:spLocks noChangeArrowheads="1"/>
            </p:cNvSpPr>
            <p:nvPr/>
          </p:nvSpPr>
          <p:spPr bwMode="auto">
            <a:xfrm>
              <a:off x="2726" y="4859"/>
              <a:ext cx="1440" cy="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Market Rules Processing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Text Box 25"/>
            <p:cNvSpPr txBox="1">
              <a:spLocks noChangeArrowheads="1"/>
            </p:cNvSpPr>
            <p:nvPr/>
          </p:nvSpPr>
          <p:spPr bwMode="auto">
            <a:xfrm>
              <a:off x="2778" y="5940"/>
              <a:ext cx="1260" cy="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5 Business Days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Text Box 24"/>
            <p:cNvSpPr txBox="1">
              <a:spLocks noChangeArrowheads="1"/>
            </p:cNvSpPr>
            <p:nvPr/>
          </p:nvSpPr>
          <p:spPr bwMode="auto">
            <a:xfrm>
              <a:off x="3414" y="3584"/>
              <a:ext cx="1260" cy="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14 Day Comment Period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AutoShape 23"/>
            <p:cNvSpPr>
              <a:spLocks noChangeArrowheads="1"/>
            </p:cNvSpPr>
            <p:nvPr/>
          </p:nvSpPr>
          <p:spPr bwMode="auto">
            <a:xfrm>
              <a:off x="4805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Text Box 22"/>
            <p:cNvSpPr txBox="1">
              <a:spLocks noChangeArrowheads="1"/>
            </p:cNvSpPr>
            <p:nvPr/>
          </p:nvSpPr>
          <p:spPr bwMode="auto">
            <a:xfrm>
              <a:off x="4850" y="4498"/>
              <a:ext cx="1533" cy="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PWG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Language Consideration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AutoShape 21"/>
            <p:cNvSpPr>
              <a:spLocks noChangeArrowheads="1"/>
            </p:cNvSpPr>
            <p:nvPr/>
          </p:nvSpPr>
          <p:spPr bwMode="auto">
            <a:xfrm>
              <a:off x="11169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20"/>
            <p:cNvSpPr>
              <a:spLocks noChangeArrowheads="1"/>
            </p:cNvSpPr>
            <p:nvPr/>
          </p:nvSpPr>
          <p:spPr bwMode="auto">
            <a:xfrm>
              <a:off x="6884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9"/>
            <p:cNvSpPr>
              <a:spLocks noChangeArrowheads="1"/>
            </p:cNvSpPr>
            <p:nvPr/>
          </p:nvSpPr>
          <p:spPr bwMode="auto">
            <a:xfrm>
              <a:off x="13290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6884" y="4499"/>
              <a:ext cx="1620" cy="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PWG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Impact Analysis Review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11202" y="4874"/>
              <a:ext cx="1261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TAC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13469" y="4688"/>
              <a:ext cx="126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Board of Directors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3727" y="4318"/>
              <a:ext cx="1078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>
              <a:off x="2992" y="5938"/>
              <a:ext cx="899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13"/>
            <p:cNvSpPr>
              <a:spLocks noChangeArrowheads="1"/>
            </p:cNvSpPr>
            <p:nvPr/>
          </p:nvSpPr>
          <p:spPr bwMode="auto">
            <a:xfrm>
              <a:off x="419" y="3607"/>
              <a:ext cx="1628" cy="3060"/>
            </a:xfrm>
            <a:prstGeom prst="flowChartAlternateProcess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>
              <a:off x="2047" y="5042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514" y="4328"/>
              <a:ext cx="1441" cy="1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Load Profiling Guide Revision Request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12952" y="3437"/>
              <a:ext cx="2496" cy="4549"/>
            </a:xfrm>
            <a:prstGeom prst="rect">
              <a:avLst/>
            </a:prstGeom>
            <a:noFill/>
            <a:ln w="19050">
              <a:solidFill>
                <a:srgbClr val="80808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13000" y="6772"/>
              <a:ext cx="2322" cy="12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Board approval is required on </a:t>
              </a:r>
              <a:r>
                <a:rPr lang="en-US" altLang="en-US" sz="900" dirty="0" smtClean="0">
                  <a:latin typeface="Arial" panose="020B0604020202020204" pitchFamily="34" charset="0"/>
                  <a:ea typeface="Times New Roman" panose="02020603050405020304" pitchFamily="18" charset="0"/>
                </a:rPr>
                <a:t>LPG</a:t>
              </a: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RRs that require a project for implementation.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AutoShape 8"/>
            <p:cNvSpPr>
              <a:spLocks noChangeArrowheads="1"/>
            </p:cNvSpPr>
            <p:nvPr/>
          </p:nvSpPr>
          <p:spPr bwMode="auto">
            <a:xfrm>
              <a:off x="9049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666666"/>
                </a:gs>
                <a:gs pos="50000">
                  <a:srgbClr val="CCCCCC"/>
                </a:gs>
                <a:gs pos="100000">
                  <a:srgbClr val="666666"/>
                </a:gs>
              </a:gsLst>
              <a:lin ang="18900000" scaled="1"/>
            </a:gradFill>
            <a:ln w="12700">
              <a:solidFill>
                <a:srgbClr val="666666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9228" y="4866"/>
              <a:ext cx="1261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COPS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Line 6"/>
            <p:cNvSpPr>
              <a:spLocks noChangeShapeType="1"/>
            </p:cNvSpPr>
            <p:nvPr/>
          </p:nvSpPr>
          <p:spPr bwMode="auto">
            <a:xfrm>
              <a:off x="4305" y="5039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6383" y="5043"/>
              <a:ext cx="501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4"/>
            <p:cNvSpPr>
              <a:spLocks noChangeShapeType="1"/>
            </p:cNvSpPr>
            <p:nvPr/>
          </p:nvSpPr>
          <p:spPr bwMode="auto">
            <a:xfrm>
              <a:off x="8504" y="5044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3"/>
            <p:cNvSpPr>
              <a:spLocks noChangeShapeType="1"/>
            </p:cNvSpPr>
            <p:nvPr/>
          </p:nvSpPr>
          <p:spPr bwMode="auto">
            <a:xfrm>
              <a:off x="10669" y="5037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2"/>
            <p:cNvSpPr>
              <a:spLocks noChangeShapeType="1"/>
            </p:cNvSpPr>
            <p:nvPr/>
          </p:nvSpPr>
          <p:spPr bwMode="auto">
            <a:xfrm>
              <a:off x="12789" y="5036"/>
              <a:ext cx="501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1"/>
          <p:cNvGrpSpPr>
            <a:grpSpLocks noChangeAspect="1"/>
          </p:cNvGrpSpPr>
          <p:nvPr/>
        </p:nvGrpSpPr>
        <p:grpSpPr bwMode="auto">
          <a:xfrm>
            <a:off x="1458208" y="3259809"/>
            <a:ext cx="9074150" cy="3109010"/>
            <a:chOff x="411" y="3081"/>
            <a:chExt cx="15053" cy="5162"/>
          </a:xfrm>
        </p:grpSpPr>
        <p:sp>
          <p:nvSpPr>
            <p:cNvPr id="35" name="AutoShape 28"/>
            <p:cNvSpPr>
              <a:spLocks noChangeAspect="1" noChangeArrowheads="1" noTextEdit="1"/>
            </p:cNvSpPr>
            <p:nvPr/>
          </p:nvSpPr>
          <p:spPr bwMode="auto">
            <a:xfrm>
              <a:off x="411" y="3081"/>
              <a:ext cx="15053" cy="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AutoShape 27"/>
            <p:cNvSpPr>
              <a:spLocks noChangeArrowheads="1"/>
            </p:cNvSpPr>
            <p:nvPr/>
          </p:nvSpPr>
          <p:spPr bwMode="auto">
            <a:xfrm>
              <a:off x="4584" y="4319"/>
              <a:ext cx="1799" cy="1440"/>
            </a:xfrm>
            <a:prstGeom prst="flowChartDecision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Text Box 26"/>
            <p:cNvSpPr txBox="1">
              <a:spLocks noChangeArrowheads="1"/>
            </p:cNvSpPr>
            <p:nvPr/>
          </p:nvSpPr>
          <p:spPr bwMode="auto">
            <a:xfrm>
              <a:off x="4764" y="4859"/>
              <a:ext cx="1440" cy="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Market Rules Processing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25"/>
            <p:cNvSpPr txBox="1">
              <a:spLocks noChangeArrowheads="1"/>
            </p:cNvSpPr>
            <p:nvPr/>
          </p:nvSpPr>
          <p:spPr bwMode="auto">
            <a:xfrm>
              <a:off x="4816" y="5940"/>
              <a:ext cx="1260" cy="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5 Business Days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24"/>
            <p:cNvSpPr txBox="1">
              <a:spLocks noChangeArrowheads="1"/>
            </p:cNvSpPr>
            <p:nvPr/>
          </p:nvSpPr>
          <p:spPr bwMode="auto">
            <a:xfrm>
              <a:off x="5452" y="3584"/>
              <a:ext cx="1260" cy="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14 Day Comment Period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AutoShape 23"/>
            <p:cNvSpPr>
              <a:spLocks noChangeArrowheads="1"/>
            </p:cNvSpPr>
            <p:nvPr/>
          </p:nvSpPr>
          <p:spPr bwMode="auto">
            <a:xfrm>
              <a:off x="6868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Text Box 22"/>
            <p:cNvSpPr txBox="1">
              <a:spLocks noChangeArrowheads="1"/>
            </p:cNvSpPr>
            <p:nvPr/>
          </p:nvSpPr>
          <p:spPr bwMode="auto">
            <a:xfrm>
              <a:off x="6898" y="4498"/>
              <a:ext cx="1588" cy="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COPS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Language Consideration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AutoShape 21"/>
            <p:cNvSpPr>
              <a:spLocks noChangeArrowheads="1"/>
            </p:cNvSpPr>
            <p:nvPr/>
          </p:nvSpPr>
          <p:spPr bwMode="auto">
            <a:xfrm>
              <a:off x="11169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AutoShape 20"/>
            <p:cNvSpPr>
              <a:spLocks noChangeArrowheads="1"/>
            </p:cNvSpPr>
            <p:nvPr/>
          </p:nvSpPr>
          <p:spPr bwMode="auto">
            <a:xfrm>
              <a:off x="9027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AutoShape 19"/>
            <p:cNvSpPr>
              <a:spLocks noChangeArrowheads="1"/>
            </p:cNvSpPr>
            <p:nvPr/>
          </p:nvSpPr>
          <p:spPr bwMode="auto">
            <a:xfrm>
              <a:off x="13290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Text Box 18"/>
            <p:cNvSpPr txBox="1">
              <a:spLocks noChangeArrowheads="1"/>
            </p:cNvSpPr>
            <p:nvPr/>
          </p:nvSpPr>
          <p:spPr bwMode="auto">
            <a:xfrm>
              <a:off x="9022" y="4499"/>
              <a:ext cx="1620" cy="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COPS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Impact Analysis Review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Text Box 17"/>
            <p:cNvSpPr txBox="1">
              <a:spLocks noChangeArrowheads="1"/>
            </p:cNvSpPr>
            <p:nvPr/>
          </p:nvSpPr>
          <p:spPr bwMode="auto">
            <a:xfrm>
              <a:off x="11202" y="4874"/>
              <a:ext cx="1261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TAC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Text Box 16"/>
            <p:cNvSpPr txBox="1">
              <a:spLocks noChangeArrowheads="1"/>
            </p:cNvSpPr>
            <p:nvPr/>
          </p:nvSpPr>
          <p:spPr bwMode="auto">
            <a:xfrm>
              <a:off x="13469" y="4688"/>
              <a:ext cx="126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Board of Directors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Line 15"/>
            <p:cNvSpPr>
              <a:spLocks noChangeShapeType="1"/>
            </p:cNvSpPr>
            <p:nvPr/>
          </p:nvSpPr>
          <p:spPr bwMode="auto">
            <a:xfrm>
              <a:off x="5765" y="4318"/>
              <a:ext cx="1078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14"/>
            <p:cNvSpPr>
              <a:spLocks noChangeShapeType="1"/>
            </p:cNvSpPr>
            <p:nvPr/>
          </p:nvSpPr>
          <p:spPr bwMode="auto">
            <a:xfrm>
              <a:off x="5030" y="5938"/>
              <a:ext cx="899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AutoShape 13"/>
            <p:cNvSpPr>
              <a:spLocks noChangeArrowheads="1"/>
            </p:cNvSpPr>
            <p:nvPr/>
          </p:nvSpPr>
          <p:spPr bwMode="auto">
            <a:xfrm>
              <a:off x="2427" y="3607"/>
              <a:ext cx="1628" cy="3060"/>
            </a:xfrm>
            <a:prstGeom prst="flowChartAlternateProcess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Line 12"/>
            <p:cNvSpPr>
              <a:spLocks noChangeShapeType="1"/>
            </p:cNvSpPr>
            <p:nvPr/>
          </p:nvSpPr>
          <p:spPr bwMode="auto">
            <a:xfrm>
              <a:off x="4055" y="5042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Text Box 11"/>
            <p:cNvSpPr txBox="1">
              <a:spLocks noChangeArrowheads="1"/>
            </p:cNvSpPr>
            <p:nvPr/>
          </p:nvSpPr>
          <p:spPr bwMode="auto">
            <a:xfrm>
              <a:off x="2522" y="4328"/>
              <a:ext cx="1441" cy="1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Load Profiling Guide Revision Request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10"/>
            <p:cNvSpPr>
              <a:spLocks noChangeArrowheads="1"/>
            </p:cNvSpPr>
            <p:nvPr/>
          </p:nvSpPr>
          <p:spPr bwMode="auto">
            <a:xfrm>
              <a:off x="12952" y="3464"/>
              <a:ext cx="2496" cy="4779"/>
            </a:xfrm>
            <a:prstGeom prst="rect">
              <a:avLst/>
            </a:prstGeom>
            <a:noFill/>
            <a:ln w="19050">
              <a:solidFill>
                <a:srgbClr val="80808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9"/>
            <p:cNvSpPr>
              <a:spLocks noChangeArrowheads="1"/>
            </p:cNvSpPr>
            <p:nvPr/>
          </p:nvSpPr>
          <p:spPr bwMode="auto">
            <a:xfrm>
              <a:off x="13000" y="6772"/>
              <a:ext cx="2322" cy="12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Board approval is required on </a:t>
              </a:r>
              <a:r>
                <a:rPr lang="en-US" altLang="en-US" sz="900" dirty="0" smtClean="0">
                  <a:latin typeface="Arial" panose="020B0604020202020204" pitchFamily="34" charset="0"/>
                  <a:ea typeface="Times New Roman" panose="02020603050405020304" pitchFamily="18" charset="0"/>
                </a:rPr>
                <a:t>LP</a:t>
              </a: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GRRs that require a project for implementation</a:t>
              </a:r>
              <a:r>
                <a:rPr kumimoji="0" lang="en-US" altLang="en-US" sz="9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</a:t>
              </a:r>
              <a:r>
                <a:rPr kumimoji="0" lang="en-US" altLang="en-US" sz="9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and when an associated RR has a project.</a:t>
              </a:r>
              <a:endPara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Line 6"/>
            <p:cNvSpPr>
              <a:spLocks noChangeShapeType="1"/>
            </p:cNvSpPr>
            <p:nvPr/>
          </p:nvSpPr>
          <p:spPr bwMode="auto">
            <a:xfrm>
              <a:off x="6343" y="5039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"/>
            <p:cNvSpPr>
              <a:spLocks noChangeShapeType="1"/>
            </p:cNvSpPr>
            <p:nvPr/>
          </p:nvSpPr>
          <p:spPr bwMode="auto">
            <a:xfrm>
              <a:off x="8511" y="5043"/>
              <a:ext cx="501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3"/>
            <p:cNvSpPr>
              <a:spLocks noChangeShapeType="1"/>
            </p:cNvSpPr>
            <p:nvPr/>
          </p:nvSpPr>
          <p:spPr bwMode="auto">
            <a:xfrm>
              <a:off x="10669" y="5037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2"/>
            <p:cNvSpPr>
              <a:spLocks noChangeShapeType="1"/>
            </p:cNvSpPr>
            <p:nvPr/>
          </p:nvSpPr>
          <p:spPr bwMode="auto">
            <a:xfrm>
              <a:off x="12789" y="5036"/>
              <a:ext cx="501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 rot="19790593">
            <a:off x="169749" y="1452533"/>
            <a:ext cx="1117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CURRENT PROCESS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 rot="19790593">
            <a:off x="1209880" y="4295107"/>
            <a:ext cx="129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PROPOSED PROCESS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229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LPGRR Board Approval Update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33504" y="4508633"/>
            <a:ext cx="93993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LPGRRs </a:t>
            </a:r>
            <a:r>
              <a:rPr lang="en-US" b="1" dirty="0" smtClean="0"/>
              <a:t>currently </a:t>
            </a:r>
            <a:r>
              <a:rPr lang="en-US" dirty="0" smtClean="0"/>
              <a:t>go to the Board if there is a project associated with it. 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LPGRR062</a:t>
            </a:r>
            <a:r>
              <a:rPr lang="en-US" dirty="0" smtClean="0"/>
              <a:t> </a:t>
            </a:r>
            <a:r>
              <a:rPr lang="en-US" dirty="0" smtClean="0"/>
              <a:t>proposes language that will </a:t>
            </a:r>
            <a:r>
              <a:rPr lang="en-US" smtClean="0"/>
              <a:t>send </a:t>
            </a:r>
            <a:r>
              <a:rPr lang="en-US" smtClean="0"/>
              <a:t>an </a:t>
            </a:r>
            <a:r>
              <a:rPr lang="en-US" dirty="0" smtClean="0"/>
              <a:t>LPGRR </a:t>
            </a:r>
            <a:r>
              <a:rPr lang="en-US" dirty="0" smtClean="0"/>
              <a:t>to the Board if an associated Revision Request has a project.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LPG</a:t>
            </a:r>
            <a:r>
              <a:rPr lang="en-US" dirty="0" smtClean="0"/>
              <a:t>GRR</a:t>
            </a:r>
            <a:r>
              <a:rPr lang="en-US" dirty="0" smtClean="0"/>
              <a:t>: </a:t>
            </a:r>
            <a:r>
              <a:rPr lang="en-US" b="1" dirty="0" smtClean="0"/>
              <a:t>COPS </a:t>
            </a:r>
            <a:r>
              <a:rPr lang="en-US" b="1" dirty="0" smtClean="0">
                <a:sym typeface="Wingdings" panose="05000000000000000000" pitchFamily="2" charset="2"/>
              </a:rPr>
              <a:t> COPS  TAC  Board </a:t>
            </a:r>
            <a:r>
              <a:rPr lang="en-US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(when associated RR has project)</a:t>
            </a: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216" y="1844633"/>
            <a:ext cx="7642421" cy="239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901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</TotalTime>
  <Words>315</Words>
  <Application>Microsoft Office PowerPoint</Application>
  <PresentationFormat>Widescreen</PresentationFormat>
  <Paragraphs>51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Wingdings</vt:lpstr>
      <vt:lpstr>Retrospect</vt:lpstr>
      <vt:lpstr>LPGRR062, Load Profiling Guide Revision Request Process</vt:lpstr>
      <vt:lpstr>Description</vt:lpstr>
      <vt:lpstr>Stakeholder Process Updates </vt:lpstr>
      <vt:lpstr>PowerPoint Presentation</vt:lpstr>
      <vt:lpstr>LPGRR Board Approval Update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COPMGRR046, Commercial Operations Market Guide Revision Request Process</dc:title>
  <dc:creator>ERCOT</dc:creator>
  <cp:lastModifiedBy>LButterfield</cp:lastModifiedBy>
  <cp:revision>4</cp:revision>
  <dcterms:created xsi:type="dcterms:W3CDTF">2017-02-01T16:44:46Z</dcterms:created>
  <dcterms:modified xsi:type="dcterms:W3CDTF">2017-02-17T18:58:51Z</dcterms:modified>
</cp:coreProperties>
</file>