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6"/>
  </p:notesMasterIdLst>
  <p:handoutMasterIdLst>
    <p:handoutMasterId r:id="rId17"/>
  </p:handoutMasterIdLst>
  <p:sldIdLst>
    <p:sldId id="260" r:id="rId6"/>
    <p:sldId id="278" r:id="rId7"/>
    <p:sldId id="269" r:id="rId8"/>
    <p:sldId id="272" r:id="rId9"/>
    <p:sldId id="275" r:id="rId10"/>
    <p:sldId id="276" r:id="rId11"/>
    <p:sldId id="274" r:id="rId12"/>
    <p:sldId id="277" r:id="rId13"/>
    <p:sldId id="279" r:id="rId14"/>
    <p:sldId id="280"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4" d="100"/>
          <a:sy n="104" d="100"/>
        </p:scale>
        <p:origin x="126" y="24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2/15/2017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Weather</a:t>
            </a:r>
            <a:r>
              <a:rPr lang="en-US" baseline="0" dirty="0" smtClean="0"/>
              <a:t> 5/12/2015 at 11:00 was mild again this year.  </a:t>
            </a:r>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4</a:t>
            </a:fld>
            <a:endParaRPr lang="en-US"/>
          </a:p>
        </p:txBody>
      </p:sp>
    </p:spTree>
    <p:extLst>
      <p:ext uri="{BB962C8B-B14F-4D97-AF65-F5344CB8AC3E}">
        <p14:creationId xmlns:p14="http://schemas.microsoft.com/office/powerpoint/2010/main" val="3811646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ercot.com/content/wcm/current_guides/53525/02-010117.doc" TargetMode="External"/><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334000" cy="2339102"/>
          </a:xfrm>
          <a:prstGeom prst="rect">
            <a:avLst/>
          </a:prstGeom>
          <a:noFill/>
        </p:spPr>
        <p:txBody>
          <a:bodyPr wrap="square" rtlCol="0">
            <a:spAutoFit/>
          </a:bodyPr>
          <a:lstStyle/>
          <a:p>
            <a:r>
              <a:rPr lang="en-US" sz="2000" b="1" dirty="0" smtClean="0"/>
              <a:t>UFLS </a:t>
            </a:r>
            <a:r>
              <a:rPr lang="en-US" sz="2000" b="1" dirty="0" smtClean="0"/>
              <a:t>Workshop Discussion</a:t>
            </a:r>
            <a:endParaRPr lang="en-US" sz="2000" b="1" dirty="0"/>
          </a:p>
          <a:p>
            <a:endParaRPr lang="en-US" dirty="0" smtClean="0"/>
          </a:p>
          <a:p>
            <a:endParaRPr lang="en-US" dirty="0" smtClean="0"/>
          </a:p>
          <a:p>
            <a:endParaRPr lang="en-US" dirty="0"/>
          </a:p>
          <a:p>
            <a:r>
              <a:rPr lang="en-US" dirty="0" smtClean="0"/>
              <a:t>Matt Mereness</a:t>
            </a:r>
          </a:p>
          <a:p>
            <a:r>
              <a:rPr lang="en-US" dirty="0" smtClean="0"/>
              <a:t>Director of Compliance </a:t>
            </a:r>
          </a:p>
          <a:p>
            <a:endParaRPr lang="en-US" dirty="0"/>
          </a:p>
          <a:p>
            <a:r>
              <a:rPr lang="en-US" dirty="0" smtClean="0"/>
              <a:t>February 20, 2017</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Appendix- ERCOT Operating Guide</a:t>
            </a:r>
            <a:endParaRPr lang="en-US" sz="2400" dirty="0"/>
          </a:p>
        </p:txBody>
      </p:sp>
      <p:sp>
        <p:nvSpPr>
          <p:cNvPr id="3" name="Content Placeholder 2"/>
          <p:cNvSpPr>
            <a:spLocks noGrp="1"/>
          </p:cNvSpPr>
          <p:nvPr>
            <p:ph idx="1"/>
          </p:nvPr>
        </p:nvSpPr>
        <p:spPr>
          <a:xfrm>
            <a:off x="304800" y="891379"/>
            <a:ext cx="8534400" cy="5052221"/>
          </a:xfrm>
        </p:spPr>
        <p:txBody>
          <a:bodyPr/>
          <a:lstStyle/>
          <a:p>
            <a:pPr marL="0" indent="0">
              <a:buNone/>
            </a:pPr>
            <a:r>
              <a:rPr lang="en-US" sz="1600" b="1" i="1" dirty="0" err="1" smtClean="0"/>
              <a:t>OpGuide</a:t>
            </a:r>
            <a:r>
              <a:rPr lang="en-US" sz="1600" b="1" i="1" dirty="0" smtClean="0"/>
              <a:t> 2.6.1</a:t>
            </a:r>
            <a:r>
              <a:rPr lang="en-US" sz="1600" b="1" i="1" dirty="0"/>
              <a:t>	Automatic Firm Load Shedding</a:t>
            </a:r>
          </a:p>
          <a:p>
            <a:pPr marL="0" indent="0">
              <a:buNone/>
            </a:pPr>
            <a:r>
              <a:rPr lang="en-US" sz="1400" dirty="0"/>
              <a:t>(</a:t>
            </a:r>
            <a:r>
              <a:rPr lang="en-US" sz="1400" dirty="0" smtClean="0"/>
              <a:t>4) DSPs </a:t>
            </a:r>
            <a:r>
              <a:rPr lang="en-US" sz="1400" dirty="0"/>
              <a:t>shall ensure, to the extent possible, and under the direction of ERCOT, that </a:t>
            </a:r>
            <a:r>
              <a:rPr lang="en-US" sz="1400" dirty="0">
                <a:solidFill>
                  <a:srgbClr val="FF0000"/>
                </a:solidFill>
              </a:rPr>
              <a:t>Loads equipped with under-frequency relays are dispersed geographically</a:t>
            </a:r>
            <a:r>
              <a:rPr lang="en-US" sz="1400" dirty="0"/>
              <a:t> throughout the ERCOT Region to minimize the impact of Load shedding within a given geographical area.  Customers equipped with under-frequency relays shall be dispersed without regard to which Load Serving Entity (LSE) serves the customer.  DSPs shall ensure that the under-frequency relays connected to each Load will operate with a fixed time delay of no more than 30 cycles.  Total time from the time when frequency first reaches one of the values specified above to the time Load is interrupted should be no more than 40 cycles, including all relay and breaker operating times.  If the frequency drops below 58.5 Hz, ERCOT shall determine additional steps to continue operation</a:t>
            </a:r>
            <a:r>
              <a:rPr lang="en-US" sz="1400" dirty="0" smtClean="0"/>
              <a:t>.</a:t>
            </a:r>
          </a:p>
          <a:p>
            <a:pPr marL="0" indent="0">
              <a:buNone/>
            </a:pPr>
            <a:endParaRPr lang="en-US" sz="1400" dirty="0"/>
          </a:p>
          <a:p>
            <a:pPr marL="0" indent="0">
              <a:buNone/>
            </a:pPr>
            <a:r>
              <a:rPr lang="en-US" sz="1400" dirty="0"/>
              <a:t>(</a:t>
            </a:r>
            <a:r>
              <a:rPr lang="en-US" sz="1400" dirty="0" smtClean="0"/>
              <a:t>5) If </a:t>
            </a:r>
            <a:r>
              <a:rPr lang="en-US" sz="1400" dirty="0"/>
              <a:t>a loss of Load occurs due to the operation of under-frequency relays, a </a:t>
            </a:r>
            <a:r>
              <a:rPr lang="en-US" sz="1400" dirty="0">
                <a:solidFill>
                  <a:srgbClr val="FF0000"/>
                </a:solidFill>
              </a:rPr>
              <a:t>Transmission Operator (TO) designated by a DSP to shed Load may rotate the physical Load interrupted to minimize the duration of interruption experienced by individual Customers or to restore the availability of under-frequency Load-shedding capability.  </a:t>
            </a:r>
            <a:r>
              <a:rPr lang="en-US" sz="1400" dirty="0"/>
              <a:t>In no event shall the initial total amount of Load without service be decreased by a TO without the approval of ERCOT.  TOs, in coordination with DSPs, shall make every reasonable attempt to restore Load, either by automatic or manual means, to preserve system integrity.  Restoration of any Load shed by Under-Frequency Load Shedding (UFLS) systems shall be coordinated with ERCOT</a:t>
            </a:r>
            <a:r>
              <a:rPr lang="en-US" sz="1400" dirty="0" smtClean="0"/>
              <a:t>.</a:t>
            </a:r>
          </a:p>
          <a:p>
            <a:pPr marL="0" indent="0">
              <a:buNone/>
            </a:pPr>
            <a:endParaRPr lang="en-US" sz="1400" dirty="0"/>
          </a:p>
          <a:p>
            <a:pPr marL="0" indent="0">
              <a:buNone/>
            </a:pPr>
            <a:r>
              <a:rPr lang="en-US" sz="1400" dirty="0"/>
              <a:t>(</a:t>
            </a:r>
            <a:r>
              <a:rPr lang="en-US" sz="1400" dirty="0" smtClean="0"/>
              <a:t>6) </a:t>
            </a:r>
            <a:r>
              <a:rPr lang="en-US" sz="1400" dirty="0" smtClean="0">
                <a:solidFill>
                  <a:srgbClr val="FF0000"/>
                </a:solidFill>
              </a:rPr>
              <a:t>Whenever </a:t>
            </a:r>
            <a:r>
              <a:rPr lang="en-US" sz="1400" dirty="0">
                <a:solidFill>
                  <a:srgbClr val="FF0000"/>
                </a:solidFill>
              </a:rPr>
              <a:t>possible, TOs and DSPs shall not manually drop Load connected to under-frequency relays during the implementation of Level 3 of an Energy Emergency Alert (EEA).</a:t>
            </a:r>
          </a:p>
          <a:p>
            <a:endParaRPr lang="en-US" sz="1400" dirty="0"/>
          </a:p>
          <a:p>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4058444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UFLS Discussion outline</a:t>
            </a:r>
            <a:endParaRPr lang="en-US" dirty="0"/>
          </a:p>
        </p:txBody>
      </p:sp>
      <p:sp>
        <p:nvSpPr>
          <p:cNvPr id="3" name="Content Placeholder 2"/>
          <p:cNvSpPr>
            <a:spLocks noGrp="1"/>
          </p:cNvSpPr>
          <p:nvPr>
            <p:ph idx="1"/>
          </p:nvPr>
        </p:nvSpPr>
        <p:spPr/>
        <p:txBody>
          <a:bodyPr/>
          <a:lstStyle/>
          <a:p>
            <a:r>
              <a:rPr lang="en-US" sz="2000" dirty="0" smtClean="0"/>
              <a:t>Follow-up from TAC Discussion on October 2016</a:t>
            </a:r>
          </a:p>
          <a:p>
            <a:r>
              <a:rPr lang="en-US" sz="2000" dirty="0" smtClean="0"/>
              <a:t>Background </a:t>
            </a:r>
            <a:r>
              <a:rPr lang="en-US" sz="2000" dirty="0" smtClean="0"/>
              <a:t>on ERCOT Compliance </a:t>
            </a:r>
            <a:r>
              <a:rPr lang="en-US" sz="2000" dirty="0" smtClean="0"/>
              <a:t>UFLS survey</a:t>
            </a:r>
            <a:endParaRPr lang="en-US" sz="2000" dirty="0" smtClean="0"/>
          </a:p>
          <a:p>
            <a:r>
              <a:rPr lang="en-US" sz="2000" dirty="0" smtClean="0"/>
              <a:t>Examples of issues and questions with handling Load Resources in survey</a:t>
            </a:r>
          </a:p>
          <a:p>
            <a:r>
              <a:rPr lang="en-US" sz="2000" dirty="0" smtClean="0"/>
              <a:t>Differences between Annual Survey and Ops/Planning</a:t>
            </a:r>
          </a:p>
          <a:p>
            <a:r>
              <a:rPr lang="en-US" sz="2000" dirty="0" smtClean="0"/>
              <a:t>Other emerging issues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7874865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000" dirty="0" smtClean="0"/>
              <a:t>Background on UFLS Survey Requirement</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895600"/>
            <a:ext cx="8037322" cy="2412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ontent Placeholder 1"/>
          <p:cNvSpPr>
            <a:spLocks noGrp="1"/>
          </p:cNvSpPr>
          <p:nvPr>
            <p:ph idx="1"/>
          </p:nvPr>
        </p:nvSpPr>
        <p:spPr>
          <a:xfrm>
            <a:off x="266700" y="1043779"/>
            <a:ext cx="8686800" cy="5052221"/>
          </a:xfrm>
        </p:spPr>
        <p:txBody>
          <a:bodyPr>
            <a:normAutofit/>
          </a:bodyPr>
          <a:lstStyle/>
          <a:p>
            <a:r>
              <a:rPr lang="en-US" sz="1800" dirty="0" smtClean="0"/>
              <a:t>ERCOT Compliance coordinates </a:t>
            </a:r>
            <a:r>
              <a:rPr lang="en-US" sz="1800" dirty="0"/>
              <a:t>and </a:t>
            </a:r>
            <a:r>
              <a:rPr lang="en-US" sz="1800" dirty="0" smtClean="0"/>
              <a:t>conducts </a:t>
            </a:r>
            <a:r>
              <a:rPr lang="en-US" sz="1800" dirty="0"/>
              <a:t>an annual survey </a:t>
            </a:r>
            <a:r>
              <a:rPr lang="en-US" sz="1800" dirty="0" smtClean="0"/>
              <a:t>with </a:t>
            </a:r>
            <a:r>
              <a:rPr lang="en-US" sz="1800" dirty="0"/>
              <a:t>the TSPs and DSPs to ensure that the required automatic under-frequency load shed circuits </a:t>
            </a:r>
            <a:r>
              <a:rPr lang="en-US" sz="1800" dirty="0" smtClean="0"/>
              <a:t>are </a:t>
            </a:r>
            <a:r>
              <a:rPr lang="en-US" sz="1800" dirty="0"/>
              <a:t>configured to provide the appropriate load relief in an under-frequency event as required by table below from </a:t>
            </a:r>
            <a:r>
              <a:rPr lang="en-US" sz="1800" dirty="0">
                <a:hlinkClick r:id="rId3"/>
              </a:rPr>
              <a:t>Operating Guides 2.6.1(1</a:t>
            </a:r>
            <a:r>
              <a:rPr lang="en-US" sz="1800" dirty="0" smtClean="0">
                <a:hlinkClick r:id="rId3"/>
              </a:rPr>
              <a:t>) </a:t>
            </a:r>
            <a:r>
              <a:rPr lang="en-US" sz="1800" dirty="0"/>
              <a:t>Requirements for Under-Frequency Load </a:t>
            </a:r>
            <a:r>
              <a:rPr lang="en-US" sz="1800" dirty="0" smtClean="0"/>
              <a:t>Shedding:</a:t>
            </a:r>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smtClean="0"/>
          </a:p>
          <a:p>
            <a:r>
              <a:rPr lang="en-US" sz="1800" dirty="0" smtClean="0"/>
              <a:t>2016 results were 7.2% / 12.2% / 12.6%  for total of 31.23% </a:t>
            </a:r>
            <a:endParaRPr lang="en-US" sz="1800" dirty="0" smtClean="0"/>
          </a:p>
          <a:p>
            <a:endParaRPr lang="en-US" sz="1800" dirty="0" smtClean="0"/>
          </a:p>
          <a:p>
            <a:endParaRPr lang="en-US" sz="2600" dirty="0" smtClean="0"/>
          </a:p>
        </p:txBody>
      </p:sp>
    </p:spTree>
    <p:extLst>
      <p:ext uri="{BB962C8B-B14F-4D97-AF65-F5344CB8AC3E}">
        <p14:creationId xmlns:p14="http://schemas.microsoft.com/office/powerpoint/2010/main" val="3077575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066800"/>
            <a:ext cx="8839200" cy="4724400"/>
          </a:xfrm>
        </p:spPr>
        <p:txBody>
          <a:bodyPr>
            <a:noAutofit/>
          </a:bodyPr>
          <a:lstStyle/>
          <a:p>
            <a:pPr marL="0" indent="0">
              <a:buNone/>
            </a:pPr>
            <a:r>
              <a:rPr lang="en-US" sz="1600" dirty="0" smtClean="0"/>
              <a:t>ERCOT Compliance has been asked questions (at OWG) that may point to clarifying the assumptions for measurement of UFLS in the survey, as well as emerging operational concerns.</a:t>
            </a:r>
          </a:p>
          <a:p>
            <a:pPr marL="0" indent="0">
              <a:buNone/>
            </a:pPr>
            <a:endParaRPr lang="en-US" sz="1600" dirty="0"/>
          </a:p>
          <a:p>
            <a:pPr marL="0" indent="0">
              <a:buNone/>
            </a:pPr>
            <a:r>
              <a:rPr lang="en-US" sz="1600" u="sng" dirty="0" smtClean="0"/>
              <a:t>For reference:</a:t>
            </a:r>
          </a:p>
          <a:p>
            <a:r>
              <a:rPr lang="en-US" sz="1600" dirty="0" smtClean="0"/>
              <a:t>NERC </a:t>
            </a:r>
            <a:r>
              <a:rPr lang="en-US" sz="1600" dirty="0"/>
              <a:t>Requirements reflect </a:t>
            </a:r>
            <a:r>
              <a:rPr lang="en-US" sz="1600" dirty="0" smtClean="0"/>
              <a:t>Planning Coordinator shall </a:t>
            </a:r>
            <a:r>
              <a:rPr lang="en-US" sz="1600" dirty="0"/>
              <a:t>have a </a:t>
            </a:r>
            <a:r>
              <a:rPr lang="en-US" sz="1600" dirty="0" smtClean="0"/>
              <a:t>“</a:t>
            </a:r>
            <a:r>
              <a:rPr lang="en-US" sz="1600" dirty="0">
                <a:solidFill>
                  <a:srgbClr val="FF0000"/>
                </a:solidFill>
              </a:rPr>
              <a:t>UFLS program </a:t>
            </a:r>
            <a:r>
              <a:rPr lang="en-US" sz="1600" dirty="0" smtClean="0">
                <a:solidFill>
                  <a:srgbClr val="FF0000"/>
                </a:solidFill>
              </a:rPr>
              <a:t>design</a:t>
            </a:r>
            <a:r>
              <a:rPr lang="en-US" sz="1600" dirty="0" smtClean="0"/>
              <a:t>”  </a:t>
            </a:r>
          </a:p>
          <a:p>
            <a:pPr lvl="1"/>
            <a:r>
              <a:rPr lang="en-US" sz="1200" dirty="0" smtClean="0"/>
              <a:t>See Appendix for NERC details</a:t>
            </a:r>
          </a:p>
          <a:p>
            <a:r>
              <a:rPr lang="en-US" sz="1600" dirty="0" smtClean="0"/>
              <a:t>Operating Guide 2.6.1 is the design of ERCOT Automatic Load Shedding</a:t>
            </a:r>
          </a:p>
          <a:p>
            <a:pPr lvl="1"/>
            <a:r>
              <a:rPr lang="en-US" sz="1200" dirty="0" smtClean="0"/>
              <a:t>In </a:t>
            </a:r>
            <a:r>
              <a:rPr lang="en-US" sz="1200" dirty="0"/>
              <a:t>effect since </a:t>
            </a:r>
            <a:r>
              <a:rPr lang="en-US" sz="1200" dirty="0" smtClean="0"/>
              <a:t>zonal </a:t>
            </a:r>
            <a:r>
              <a:rPr lang="en-US" sz="1200" dirty="0"/>
              <a:t>Operating Guides in 2010</a:t>
            </a:r>
          </a:p>
          <a:p>
            <a:pPr marL="0" lvl="0" indent="0">
              <a:buNone/>
            </a:pPr>
            <a:endParaRPr lang="en-US" sz="1600" dirty="0" smtClean="0"/>
          </a:p>
          <a:p>
            <a:pPr marL="0" lvl="0" indent="0">
              <a:buNone/>
            </a:pPr>
            <a:r>
              <a:rPr lang="en-US" sz="1600" u="sng" dirty="0" smtClean="0"/>
              <a:t>Issues:</a:t>
            </a:r>
          </a:p>
          <a:p>
            <a:pPr lvl="0"/>
            <a:r>
              <a:rPr lang="en-US" sz="1600" dirty="0" smtClean="0"/>
              <a:t>For the survey just reviewed, current </a:t>
            </a:r>
            <a:r>
              <a:rPr lang="en-US" sz="1600" dirty="0" err="1" smtClean="0"/>
              <a:t>OpGuide</a:t>
            </a:r>
            <a:r>
              <a:rPr lang="en-US" sz="1600" dirty="0" smtClean="0"/>
              <a:t> language reflects the approach of “</a:t>
            </a:r>
            <a:r>
              <a:rPr lang="en-US" sz="1400" dirty="0"/>
              <a:t>At least 25% of the ERCOT System Load </a:t>
            </a:r>
            <a:r>
              <a:rPr lang="en-US" sz="1400" u="sng" dirty="0">
                <a:solidFill>
                  <a:srgbClr val="FF0000"/>
                </a:solidFill>
              </a:rPr>
              <a:t>that is not equipped with high-set under-frequency </a:t>
            </a:r>
            <a:r>
              <a:rPr lang="en-US" sz="1400" u="sng" dirty="0" smtClean="0">
                <a:solidFill>
                  <a:srgbClr val="FF0000"/>
                </a:solidFill>
              </a:rPr>
              <a:t>relays</a:t>
            </a:r>
            <a:r>
              <a:rPr lang="en-US" sz="1400" dirty="0" smtClean="0"/>
              <a:t> shall </a:t>
            </a:r>
            <a:r>
              <a:rPr lang="en-US" sz="1400" dirty="0"/>
              <a:t>be equipped at all times with provisions for automatic under-frequency load shedding.</a:t>
            </a:r>
            <a:r>
              <a:rPr lang="en-US" sz="1600" dirty="0" smtClean="0"/>
              <a:t>”</a:t>
            </a:r>
          </a:p>
          <a:p>
            <a:pPr lvl="1"/>
            <a:r>
              <a:rPr lang="en-US" sz="1200" dirty="0" smtClean="0"/>
              <a:t>Survey data collected does not identify or align circuits with Load Resources for exclusion</a:t>
            </a:r>
          </a:p>
          <a:p>
            <a:pPr lvl="0"/>
            <a:endParaRPr lang="en-US" sz="1600" dirty="0"/>
          </a:p>
          <a:p>
            <a:pPr lvl="0"/>
            <a:r>
              <a:rPr lang="en-US" sz="1600" dirty="0" smtClean="0"/>
              <a:t>There has also been some “double-counting” discussions over whether Load Resources that deploy at 59.7 Hz can be counted towards the UFLS response at 59.3Hz </a:t>
            </a:r>
          </a:p>
        </p:txBody>
      </p:sp>
      <p:sp>
        <p:nvSpPr>
          <p:cNvPr id="3" name="Title 2"/>
          <p:cNvSpPr>
            <a:spLocks noGrp="1"/>
          </p:cNvSpPr>
          <p:nvPr>
            <p:ph type="title"/>
          </p:nvPr>
        </p:nvSpPr>
        <p:spPr/>
        <p:txBody>
          <a:bodyPr/>
          <a:lstStyle/>
          <a:p>
            <a:r>
              <a:rPr lang="en-US" sz="2000" dirty="0" smtClean="0"/>
              <a:t>Current Issues with UFLS</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49490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7" name="Rectangle 6"/>
          <p:cNvSpPr/>
          <p:nvPr/>
        </p:nvSpPr>
        <p:spPr>
          <a:xfrm>
            <a:off x="6172200" y="1447800"/>
            <a:ext cx="990600" cy="7608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p>
          <a:p>
            <a:pPr algn="ctr"/>
            <a:endParaRPr lang="en-US" sz="1050" dirty="0">
              <a:solidFill>
                <a:schemeClr val="tx1"/>
              </a:solidFill>
            </a:endParaRPr>
          </a:p>
        </p:txBody>
      </p:sp>
      <p:sp>
        <p:nvSpPr>
          <p:cNvPr id="8" name="Rectangle 7"/>
          <p:cNvSpPr/>
          <p:nvPr/>
        </p:nvSpPr>
        <p:spPr>
          <a:xfrm>
            <a:off x="4876800" y="1444437"/>
            <a:ext cx="990600" cy="7641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p>
          <a:p>
            <a:pPr algn="ctr"/>
            <a:endParaRPr lang="en-US" sz="1050" dirty="0">
              <a:solidFill>
                <a:schemeClr val="tx1"/>
              </a:solidFill>
            </a:endParaRPr>
          </a:p>
        </p:txBody>
      </p:sp>
      <p:sp>
        <p:nvSpPr>
          <p:cNvPr id="9" name="Rectangle 8"/>
          <p:cNvSpPr/>
          <p:nvPr/>
        </p:nvSpPr>
        <p:spPr>
          <a:xfrm>
            <a:off x="2057400" y="1448471"/>
            <a:ext cx="990600" cy="7536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0" name="Rectangle 9"/>
          <p:cNvSpPr/>
          <p:nvPr/>
        </p:nvSpPr>
        <p:spPr>
          <a:xfrm>
            <a:off x="3429000" y="1458966"/>
            <a:ext cx="990600" cy="7496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1" name="Rectangle 10"/>
          <p:cNvSpPr/>
          <p:nvPr/>
        </p:nvSpPr>
        <p:spPr>
          <a:xfrm>
            <a:off x="565015" y="1458966"/>
            <a:ext cx="990600" cy="743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6" name="Rectangle 15"/>
          <p:cNvSpPr/>
          <p:nvPr/>
        </p:nvSpPr>
        <p:spPr>
          <a:xfrm>
            <a:off x="5149653" y="1916096"/>
            <a:ext cx="444893" cy="29253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rgbClr val="FF0000"/>
                </a:solidFill>
              </a:rPr>
              <a:t>LR = 1MW</a:t>
            </a:r>
            <a:endParaRPr lang="en-US" dirty="0">
              <a:solidFill>
                <a:srgbClr val="FF0000"/>
              </a:solidFill>
            </a:endParaRPr>
          </a:p>
        </p:txBody>
      </p:sp>
      <p:sp>
        <p:nvSpPr>
          <p:cNvPr id="19" name="Content Placeholder 1"/>
          <p:cNvSpPr>
            <a:spLocks noGrp="1"/>
          </p:cNvSpPr>
          <p:nvPr>
            <p:ph idx="1"/>
          </p:nvPr>
        </p:nvSpPr>
        <p:spPr>
          <a:xfrm>
            <a:off x="381000" y="2650451"/>
            <a:ext cx="8398042" cy="1007148"/>
          </a:xfrm>
        </p:spPr>
        <p:txBody>
          <a:bodyPr>
            <a:normAutofit lnSpcReduction="10000"/>
          </a:bodyPr>
          <a:lstStyle/>
          <a:p>
            <a:pPr marL="0" indent="0">
              <a:buNone/>
            </a:pPr>
            <a:r>
              <a:rPr lang="en-US" sz="1800" dirty="0" smtClean="0"/>
              <a:t>Current Annual Survey language </a:t>
            </a:r>
            <a:r>
              <a:rPr lang="en-US" sz="1800" dirty="0" smtClean="0"/>
              <a:t>could imply </a:t>
            </a:r>
            <a:r>
              <a:rPr lang="en-US" sz="1800" dirty="0" smtClean="0"/>
              <a:t>this methodology:</a:t>
            </a:r>
          </a:p>
          <a:p>
            <a:pPr marL="0" indent="0">
              <a:buNone/>
            </a:pPr>
            <a:endParaRPr lang="en-US" sz="1800" dirty="0"/>
          </a:p>
          <a:p>
            <a:pPr marL="0" indent="0">
              <a:buNone/>
            </a:pPr>
            <a:r>
              <a:rPr lang="en-US" sz="1800" dirty="0" smtClean="0"/>
              <a:t>Actual System Load 		= 100 MW</a:t>
            </a:r>
          </a:p>
        </p:txBody>
      </p:sp>
      <p:sp>
        <p:nvSpPr>
          <p:cNvPr id="20" name="TextBox 19"/>
          <p:cNvSpPr txBox="1"/>
          <p:nvPr/>
        </p:nvSpPr>
        <p:spPr>
          <a:xfrm>
            <a:off x="609600" y="1219200"/>
            <a:ext cx="550793" cy="276999"/>
          </a:xfrm>
          <a:prstGeom prst="rect">
            <a:avLst/>
          </a:prstGeom>
          <a:noFill/>
        </p:spPr>
        <p:txBody>
          <a:bodyPr wrap="square" rtlCol="0">
            <a:spAutoFit/>
          </a:bodyPr>
          <a:lstStyle/>
          <a:p>
            <a:r>
              <a:rPr lang="en-US" sz="1200" dirty="0" smtClean="0"/>
              <a:t>#1</a:t>
            </a:r>
            <a:endParaRPr lang="en-US" sz="1200" dirty="0"/>
          </a:p>
        </p:txBody>
      </p:sp>
      <p:sp>
        <p:nvSpPr>
          <p:cNvPr id="21" name="TextBox 20"/>
          <p:cNvSpPr txBox="1"/>
          <p:nvPr/>
        </p:nvSpPr>
        <p:spPr>
          <a:xfrm>
            <a:off x="1981200" y="1219200"/>
            <a:ext cx="550793" cy="276999"/>
          </a:xfrm>
          <a:prstGeom prst="rect">
            <a:avLst/>
          </a:prstGeom>
          <a:noFill/>
        </p:spPr>
        <p:txBody>
          <a:bodyPr wrap="square" rtlCol="0">
            <a:spAutoFit/>
          </a:bodyPr>
          <a:lstStyle/>
          <a:p>
            <a:r>
              <a:rPr lang="en-US" sz="1200" dirty="0" smtClean="0"/>
              <a:t>#2</a:t>
            </a:r>
            <a:endParaRPr lang="en-US" sz="1200" dirty="0"/>
          </a:p>
        </p:txBody>
      </p:sp>
      <p:sp>
        <p:nvSpPr>
          <p:cNvPr id="22" name="TextBox 21"/>
          <p:cNvSpPr txBox="1"/>
          <p:nvPr/>
        </p:nvSpPr>
        <p:spPr>
          <a:xfrm>
            <a:off x="5553904" y="1224352"/>
            <a:ext cx="550793" cy="276999"/>
          </a:xfrm>
          <a:prstGeom prst="rect">
            <a:avLst/>
          </a:prstGeom>
          <a:noFill/>
        </p:spPr>
        <p:txBody>
          <a:bodyPr wrap="square" rtlCol="0">
            <a:spAutoFit/>
          </a:bodyPr>
          <a:lstStyle/>
          <a:p>
            <a:r>
              <a:rPr lang="en-US" sz="1200" dirty="0" smtClean="0"/>
              <a:t>#4</a:t>
            </a:r>
            <a:endParaRPr lang="en-US" sz="1200" dirty="0"/>
          </a:p>
        </p:txBody>
      </p:sp>
      <p:sp>
        <p:nvSpPr>
          <p:cNvPr id="23" name="TextBox 22"/>
          <p:cNvSpPr txBox="1"/>
          <p:nvPr/>
        </p:nvSpPr>
        <p:spPr>
          <a:xfrm>
            <a:off x="3352800" y="1247001"/>
            <a:ext cx="550793" cy="276999"/>
          </a:xfrm>
          <a:prstGeom prst="rect">
            <a:avLst/>
          </a:prstGeom>
          <a:noFill/>
        </p:spPr>
        <p:txBody>
          <a:bodyPr wrap="square" rtlCol="0">
            <a:spAutoFit/>
          </a:bodyPr>
          <a:lstStyle/>
          <a:p>
            <a:r>
              <a:rPr lang="en-US" sz="1200" dirty="0" smtClean="0"/>
              <a:t>#3</a:t>
            </a:r>
          </a:p>
        </p:txBody>
      </p:sp>
      <p:sp>
        <p:nvSpPr>
          <p:cNvPr id="24" name="TextBox 23"/>
          <p:cNvSpPr txBox="1"/>
          <p:nvPr/>
        </p:nvSpPr>
        <p:spPr>
          <a:xfrm>
            <a:off x="6797154" y="1196680"/>
            <a:ext cx="550793" cy="276999"/>
          </a:xfrm>
          <a:prstGeom prst="rect">
            <a:avLst/>
          </a:prstGeom>
          <a:noFill/>
        </p:spPr>
        <p:txBody>
          <a:bodyPr wrap="square" rtlCol="0">
            <a:spAutoFit/>
          </a:bodyPr>
          <a:lstStyle/>
          <a:p>
            <a:r>
              <a:rPr lang="en-US" sz="1200" dirty="0" smtClean="0"/>
              <a:t>#5</a:t>
            </a:r>
            <a:endParaRPr lang="en-US" sz="1200" dirty="0"/>
          </a:p>
        </p:txBody>
      </p:sp>
      <p:sp>
        <p:nvSpPr>
          <p:cNvPr id="25" name="Rectangle 24"/>
          <p:cNvSpPr/>
          <p:nvPr/>
        </p:nvSpPr>
        <p:spPr>
          <a:xfrm>
            <a:off x="6424774" y="1909641"/>
            <a:ext cx="485451" cy="29253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solidFill>
                  <a:srgbClr val="FF0000"/>
                </a:solidFill>
              </a:rPr>
              <a:t>LR = 10MW</a:t>
            </a:r>
          </a:p>
        </p:txBody>
      </p:sp>
      <p:sp>
        <p:nvSpPr>
          <p:cNvPr id="26" name="Rectangle 25"/>
          <p:cNvSpPr/>
          <p:nvPr/>
        </p:nvSpPr>
        <p:spPr>
          <a:xfrm>
            <a:off x="2990761" y="784743"/>
            <a:ext cx="1803066" cy="409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TDSP</a:t>
            </a:r>
            <a:endParaRPr lang="en-US" dirty="0"/>
          </a:p>
        </p:txBody>
      </p:sp>
      <p:cxnSp>
        <p:nvCxnSpPr>
          <p:cNvPr id="28" name="Elbow Connector 27"/>
          <p:cNvCxnSpPr>
            <a:stCxn id="26" idx="2"/>
            <a:endCxn id="8" idx="0"/>
          </p:cNvCxnSpPr>
          <p:nvPr/>
        </p:nvCxnSpPr>
        <p:spPr>
          <a:xfrm rot="16200000" flipH="1">
            <a:off x="4507345" y="579682"/>
            <a:ext cx="249704" cy="1479806"/>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9" name="Elbow Connector 28"/>
          <p:cNvCxnSpPr>
            <a:endCxn id="7" idx="0"/>
          </p:cNvCxnSpPr>
          <p:nvPr/>
        </p:nvCxnSpPr>
        <p:spPr>
          <a:xfrm>
            <a:off x="3878833" y="1071125"/>
            <a:ext cx="2788667" cy="37667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26" idx="1"/>
            <a:endCxn id="11" idx="0"/>
          </p:cNvCxnSpPr>
          <p:nvPr/>
        </p:nvCxnSpPr>
        <p:spPr>
          <a:xfrm rot="10800000" flipV="1">
            <a:off x="1060315" y="989738"/>
            <a:ext cx="1930446" cy="46922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26" idx="2"/>
            <a:endCxn id="9" idx="0"/>
          </p:cNvCxnSpPr>
          <p:nvPr/>
        </p:nvCxnSpPr>
        <p:spPr>
          <a:xfrm rot="5400000">
            <a:off x="3095628" y="651805"/>
            <a:ext cx="253738" cy="133959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rot="16200000" flipH="1">
            <a:off x="3770086" y="1310847"/>
            <a:ext cx="264234" cy="32006"/>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5044554" y="1438870"/>
            <a:ext cx="646331" cy="923330"/>
          </a:xfrm>
          <a:prstGeom prst="rect">
            <a:avLst/>
          </a:prstGeom>
          <a:noFill/>
        </p:spPr>
        <p:txBody>
          <a:bodyPr wrap="none" lIns="91440" tIns="45720" rIns="91440" bIns="45720">
            <a:spAutoFit/>
          </a:bodyPr>
          <a:lstStyle/>
          <a:p>
            <a:pPr algn="ctr"/>
            <a:r>
              <a:rPr lang="en-US" sz="5400" b="1" cap="none" spc="0" dirty="0" smtClean="0">
                <a:ln w="0"/>
                <a:solidFill>
                  <a:srgbClr val="FF0000"/>
                </a:solidFill>
                <a:effectLst>
                  <a:outerShdw blurRad="38100" dist="19050" dir="2700000" algn="tl" rotWithShape="0">
                    <a:schemeClr val="dk1">
                      <a:alpha val="40000"/>
                    </a:schemeClr>
                  </a:outerShdw>
                </a:effectLst>
              </a:rPr>
              <a:t>X</a:t>
            </a:r>
            <a:endParaRPr lang="en-US" sz="5400" b="1" cap="none" spc="0" dirty="0">
              <a:ln w="0"/>
              <a:solidFill>
                <a:srgbClr val="FF0000"/>
              </a:solidFill>
              <a:effectLst>
                <a:outerShdw blurRad="38100" dist="19050" dir="2700000" algn="tl" rotWithShape="0">
                  <a:schemeClr val="dk1">
                    <a:alpha val="40000"/>
                  </a:schemeClr>
                </a:outerShdw>
              </a:effectLst>
            </a:endParaRPr>
          </a:p>
        </p:txBody>
      </p:sp>
      <p:sp>
        <p:nvSpPr>
          <p:cNvPr id="41" name="Rectangle 40"/>
          <p:cNvSpPr/>
          <p:nvPr/>
        </p:nvSpPr>
        <p:spPr>
          <a:xfrm>
            <a:off x="6344333" y="1420485"/>
            <a:ext cx="646331" cy="923330"/>
          </a:xfrm>
          <a:prstGeom prst="rect">
            <a:avLst/>
          </a:prstGeom>
          <a:noFill/>
        </p:spPr>
        <p:txBody>
          <a:bodyPr wrap="none" lIns="91440" tIns="45720" rIns="91440" bIns="45720">
            <a:spAutoFit/>
          </a:bodyPr>
          <a:lstStyle/>
          <a:p>
            <a:pPr algn="ctr"/>
            <a:r>
              <a:rPr lang="en-US" sz="5400" b="1" cap="none" spc="0" dirty="0" smtClean="0">
                <a:ln w="0"/>
                <a:solidFill>
                  <a:srgbClr val="FF0000"/>
                </a:solidFill>
                <a:effectLst>
                  <a:outerShdw blurRad="38100" dist="19050" dir="2700000" algn="tl" rotWithShape="0">
                    <a:schemeClr val="dk1">
                      <a:alpha val="40000"/>
                    </a:schemeClr>
                  </a:outerShdw>
                </a:effectLst>
              </a:rPr>
              <a:t>X</a:t>
            </a:r>
            <a:endParaRPr lang="en-US" sz="5400" b="1" cap="none" spc="0" dirty="0">
              <a:ln w="0"/>
              <a:solidFill>
                <a:srgbClr val="FF0000"/>
              </a:solidFill>
              <a:effectLst>
                <a:outerShdw blurRad="38100" dist="19050" dir="2700000" algn="tl" rotWithShape="0">
                  <a:schemeClr val="dk1">
                    <a:alpha val="40000"/>
                  </a:schemeClr>
                </a:outerShdw>
              </a:effectLst>
            </a:endParaRPr>
          </a:p>
        </p:txBody>
      </p:sp>
      <p:sp>
        <p:nvSpPr>
          <p:cNvPr id="42" name="Content Placeholder 1"/>
          <p:cNvSpPr txBox="1">
            <a:spLocks/>
          </p:cNvSpPr>
          <p:nvPr/>
        </p:nvSpPr>
        <p:spPr>
          <a:xfrm>
            <a:off x="381000" y="3657600"/>
            <a:ext cx="8398042" cy="19050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t>Survey System Load	 	= 100 – </a:t>
            </a:r>
            <a:r>
              <a:rPr lang="en-US" sz="1800" dirty="0" smtClean="0">
                <a:solidFill>
                  <a:srgbClr val="FF0000"/>
                </a:solidFill>
              </a:rPr>
              <a:t>40 (Feeders with any LR)</a:t>
            </a:r>
            <a:r>
              <a:rPr lang="en-US" sz="1800" dirty="0" smtClean="0"/>
              <a:t> = 60 MW</a:t>
            </a:r>
          </a:p>
          <a:p>
            <a:pPr marL="0" indent="0">
              <a:buFont typeface="Arial" panose="020B0604020202020204" pitchFamily="34" charset="0"/>
              <a:buNone/>
            </a:pPr>
            <a:endParaRPr lang="en-US" sz="1800" dirty="0" smtClean="0"/>
          </a:p>
          <a:p>
            <a:pPr marL="0" indent="0">
              <a:buFont typeface="Arial" panose="020B0604020202020204" pitchFamily="34" charset="0"/>
              <a:buNone/>
            </a:pPr>
            <a:r>
              <a:rPr lang="en-US" sz="1800" dirty="0" smtClean="0"/>
              <a:t>TDSP Breaker #1 armed at 59.3 	= 20MW shed (20/60 = 33%)</a:t>
            </a:r>
          </a:p>
          <a:p>
            <a:pPr marL="0" indent="0">
              <a:buFont typeface="Arial" panose="020B0604020202020204" pitchFamily="34" charset="0"/>
              <a:buNone/>
            </a:pPr>
            <a:r>
              <a:rPr lang="en-US" sz="1800" dirty="0" smtClean="0"/>
              <a:t>TDSP Breaker #2 armed at 58.9 	= 20MW shed (20/60 = 33%)</a:t>
            </a:r>
          </a:p>
          <a:p>
            <a:pPr marL="0" indent="0">
              <a:buFont typeface="Arial" panose="020B0604020202020204" pitchFamily="34" charset="0"/>
              <a:buNone/>
            </a:pPr>
            <a:r>
              <a:rPr lang="en-US" sz="1800" dirty="0" smtClean="0"/>
              <a:t>TDSP Breaker #3 armed at 58.5 	= 20MW shed (20/60 = 33%)</a:t>
            </a:r>
          </a:p>
          <a:p>
            <a:pPr marL="0" indent="0">
              <a:buFont typeface="Arial" panose="020B0604020202020204" pitchFamily="34" charset="0"/>
              <a:buNone/>
            </a:pPr>
            <a:endParaRPr lang="en-US" sz="1800" dirty="0" smtClean="0"/>
          </a:p>
        </p:txBody>
      </p:sp>
    </p:spTree>
    <p:extLst>
      <p:ext uri="{BB962C8B-B14F-4D97-AF65-F5344CB8AC3E}">
        <p14:creationId xmlns:p14="http://schemas.microsoft.com/office/powerpoint/2010/main" val="262314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
        <p:nvSpPr>
          <p:cNvPr id="7" name="Rectangle 6"/>
          <p:cNvSpPr/>
          <p:nvPr/>
        </p:nvSpPr>
        <p:spPr>
          <a:xfrm>
            <a:off x="6172200" y="1447800"/>
            <a:ext cx="990600" cy="7608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p>
          <a:p>
            <a:pPr algn="ctr"/>
            <a:endParaRPr lang="en-US" sz="1050" dirty="0">
              <a:solidFill>
                <a:schemeClr val="tx1"/>
              </a:solidFill>
            </a:endParaRPr>
          </a:p>
        </p:txBody>
      </p:sp>
      <p:sp>
        <p:nvSpPr>
          <p:cNvPr id="8" name="Rectangle 7"/>
          <p:cNvSpPr/>
          <p:nvPr/>
        </p:nvSpPr>
        <p:spPr>
          <a:xfrm>
            <a:off x="4876800" y="1444437"/>
            <a:ext cx="990600" cy="7641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p>
          <a:p>
            <a:pPr algn="ctr"/>
            <a:endParaRPr lang="en-US" sz="1050" dirty="0">
              <a:solidFill>
                <a:schemeClr val="tx1"/>
              </a:solidFill>
            </a:endParaRPr>
          </a:p>
        </p:txBody>
      </p:sp>
      <p:sp>
        <p:nvSpPr>
          <p:cNvPr id="9" name="Rectangle 8"/>
          <p:cNvSpPr/>
          <p:nvPr/>
        </p:nvSpPr>
        <p:spPr>
          <a:xfrm>
            <a:off x="2057400" y="1448471"/>
            <a:ext cx="990600" cy="7536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0" name="Rectangle 9"/>
          <p:cNvSpPr/>
          <p:nvPr/>
        </p:nvSpPr>
        <p:spPr>
          <a:xfrm>
            <a:off x="3429000" y="1458966"/>
            <a:ext cx="990600" cy="7699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1" name="Rectangle 10"/>
          <p:cNvSpPr/>
          <p:nvPr/>
        </p:nvSpPr>
        <p:spPr>
          <a:xfrm>
            <a:off x="565015" y="1458966"/>
            <a:ext cx="990600" cy="743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Load  20MW</a:t>
            </a:r>
            <a:endParaRPr lang="en-US" sz="1050" dirty="0">
              <a:solidFill>
                <a:schemeClr val="tx1"/>
              </a:solidFill>
            </a:endParaRPr>
          </a:p>
        </p:txBody>
      </p:sp>
      <p:sp>
        <p:nvSpPr>
          <p:cNvPr id="16" name="Rectangle 15"/>
          <p:cNvSpPr/>
          <p:nvPr/>
        </p:nvSpPr>
        <p:spPr>
          <a:xfrm>
            <a:off x="5149653" y="1916096"/>
            <a:ext cx="444893" cy="29253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rgbClr val="FF0000"/>
                </a:solidFill>
              </a:rPr>
              <a:t>LR = 1MW</a:t>
            </a:r>
            <a:endParaRPr lang="en-US" dirty="0">
              <a:solidFill>
                <a:srgbClr val="FF0000"/>
              </a:solidFill>
            </a:endParaRPr>
          </a:p>
        </p:txBody>
      </p:sp>
      <p:sp>
        <p:nvSpPr>
          <p:cNvPr id="19" name="Content Placeholder 1"/>
          <p:cNvSpPr>
            <a:spLocks noGrp="1"/>
          </p:cNvSpPr>
          <p:nvPr>
            <p:ph idx="1"/>
          </p:nvPr>
        </p:nvSpPr>
        <p:spPr>
          <a:xfrm>
            <a:off x="381000" y="2650451"/>
            <a:ext cx="8398042" cy="1007148"/>
          </a:xfrm>
        </p:spPr>
        <p:txBody>
          <a:bodyPr>
            <a:normAutofit lnSpcReduction="10000"/>
          </a:bodyPr>
          <a:lstStyle/>
          <a:p>
            <a:pPr marL="0" indent="0">
              <a:buNone/>
            </a:pPr>
            <a:r>
              <a:rPr lang="en-US" sz="1800" dirty="0" smtClean="0"/>
              <a:t>ERCOT assumption in Planning and Operations:</a:t>
            </a:r>
          </a:p>
          <a:p>
            <a:pPr marL="0" indent="0">
              <a:buNone/>
            </a:pPr>
            <a:endParaRPr lang="en-US" sz="1800" dirty="0"/>
          </a:p>
          <a:p>
            <a:pPr marL="0" indent="0">
              <a:buNone/>
            </a:pPr>
            <a:r>
              <a:rPr lang="en-US" sz="1800" dirty="0" smtClean="0"/>
              <a:t>System Load at 60Hz		= 100 MW</a:t>
            </a:r>
          </a:p>
        </p:txBody>
      </p:sp>
      <p:sp>
        <p:nvSpPr>
          <p:cNvPr id="20" name="TextBox 19"/>
          <p:cNvSpPr txBox="1"/>
          <p:nvPr/>
        </p:nvSpPr>
        <p:spPr>
          <a:xfrm>
            <a:off x="609600" y="1219200"/>
            <a:ext cx="550793" cy="276999"/>
          </a:xfrm>
          <a:prstGeom prst="rect">
            <a:avLst/>
          </a:prstGeom>
          <a:noFill/>
        </p:spPr>
        <p:txBody>
          <a:bodyPr wrap="square" rtlCol="0">
            <a:spAutoFit/>
          </a:bodyPr>
          <a:lstStyle/>
          <a:p>
            <a:r>
              <a:rPr lang="en-US" sz="1200" dirty="0" smtClean="0"/>
              <a:t>#1</a:t>
            </a:r>
            <a:endParaRPr lang="en-US" sz="1200" dirty="0"/>
          </a:p>
        </p:txBody>
      </p:sp>
      <p:sp>
        <p:nvSpPr>
          <p:cNvPr id="21" name="TextBox 20"/>
          <p:cNvSpPr txBox="1"/>
          <p:nvPr/>
        </p:nvSpPr>
        <p:spPr>
          <a:xfrm>
            <a:off x="1981200" y="1219200"/>
            <a:ext cx="550793" cy="276999"/>
          </a:xfrm>
          <a:prstGeom prst="rect">
            <a:avLst/>
          </a:prstGeom>
          <a:noFill/>
        </p:spPr>
        <p:txBody>
          <a:bodyPr wrap="square" rtlCol="0">
            <a:spAutoFit/>
          </a:bodyPr>
          <a:lstStyle/>
          <a:p>
            <a:r>
              <a:rPr lang="en-US" sz="1200" dirty="0" smtClean="0"/>
              <a:t>#2</a:t>
            </a:r>
            <a:endParaRPr lang="en-US" sz="1200" dirty="0"/>
          </a:p>
        </p:txBody>
      </p:sp>
      <p:sp>
        <p:nvSpPr>
          <p:cNvPr id="22" name="TextBox 21"/>
          <p:cNvSpPr txBox="1"/>
          <p:nvPr/>
        </p:nvSpPr>
        <p:spPr>
          <a:xfrm>
            <a:off x="5553904" y="1224352"/>
            <a:ext cx="550793" cy="276999"/>
          </a:xfrm>
          <a:prstGeom prst="rect">
            <a:avLst/>
          </a:prstGeom>
          <a:noFill/>
        </p:spPr>
        <p:txBody>
          <a:bodyPr wrap="square" rtlCol="0">
            <a:spAutoFit/>
          </a:bodyPr>
          <a:lstStyle/>
          <a:p>
            <a:r>
              <a:rPr lang="en-US" sz="1200" dirty="0" smtClean="0"/>
              <a:t>#4</a:t>
            </a:r>
            <a:endParaRPr lang="en-US" sz="1200" dirty="0"/>
          </a:p>
        </p:txBody>
      </p:sp>
      <p:sp>
        <p:nvSpPr>
          <p:cNvPr id="23" name="TextBox 22"/>
          <p:cNvSpPr txBox="1"/>
          <p:nvPr/>
        </p:nvSpPr>
        <p:spPr>
          <a:xfrm>
            <a:off x="3352800" y="1247001"/>
            <a:ext cx="550793" cy="276999"/>
          </a:xfrm>
          <a:prstGeom prst="rect">
            <a:avLst/>
          </a:prstGeom>
          <a:noFill/>
        </p:spPr>
        <p:txBody>
          <a:bodyPr wrap="square" rtlCol="0">
            <a:spAutoFit/>
          </a:bodyPr>
          <a:lstStyle/>
          <a:p>
            <a:r>
              <a:rPr lang="en-US" sz="1200" dirty="0" smtClean="0"/>
              <a:t>#3</a:t>
            </a:r>
          </a:p>
        </p:txBody>
      </p:sp>
      <p:sp>
        <p:nvSpPr>
          <p:cNvPr id="24" name="TextBox 23"/>
          <p:cNvSpPr txBox="1"/>
          <p:nvPr/>
        </p:nvSpPr>
        <p:spPr>
          <a:xfrm>
            <a:off x="6797154" y="1196680"/>
            <a:ext cx="550793" cy="276999"/>
          </a:xfrm>
          <a:prstGeom prst="rect">
            <a:avLst/>
          </a:prstGeom>
          <a:noFill/>
        </p:spPr>
        <p:txBody>
          <a:bodyPr wrap="square" rtlCol="0">
            <a:spAutoFit/>
          </a:bodyPr>
          <a:lstStyle/>
          <a:p>
            <a:r>
              <a:rPr lang="en-US" sz="1200" dirty="0" smtClean="0"/>
              <a:t>#5</a:t>
            </a:r>
            <a:endParaRPr lang="en-US" sz="1200" dirty="0"/>
          </a:p>
        </p:txBody>
      </p:sp>
      <p:sp>
        <p:nvSpPr>
          <p:cNvPr id="25" name="Rectangle 24"/>
          <p:cNvSpPr/>
          <p:nvPr/>
        </p:nvSpPr>
        <p:spPr>
          <a:xfrm>
            <a:off x="6424774" y="1909641"/>
            <a:ext cx="485451" cy="29253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solidFill>
                  <a:srgbClr val="FF0000"/>
                </a:solidFill>
              </a:rPr>
              <a:t>LR = 10MW</a:t>
            </a:r>
          </a:p>
        </p:txBody>
      </p:sp>
      <p:sp>
        <p:nvSpPr>
          <p:cNvPr id="26" name="Rectangle 25"/>
          <p:cNvSpPr/>
          <p:nvPr/>
        </p:nvSpPr>
        <p:spPr>
          <a:xfrm>
            <a:off x="2990761" y="784743"/>
            <a:ext cx="1803066" cy="409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TDSP</a:t>
            </a:r>
            <a:endParaRPr lang="en-US" dirty="0"/>
          </a:p>
        </p:txBody>
      </p:sp>
      <p:cxnSp>
        <p:nvCxnSpPr>
          <p:cNvPr id="28" name="Elbow Connector 27"/>
          <p:cNvCxnSpPr>
            <a:stCxn id="26" idx="2"/>
            <a:endCxn id="8" idx="0"/>
          </p:cNvCxnSpPr>
          <p:nvPr/>
        </p:nvCxnSpPr>
        <p:spPr>
          <a:xfrm rot="16200000" flipH="1">
            <a:off x="4507345" y="579682"/>
            <a:ext cx="249704" cy="1479806"/>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9" name="Elbow Connector 28"/>
          <p:cNvCxnSpPr>
            <a:endCxn id="7" idx="0"/>
          </p:cNvCxnSpPr>
          <p:nvPr/>
        </p:nvCxnSpPr>
        <p:spPr>
          <a:xfrm>
            <a:off x="3878833" y="1071125"/>
            <a:ext cx="2788667" cy="37667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26" idx="1"/>
            <a:endCxn id="11" idx="0"/>
          </p:cNvCxnSpPr>
          <p:nvPr/>
        </p:nvCxnSpPr>
        <p:spPr>
          <a:xfrm rot="10800000" flipV="1">
            <a:off x="1060315" y="989738"/>
            <a:ext cx="1930446" cy="46922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5" name="Elbow Connector 34"/>
          <p:cNvCxnSpPr>
            <a:stCxn id="26" idx="2"/>
            <a:endCxn id="9" idx="0"/>
          </p:cNvCxnSpPr>
          <p:nvPr/>
        </p:nvCxnSpPr>
        <p:spPr>
          <a:xfrm rot="5400000">
            <a:off x="3095628" y="651805"/>
            <a:ext cx="253738" cy="133959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rot="16200000" flipH="1">
            <a:off x="3770086" y="1310847"/>
            <a:ext cx="264234" cy="32006"/>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5178914" y="1865979"/>
            <a:ext cx="356187" cy="400110"/>
          </a:xfrm>
          <a:prstGeom prst="rect">
            <a:avLst/>
          </a:prstGeom>
          <a:noFill/>
        </p:spPr>
        <p:txBody>
          <a:bodyPr wrap="none" lIns="91440" tIns="45720" rIns="91440" bIns="45720">
            <a:spAutoFit/>
          </a:bodyPr>
          <a:lstStyle/>
          <a:p>
            <a:pPr algn="ctr"/>
            <a:r>
              <a:rPr lang="en-US" sz="2000" b="1" cap="none" spc="0" dirty="0" smtClean="0">
                <a:ln w="0"/>
                <a:solidFill>
                  <a:srgbClr val="FF0000"/>
                </a:solidFill>
                <a:effectLst>
                  <a:outerShdw blurRad="38100" dist="19050" dir="2700000" algn="tl" rotWithShape="0">
                    <a:schemeClr val="dk1">
                      <a:alpha val="40000"/>
                    </a:schemeClr>
                  </a:outerShdw>
                </a:effectLst>
              </a:rPr>
              <a:t>X</a:t>
            </a:r>
            <a:endParaRPr lang="en-US" sz="5400" b="1" cap="none" spc="0" dirty="0">
              <a:ln w="0"/>
              <a:solidFill>
                <a:srgbClr val="FF0000"/>
              </a:solidFill>
              <a:effectLst>
                <a:outerShdw blurRad="38100" dist="19050" dir="2700000" algn="tl" rotWithShape="0">
                  <a:schemeClr val="dk1">
                    <a:alpha val="40000"/>
                  </a:schemeClr>
                </a:outerShdw>
              </a:effectLst>
            </a:endParaRPr>
          </a:p>
        </p:txBody>
      </p:sp>
      <p:sp>
        <p:nvSpPr>
          <p:cNvPr id="41" name="Rectangle 40"/>
          <p:cNvSpPr/>
          <p:nvPr/>
        </p:nvSpPr>
        <p:spPr>
          <a:xfrm>
            <a:off x="6489404" y="1828800"/>
            <a:ext cx="356188" cy="400110"/>
          </a:xfrm>
          <a:prstGeom prst="rect">
            <a:avLst/>
          </a:prstGeom>
          <a:noFill/>
        </p:spPr>
        <p:txBody>
          <a:bodyPr wrap="none" lIns="91440" tIns="45720" rIns="91440" bIns="45720">
            <a:spAutoFit/>
          </a:bodyPr>
          <a:lstStyle/>
          <a:p>
            <a:pPr algn="ctr"/>
            <a:r>
              <a:rPr lang="en-US" sz="2000" b="1" cap="none" spc="0" dirty="0" smtClean="0">
                <a:ln w="0"/>
                <a:solidFill>
                  <a:srgbClr val="FF0000"/>
                </a:solidFill>
                <a:effectLst>
                  <a:outerShdw blurRad="38100" dist="19050" dir="2700000" algn="tl" rotWithShape="0">
                    <a:schemeClr val="dk1">
                      <a:alpha val="40000"/>
                    </a:schemeClr>
                  </a:outerShdw>
                </a:effectLst>
              </a:rPr>
              <a:t>X</a:t>
            </a:r>
            <a:endParaRPr lang="en-US" sz="2000" b="1" cap="none" spc="0" dirty="0">
              <a:ln w="0"/>
              <a:solidFill>
                <a:srgbClr val="FF0000"/>
              </a:solidFill>
              <a:effectLst>
                <a:outerShdw blurRad="38100" dist="19050" dir="2700000" algn="tl" rotWithShape="0">
                  <a:schemeClr val="dk1">
                    <a:alpha val="40000"/>
                  </a:schemeClr>
                </a:outerShdw>
              </a:effectLst>
            </a:endParaRPr>
          </a:p>
        </p:txBody>
      </p:sp>
      <p:sp>
        <p:nvSpPr>
          <p:cNvPr id="42" name="Content Placeholder 1"/>
          <p:cNvSpPr txBox="1">
            <a:spLocks/>
          </p:cNvSpPr>
          <p:nvPr/>
        </p:nvSpPr>
        <p:spPr>
          <a:xfrm>
            <a:off x="381000" y="3657600"/>
            <a:ext cx="8398042" cy="19050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1800" dirty="0" smtClean="0"/>
              <a:t>System Load in EEA3 or 59.7	= 100 – </a:t>
            </a:r>
            <a:r>
              <a:rPr lang="en-US" sz="1800" dirty="0" smtClean="0">
                <a:solidFill>
                  <a:srgbClr val="FF0000"/>
                </a:solidFill>
              </a:rPr>
              <a:t>11MW LR  </a:t>
            </a:r>
            <a:r>
              <a:rPr lang="en-US" sz="1800" dirty="0" smtClean="0"/>
              <a:t>= 89 MW</a:t>
            </a:r>
          </a:p>
          <a:p>
            <a:pPr marL="0" indent="0">
              <a:buFont typeface="Arial" panose="020B0604020202020204" pitchFamily="34" charset="0"/>
              <a:buNone/>
            </a:pPr>
            <a:endParaRPr lang="en-US" sz="1800" dirty="0" smtClean="0"/>
          </a:p>
          <a:p>
            <a:pPr marL="0" indent="0">
              <a:buFont typeface="Arial" panose="020B0604020202020204" pitchFamily="34" charset="0"/>
              <a:buNone/>
            </a:pPr>
            <a:r>
              <a:rPr lang="en-US" sz="1800" dirty="0" smtClean="0"/>
              <a:t>TDSP Breaker #1 armed at 59.3 	= 20MW shed (20/89 = 22%)</a:t>
            </a:r>
          </a:p>
          <a:p>
            <a:pPr marL="0" indent="0">
              <a:buFont typeface="Arial" panose="020B0604020202020204" pitchFamily="34" charset="0"/>
              <a:buNone/>
            </a:pPr>
            <a:r>
              <a:rPr lang="en-US" sz="1800" dirty="0" smtClean="0"/>
              <a:t>TDSP Breaker #2 armed at 58.9 	= 20MW shed (20/89 = 22%)</a:t>
            </a:r>
          </a:p>
          <a:p>
            <a:pPr marL="0" indent="0">
              <a:buFont typeface="Arial" panose="020B0604020202020204" pitchFamily="34" charset="0"/>
              <a:buNone/>
            </a:pPr>
            <a:r>
              <a:rPr lang="en-US" sz="1800" dirty="0" smtClean="0"/>
              <a:t>TDSP Breaker #3 armed at 58.5 	= 20MW shed (20/89 = 22%)</a:t>
            </a:r>
          </a:p>
          <a:p>
            <a:pPr marL="0" indent="0">
              <a:buFont typeface="Arial" panose="020B0604020202020204" pitchFamily="34" charset="0"/>
              <a:buNone/>
            </a:pPr>
            <a:endParaRPr lang="en-US" sz="1800" dirty="0" smtClean="0"/>
          </a:p>
        </p:txBody>
      </p:sp>
      <p:sp>
        <p:nvSpPr>
          <p:cNvPr id="3" name="TextBox 2"/>
          <p:cNvSpPr txBox="1"/>
          <p:nvPr/>
        </p:nvSpPr>
        <p:spPr>
          <a:xfrm>
            <a:off x="4820479" y="1371600"/>
            <a:ext cx="1219200" cy="523220"/>
          </a:xfrm>
          <a:prstGeom prst="rect">
            <a:avLst/>
          </a:prstGeom>
          <a:noFill/>
        </p:spPr>
        <p:txBody>
          <a:bodyPr wrap="square" rtlCol="0">
            <a:spAutoFit/>
          </a:bodyPr>
          <a:lstStyle/>
          <a:p>
            <a:r>
              <a:rPr lang="en-US" sz="1400" b="1" dirty="0" smtClean="0">
                <a:solidFill>
                  <a:srgbClr val="FF0000"/>
                </a:solidFill>
              </a:rPr>
              <a:t>Load 19MW</a:t>
            </a:r>
          </a:p>
          <a:p>
            <a:r>
              <a:rPr lang="en-US" sz="1400" b="1" dirty="0" smtClean="0">
                <a:solidFill>
                  <a:srgbClr val="FF0000"/>
                </a:solidFill>
              </a:rPr>
              <a:t>----------------</a:t>
            </a:r>
            <a:endParaRPr lang="en-US" sz="1400" b="1" dirty="0">
              <a:solidFill>
                <a:srgbClr val="FF0000"/>
              </a:solidFill>
            </a:endParaRPr>
          </a:p>
        </p:txBody>
      </p:sp>
      <p:sp>
        <p:nvSpPr>
          <p:cNvPr id="27" name="TextBox 26"/>
          <p:cNvSpPr txBox="1"/>
          <p:nvPr/>
        </p:nvSpPr>
        <p:spPr>
          <a:xfrm>
            <a:off x="6096000" y="1371600"/>
            <a:ext cx="1219200" cy="523220"/>
          </a:xfrm>
          <a:prstGeom prst="rect">
            <a:avLst/>
          </a:prstGeom>
          <a:noFill/>
        </p:spPr>
        <p:txBody>
          <a:bodyPr wrap="square" rtlCol="0">
            <a:spAutoFit/>
          </a:bodyPr>
          <a:lstStyle/>
          <a:p>
            <a:r>
              <a:rPr lang="en-US" sz="1400" b="1" dirty="0" smtClean="0">
                <a:solidFill>
                  <a:srgbClr val="FF0000"/>
                </a:solidFill>
              </a:rPr>
              <a:t>Load 10MW</a:t>
            </a:r>
          </a:p>
          <a:p>
            <a:r>
              <a:rPr lang="en-US" sz="1400" b="1" dirty="0" smtClean="0">
                <a:solidFill>
                  <a:srgbClr val="FF0000"/>
                </a:solidFill>
              </a:rPr>
              <a:t>-----------------</a:t>
            </a:r>
            <a:endParaRPr lang="en-US" sz="1400" b="1" dirty="0">
              <a:solidFill>
                <a:srgbClr val="FF0000"/>
              </a:solidFill>
            </a:endParaRPr>
          </a:p>
        </p:txBody>
      </p:sp>
    </p:spTree>
    <p:extLst>
      <p:ext uri="{BB962C8B-B14F-4D97-AF65-F5344CB8AC3E}">
        <p14:creationId xmlns:p14="http://schemas.microsoft.com/office/powerpoint/2010/main" val="75168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3"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Emerging Issues and Conclusion</a:t>
            </a:r>
            <a:endParaRPr lang="en-US" dirty="0"/>
          </a:p>
        </p:txBody>
      </p:sp>
      <p:sp>
        <p:nvSpPr>
          <p:cNvPr id="3" name="Content Placeholder 2"/>
          <p:cNvSpPr>
            <a:spLocks noGrp="1"/>
          </p:cNvSpPr>
          <p:nvPr>
            <p:ph idx="1"/>
          </p:nvPr>
        </p:nvSpPr>
        <p:spPr/>
        <p:txBody>
          <a:bodyPr/>
          <a:lstStyle/>
          <a:p>
            <a:pPr marL="0" lvl="0" indent="0">
              <a:buNone/>
            </a:pPr>
            <a:r>
              <a:rPr lang="en-US" sz="1800" u="sng" dirty="0"/>
              <a:t>Emerging issues</a:t>
            </a:r>
          </a:p>
          <a:p>
            <a:r>
              <a:rPr lang="en-US" sz="1600" dirty="0" smtClean="0"/>
              <a:t>Because of scenario </a:t>
            </a:r>
            <a:r>
              <a:rPr lang="en-US" sz="1600" dirty="0"/>
              <a:t>of UFLS event when in an </a:t>
            </a:r>
            <a:r>
              <a:rPr lang="en-US" sz="1600" dirty="0" smtClean="0"/>
              <a:t>EEA, ERCOT does not believe double-counting of Load Resources should be allowed for UFLS 5/10/10 performance.</a:t>
            </a:r>
            <a:endParaRPr lang="en-US" sz="1600" dirty="0"/>
          </a:p>
          <a:p>
            <a:r>
              <a:rPr lang="en-US" sz="1600" dirty="0"/>
              <a:t>Similar to Load Resources, load amounts that are shed from ERS </a:t>
            </a:r>
            <a:r>
              <a:rPr lang="en-US" sz="1600" dirty="0" smtClean="0"/>
              <a:t>should also not </a:t>
            </a:r>
            <a:r>
              <a:rPr lang="en-US" sz="1600" dirty="0"/>
              <a:t>contribute to </a:t>
            </a:r>
            <a:r>
              <a:rPr lang="en-US" sz="1600" dirty="0" smtClean="0"/>
              <a:t>UFLS performance.</a:t>
            </a:r>
            <a:endParaRPr lang="en-US" sz="1600" dirty="0"/>
          </a:p>
          <a:p>
            <a:r>
              <a:rPr lang="en-US" sz="1600" dirty="0"/>
              <a:t>Distributed Energy Resources are not considered in language at this </a:t>
            </a:r>
            <a:r>
              <a:rPr lang="en-US" sz="1600" dirty="0" smtClean="0"/>
              <a:t>point.</a:t>
            </a:r>
            <a:endParaRPr lang="en-US" sz="1600" dirty="0"/>
          </a:p>
          <a:p>
            <a:pPr lvl="0"/>
            <a:endParaRPr lang="en-US" sz="1800" dirty="0"/>
          </a:p>
          <a:p>
            <a:pPr marL="0" lvl="0" indent="0">
              <a:buNone/>
            </a:pPr>
            <a:r>
              <a:rPr lang="en-US" sz="1800" u="sng" dirty="0"/>
              <a:t>Conclusion and possible issues to consider resolution to:</a:t>
            </a:r>
          </a:p>
          <a:p>
            <a:r>
              <a:rPr lang="en-US" sz="1600" dirty="0"/>
              <a:t>Inconsistency in UFLS Survey and Ops/Planning</a:t>
            </a:r>
          </a:p>
          <a:p>
            <a:pPr lvl="1"/>
            <a:r>
              <a:rPr lang="en-US" sz="1400" dirty="0" smtClean="0"/>
              <a:t>Consider addressing </a:t>
            </a:r>
            <a:r>
              <a:rPr lang="en-US" sz="1400" dirty="0"/>
              <a:t>exemption </a:t>
            </a:r>
            <a:r>
              <a:rPr lang="en-US" sz="1400" dirty="0" smtClean="0"/>
              <a:t>of load circuits </a:t>
            </a:r>
            <a:r>
              <a:rPr lang="en-US" sz="1400" dirty="0" smtClean="0"/>
              <a:t>equipped with Load Resources in </a:t>
            </a:r>
            <a:r>
              <a:rPr lang="en-US" sz="1400" dirty="0"/>
              <a:t>survey </a:t>
            </a:r>
            <a:endParaRPr lang="en-US" sz="1400" dirty="0" smtClean="0"/>
          </a:p>
          <a:p>
            <a:r>
              <a:rPr lang="en-US" sz="1600" dirty="0" smtClean="0"/>
              <a:t>Potentially </a:t>
            </a:r>
            <a:r>
              <a:rPr lang="en-US" sz="1600" dirty="0"/>
              <a:t>out-of-date language in </a:t>
            </a:r>
            <a:r>
              <a:rPr lang="en-US" sz="1600" dirty="0" smtClean="0"/>
              <a:t>Protocols and Guides </a:t>
            </a:r>
            <a:r>
              <a:rPr lang="en-US" sz="1600" dirty="0"/>
              <a:t>may be worth re-alignment</a:t>
            </a:r>
          </a:p>
          <a:p>
            <a:pPr lvl="1"/>
            <a:r>
              <a:rPr lang="en-US" sz="1400" dirty="0" smtClean="0"/>
              <a:t>Consistent handling of Load Resource and ERS</a:t>
            </a:r>
          </a:p>
          <a:p>
            <a:pPr lvl="1"/>
            <a:r>
              <a:rPr lang="en-US" sz="1400" dirty="0" smtClean="0"/>
              <a:t>Any considerations for DERs</a:t>
            </a:r>
            <a:endParaRPr lang="en-US" sz="1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pic>
        <p:nvPicPr>
          <p:cNvPr id="5" name="Picture 4"/>
          <p:cNvPicPr>
            <a:picLocks noChangeAspect="1"/>
          </p:cNvPicPr>
          <p:nvPr/>
        </p:nvPicPr>
        <p:blipFill>
          <a:blip r:embed="rId2"/>
          <a:stretch>
            <a:fillRect/>
          </a:stretch>
        </p:blipFill>
        <p:spPr>
          <a:xfrm>
            <a:off x="3640488" y="4930474"/>
            <a:ext cx="5427312" cy="1630664"/>
          </a:xfrm>
          <a:prstGeom prst="rect">
            <a:avLst/>
          </a:prstGeom>
        </p:spPr>
      </p:pic>
    </p:spTree>
    <p:extLst>
      <p:ext uri="{BB962C8B-B14F-4D97-AF65-F5344CB8AC3E}">
        <p14:creationId xmlns:p14="http://schemas.microsoft.com/office/powerpoint/2010/main" val="1288936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Appendix-</a:t>
            </a:r>
            <a:r>
              <a:rPr lang="en-US" dirty="0" smtClean="0"/>
              <a:t> NERC Requirement</a:t>
            </a:r>
            <a:endParaRPr lang="en-US" dirty="0"/>
          </a:p>
        </p:txBody>
      </p:sp>
      <p:sp>
        <p:nvSpPr>
          <p:cNvPr id="3" name="Content Placeholder 2"/>
          <p:cNvSpPr>
            <a:spLocks noGrp="1"/>
          </p:cNvSpPr>
          <p:nvPr>
            <p:ph idx="1"/>
          </p:nvPr>
        </p:nvSpPr>
        <p:spPr/>
        <p:txBody>
          <a:bodyPr/>
          <a:lstStyle/>
          <a:p>
            <a:pPr marL="0" indent="0">
              <a:buNone/>
            </a:pPr>
            <a:r>
              <a:rPr lang="en-US" sz="1600" b="1" dirty="0" smtClean="0"/>
              <a:t>NERC standard </a:t>
            </a:r>
            <a:r>
              <a:rPr lang="en-US" sz="1600" b="1" dirty="0"/>
              <a:t>PRC-006-2 — Automatic </a:t>
            </a:r>
            <a:r>
              <a:rPr lang="en-US" sz="1600" b="1" dirty="0" err="1"/>
              <a:t>Underfrequency</a:t>
            </a:r>
            <a:r>
              <a:rPr lang="en-US" sz="1600" b="1" dirty="0"/>
              <a:t> Load Shedding</a:t>
            </a:r>
            <a:r>
              <a:rPr lang="en-US" sz="1600" dirty="0" smtClean="0"/>
              <a:t>:</a:t>
            </a:r>
          </a:p>
          <a:p>
            <a:endParaRPr lang="en-US" sz="1600" dirty="0" smtClean="0"/>
          </a:p>
          <a:p>
            <a:r>
              <a:rPr lang="en-US" sz="1600" dirty="0" smtClean="0"/>
              <a:t>Requirement 9</a:t>
            </a:r>
            <a:r>
              <a:rPr lang="en-US" sz="1600" dirty="0"/>
              <a:t>. Each UFLS entity shall provide automatic tripping of Load in accordance with the </a:t>
            </a:r>
            <a:r>
              <a:rPr lang="en-US" sz="1600" dirty="0" smtClean="0">
                <a:solidFill>
                  <a:srgbClr val="FF0000"/>
                </a:solidFill>
              </a:rPr>
              <a:t>UFLS program </a:t>
            </a:r>
            <a:r>
              <a:rPr lang="en-US" sz="1600" dirty="0">
                <a:solidFill>
                  <a:srgbClr val="FF0000"/>
                </a:solidFill>
              </a:rPr>
              <a:t>design and schedule </a:t>
            </a:r>
            <a:r>
              <a:rPr lang="en-US" sz="1600" dirty="0"/>
              <a:t>for implementation, including any Corrective Action Plan</a:t>
            </a:r>
            <a:r>
              <a:rPr lang="en-US" sz="1600" dirty="0" smtClean="0"/>
              <a:t>, </a:t>
            </a:r>
            <a:r>
              <a:rPr lang="en-US" sz="1600" dirty="0" smtClean="0">
                <a:solidFill>
                  <a:srgbClr val="FF0000"/>
                </a:solidFill>
              </a:rPr>
              <a:t>as </a:t>
            </a:r>
            <a:r>
              <a:rPr lang="en-US" sz="1600" dirty="0">
                <a:solidFill>
                  <a:srgbClr val="FF0000"/>
                </a:solidFill>
              </a:rPr>
              <a:t>determined by its Planning Coordinator(s) in each Planning Coordinator area </a:t>
            </a:r>
            <a:r>
              <a:rPr lang="en-US" sz="1600" dirty="0" smtClean="0"/>
              <a:t>in which </a:t>
            </a:r>
            <a:r>
              <a:rPr lang="en-US" sz="1600" dirty="0"/>
              <a:t>it owns assets. [VRF: High][Time Horizon: Long-term Planning]</a:t>
            </a:r>
          </a:p>
          <a:p>
            <a:endParaRPr lang="en-US" sz="1600" dirty="0" smtClean="0"/>
          </a:p>
          <a:p>
            <a:r>
              <a:rPr lang="en-US" sz="1600" dirty="0" smtClean="0"/>
              <a:t>Measurement 9</a:t>
            </a:r>
            <a:r>
              <a:rPr lang="en-US" sz="1600" dirty="0"/>
              <a:t>. Each UFLS Entity shall have dated evidence such as spreadsheets summarizing </a:t>
            </a:r>
            <a:r>
              <a:rPr lang="en-US" sz="1600" dirty="0" smtClean="0"/>
              <a:t>feeder load </a:t>
            </a:r>
            <a:r>
              <a:rPr lang="en-US" sz="1600" dirty="0"/>
              <a:t>armed with UFLS relays, spreadsheets with UFLS relay settings, or other </a:t>
            </a:r>
            <a:r>
              <a:rPr lang="en-US" sz="1600" dirty="0" smtClean="0"/>
              <a:t>dated documentation </a:t>
            </a:r>
            <a:r>
              <a:rPr lang="en-US" sz="1600" dirty="0"/>
              <a:t>that it provided automatic tripping of load </a:t>
            </a:r>
            <a:r>
              <a:rPr lang="en-US" sz="1600" dirty="0">
                <a:solidFill>
                  <a:srgbClr val="FF0000"/>
                </a:solidFill>
              </a:rPr>
              <a:t>in accordance with the </a:t>
            </a:r>
            <a:r>
              <a:rPr lang="en-US" sz="1600" dirty="0" smtClean="0">
                <a:solidFill>
                  <a:srgbClr val="FF0000"/>
                </a:solidFill>
              </a:rPr>
              <a:t>UFLS program </a:t>
            </a:r>
            <a:r>
              <a:rPr lang="en-US" sz="1600" dirty="0">
                <a:solidFill>
                  <a:srgbClr val="FF0000"/>
                </a:solidFill>
              </a:rPr>
              <a:t>design</a:t>
            </a:r>
            <a:r>
              <a:rPr lang="en-US" sz="1600" dirty="0"/>
              <a:t> and schedule for </a:t>
            </a:r>
            <a:r>
              <a:rPr lang="en-US" sz="1600" dirty="0" smtClean="0"/>
              <a:t>implementation, </a:t>
            </a:r>
            <a:r>
              <a:rPr lang="en-US" sz="1600" dirty="0"/>
              <a:t>including any Corrective </a:t>
            </a:r>
            <a:r>
              <a:rPr lang="en-US" sz="1600" dirty="0" smtClean="0"/>
              <a:t>Action Plan</a:t>
            </a:r>
            <a:r>
              <a:rPr lang="en-US" sz="1600" dirty="0"/>
              <a:t>, per Requirement R9.</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2348091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Appendix- ERCOT Operating Guide</a:t>
            </a:r>
            <a:endParaRPr lang="en-US" sz="2400" dirty="0"/>
          </a:p>
        </p:txBody>
      </p:sp>
      <p:sp>
        <p:nvSpPr>
          <p:cNvPr id="3" name="Content Placeholder 2"/>
          <p:cNvSpPr>
            <a:spLocks noGrp="1"/>
          </p:cNvSpPr>
          <p:nvPr>
            <p:ph idx="1"/>
          </p:nvPr>
        </p:nvSpPr>
        <p:spPr>
          <a:xfrm>
            <a:off x="304800" y="662779"/>
            <a:ext cx="8534400" cy="5052221"/>
          </a:xfrm>
        </p:spPr>
        <p:txBody>
          <a:bodyPr/>
          <a:lstStyle/>
          <a:p>
            <a:pPr marL="0" indent="0">
              <a:buNone/>
            </a:pPr>
            <a:r>
              <a:rPr lang="en-US" sz="1600" b="1" i="1" dirty="0" err="1" smtClean="0"/>
              <a:t>OpGuide</a:t>
            </a:r>
            <a:r>
              <a:rPr lang="en-US" sz="1600" b="1" i="1" dirty="0" smtClean="0"/>
              <a:t> 2.6.1</a:t>
            </a:r>
            <a:r>
              <a:rPr lang="en-US" sz="1600" b="1" i="1" dirty="0"/>
              <a:t>	Automatic Firm Load Shedding</a:t>
            </a:r>
          </a:p>
          <a:p>
            <a:pPr>
              <a:buAutoNum type="arabicParenBoth"/>
            </a:pPr>
            <a:r>
              <a:rPr lang="en-US" sz="1400" dirty="0" smtClean="0">
                <a:solidFill>
                  <a:srgbClr val="FF0000"/>
                </a:solidFill>
              </a:rPr>
              <a:t>At </a:t>
            </a:r>
            <a:r>
              <a:rPr lang="en-US" sz="1400" dirty="0">
                <a:solidFill>
                  <a:srgbClr val="FF0000"/>
                </a:solidFill>
              </a:rPr>
              <a:t>least 25% of the ERCOT System Load that is not equipped with high-set under-frequency relays shall be equipped at all times with provisions for automatic under-frequency load shedding</a:t>
            </a:r>
            <a:r>
              <a:rPr lang="en-US" sz="1400" dirty="0"/>
              <a:t>.  The under-frequency relays shall be set to provide Load relief as follows</a:t>
            </a:r>
            <a:r>
              <a:rPr lang="en-US" sz="1400" dirty="0" smtClean="0"/>
              <a:t>:</a:t>
            </a:r>
          </a:p>
          <a:p>
            <a:pPr>
              <a:buAutoNum type="arabicParenBoth"/>
            </a:pPr>
            <a:endParaRPr lang="en-US" sz="1400" dirty="0" smtClean="0"/>
          </a:p>
          <a:p>
            <a:endParaRPr lang="en-US" sz="1400" dirty="0"/>
          </a:p>
          <a:p>
            <a:endParaRPr lang="en-US" sz="1400" dirty="0" smtClean="0"/>
          </a:p>
          <a:p>
            <a:endParaRPr lang="en-US" sz="1400" dirty="0"/>
          </a:p>
          <a:p>
            <a:endParaRPr lang="en-US" sz="1400" dirty="0" smtClean="0"/>
          </a:p>
          <a:p>
            <a:endParaRPr lang="en-US" sz="1400" dirty="0"/>
          </a:p>
          <a:p>
            <a:pPr>
              <a:buAutoNum type="arabicParenBoth" startAt="2"/>
            </a:pPr>
            <a:r>
              <a:rPr lang="en-US" sz="1400" dirty="0" smtClean="0"/>
              <a:t>With </a:t>
            </a:r>
            <a:r>
              <a:rPr lang="en-US" sz="1400" dirty="0"/>
              <a:t>the assistance of applicable Transmission Service Providers (TSPs), ERCOT will, prior to the peak each year, survey each Distribution Service Provider’s (DSP’s) compliance with the automatic Load shedding steps above, and report its findings to the Technical Advisory Committee (TAC).</a:t>
            </a:r>
            <a:r>
              <a:rPr lang="en-US" sz="1400" dirty="0">
                <a:solidFill>
                  <a:srgbClr val="FF0000"/>
                </a:solidFill>
              </a:rPr>
              <a:t>  For minimum compliance, DSPs are obligated to meet the prescribed percent values at all times.</a:t>
            </a:r>
            <a:r>
              <a:rPr lang="en-US" sz="1400" dirty="0"/>
              <a:t>  It is not permitted to use rounding to meet the minimum.  ERCOT will direct a review of the automatic firm Load shedding program whenever warranted by conditions.  At a minimum, this review will follow the Reliability and Operations Subcommittee (ROS) directed dynamic simulations of automatic firm Load shedding conducted at five-year intervals beginning in the Summer of </a:t>
            </a:r>
            <a:r>
              <a:rPr lang="en-US" sz="1400" dirty="0" smtClean="0"/>
              <a:t>2001.</a:t>
            </a:r>
          </a:p>
          <a:p>
            <a:pPr>
              <a:buAutoNum type="arabicParenBoth" startAt="2"/>
            </a:pPr>
            <a:endParaRPr lang="en-US" sz="1400" dirty="0" smtClean="0"/>
          </a:p>
          <a:p>
            <a:pPr>
              <a:buAutoNum type="arabicParenBoth" startAt="2"/>
            </a:pPr>
            <a:r>
              <a:rPr lang="en-US" sz="1400" dirty="0" smtClean="0"/>
              <a:t>Additional </a:t>
            </a:r>
            <a:r>
              <a:rPr lang="en-US" sz="1400" dirty="0"/>
              <a:t>under-frequency relays may be installed on Transmission Facilities with the approval of ERCOT provided the relays are set at 58.0 cycles or below, are not directional, and have at least 2.0 seconds time delay.  </a:t>
            </a:r>
            <a:r>
              <a:rPr lang="en-US" sz="1400" dirty="0">
                <a:solidFill>
                  <a:srgbClr val="FF0000"/>
                </a:solidFill>
              </a:rPr>
              <a:t>A DSP may by mutual agreement arrange to have all or part of its automatic Load shedding requirement performed by another entity.  </a:t>
            </a:r>
            <a:r>
              <a:rPr lang="en-US" sz="1400" dirty="0"/>
              <a:t>ERCOT will be notified and provided with the details of any such arrangement prior to implementation.</a:t>
            </a:r>
          </a:p>
          <a:p>
            <a:endParaRPr lang="en-US" sz="1400" dirty="0"/>
          </a:p>
          <a:p>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pic>
        <p:nvPicPr>
          <p:cNvPr id="5" name="Picture 4"/>
          <p:cNvPicPr>
            <a:picLocks noChangeAspect="1"/>
          </p:cNvPicPr>
          <p:nvPr/>
        </p:nvPicPr>
        <p:blipFill>
          <a:blip r:embed="rId2"/>
          <a:stretch>
            <a:fillRect/>
          </a:stretch>
        </p:blipFill>
        <p:spPr>
          <a:xfrm>
            <a:off x="1855996" y="1676400"/>
            <a:ext cx="5432007" cy="1627773"/>
          </a:xfrm>
          <a:prstGeom prst="rect">
            <a:avLst/>
          </a:prstGeom>
        </p:spPr>
      </p:pic>
    </p:spTree>
    <p:extLst>
      <p:ext uri="{BB962C8B-B14F-4D97-AF65-F5344CB8AC3E}">
        <p14:creationId xmlns:p14="http://schemas.microsoft.com/office/powerpoint/2010/main" val="4224735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openxmlformats.org/package/2006/metadata/core-properties"/>
    <ds:schemaRef ds:uri="http://schemas.microsoft.com/office/2006/documentManagement/types"/>
    <ds:schemaRef ds:uri="http://purl.org/dc/elements/1.1/"/>
    <ds:schemaRef ds:uri="c34af464-7aa1-4edd-9be4-83dffc1cb926"/>
    <ds:schemaRef ds:uri="http://schemas.microsoft.com/office/2006/metadata/properties"/>
    <ds:schemaRef ds:uri="http://purl.org/dc/terms/"/>
    <ds:schemaRef ds:uri="http://purl.org/dc/dcmitype/"/>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976</TotalTime>
  <Words>657</Words>
  <Application>Microsoft Office PowerPoint</Application>
  <PresentationFormat>On-screen Show (4:3)</PresentationFormat>
  <Paragraphs>138</Paragraphs>
  <Slides>10</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10</vt:i4>
      </vt:variant>
    </vt:vector>
  </HeadingPairs>
  <TitlesOfParts>
    <vt:vector size="14" baseType="lpstr">
      <vt:lpstr>Arial</vt:lpstr>
      <vt:lpstr>Calibri</vt:lpstr>
      <vt:lpstr>1_Custom Design</vt:lpstr>
      <vt:lpstr>Office Theme</vt:lpstr>
      <vt:lpstr>PowerPoint Presentation</vt:lpstr>
      <vt:lpstr>UFLS Discussion outline</vt:lpstr>
      <vt:lpstr>Background on UFLS Survey Requirement</vt:lpstr>
      <vt:lpstr>Current Issues with UFLS</vt:lpstr>
      <vt:lpstr>Example</vt:lpstr>
      <vt:lpstr>Example</vt:lpstr>
      <vt:lpstr>Emerging Issues and Conclusion</vt:lpstr>
      <vt:lpstr>Appendix- NERC Requirement</vt:lpstr>
      <vt:lpstr>Appendix- ERCOT Operating Guide</vt:lpstr>
      <vt:lpstr>Appendix- ERCOT Operating Guide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62</cp:revision>
  <cp:lastPrinted>2016-01-21T20:53:15Z</cp:lastPrinted>
  <dcterms:created xsi:type="dcterms:W3CDTF">2016-01-21T15:20:31Z</dcterms:created>
  <dcterms:modified xsi:type="dcterms:W3CDTF">2017-02-15T21:07:48Z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