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4" r:id="rId7"/>
    <p:sldId id="27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2/15/2017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800"/>
            <a:ext cx="8534400" cy="6324600"/>
          </a:xfrm>
        </p:spPr>
        <p:txBody>
          <a:bodyPr/>
          <a:lstStyle/>
          <a:p>
            <a:endParaRPr lang="en-US" sz="1200" b="1" dirty="0" smtClean="0"/>
          </a:p>
          <a:p>
            <a:endParaRPr lang="en-US" sz="1200" b="1" dirty="0" smtClean="0"/>
          </a:p>
          <a:p>
            <a:r>
              <a:rPr lang="en-US" sz="1200" b="1" dirty="0" smtClean="0"/>
              <a:t>776 NPRR Voltage </a:t>
            </a:r>
            <a:r>
              <a:rPr lang="en-US" sz="1200" b="1" dirty="0"/>
              <a:t>Set Point Communication.  </a:t>
            </a:r>
            <a:r>
              <a:rPr lang="en-US" sz="1200" dirty="0"/>
              <a:t>This Nodal Protocol Revision Request (NPRR) aligns language with currently used verbal communication practices between Transmission Service Providers (TSP), Qualified Scheduling Entities (QSE), and Generation Resources.  This NPRR also identifies a new telemetered data point (Voltage Set Point) and identification of the Point of Interconnection (POI) kV measurements to be used relative to the Voltage Set Point which is to be provided by the TSP to ERCOT, the QSE, and the Generation Resource. </a:t>
            </a:r>
            <a:endParaRPr lang="en-US" sz="1200" b="1" dirty="0"/>
          </a:p>
          <a:p>
            <a:endParaRPr lang="en-US" sz="1200" b="1" dirty="0" smtClean="0"/>
          </a:p>
          <a:p>
            <a:r>
              <a:rPr lang="en-US" sz="1200" b="1" dirty="0" smtClean="0"/>
              <a:t>799NPRR </a:t>
            </a:r>
            <a:r>
              <a:rPr lang="en-US" sz="1200" b="1" dirty="0"/>
              <a:t>Updates to Outages of Transmission Facilities. </a:t>
            </a:r>
            <a:r>
              <a:rPr lang="en-US" sz="1200" dirty="0"/>
              <a:t> This Nodal Protocol Revision Request (NPRR) introduces requirements for submitting updates to the Outage Scheduler for completed or started Outages on Transmission Facilities.  </a:t>
            </a:r>
            <a:endParaRPr lang="en-US" sz="1200" dirty="0" smtClean="0"/>
          </a:p>
          <a:p>
            <a:endParaRPr lang="en-US" sz="1200" b="1" dirty="0" smtClean="0"/>
          </a:p>
          <a:p>
            <a:r>
              <a:rPr lang="en-US" sz="1200" b="1" dirty="0" smtClean="0"/>
              <a:t>802NPRR Settlements </a:t>
            </a:r>
            <a:r>
              <a:rPr lang="en-US" sz="1200" b="1" dirty="0"/>
              <a:t>Clean-up.  </a:t>
            </a:r>
            <a:r>
              <a:rPr lang="en-US" sz="1200" dirty="0"/>
              <a:t>The purpose of this Nodal Protocol Revision Request (NPRR) is to clarify current practices and clean up Protocol language. There are no system changes and no changes to current Settlement practices or concepts in this NPRR.  </a:t>
            </a:r>
            <a:endParaRPr lang="en-US" sz="1200" dirty="0" smtClean="0"/>
          </a:p>
          <a:p>
            <a:endParaRPr lang="en-US" sz="1200" dirty="0" smtClean="0"/>
          </a:p>
          <a:p>
            <a:r>
              <a:rPr lang="en-US" sz="1200" b="1" dirty="0" smtClean="0"/>
              <a:t>804NPRR Remove </a:t>
            </a:r>
            <a:r>
              <a:rPr lang="en-US" sz="1200" b="1" dirty="0"/>
              <a:t>Posting Requirement for One-Line Diagram.  </a:t>
            </a:r>
            <a:r>
              <a:rPr lang="en-US" sz="1200" dirty="0"/>
              <a:t>This Nodal Protocol Revision Request (NPRR) removes the requirement in the Congestion Revenue Rights (CRR) Network Model posting that is currently filled by the posting of a Keyhole Markup Language (KML) file containing geographic locations. Due to system upgrades, this file type is rapidly becoming unsupportable and would require a format change and complete rewrite of the software system that creates the file in order to allow continued access. This NPRR also clarifies that the model posting does not disclose data for Private Use Networks.  </a:t>
            </a:r>
            <a:r>
              <a:rPr lang="en-US" sz="1200" dirty="0" smtClean="0"/>
              <a:t> </a:t>
            </a:r>
          </a:p>
          <a:p>
            <a:endParaRPr lang="en-US" sz="1200" dirty="0" smtClean="0"/>
          </a:p>
          <a:p>
            <a:r>
              <a:rPr lang="en-US" sz="1200" b="1" dirty="0" smtClean="0"/>
              <a:t>808NPRR Three </a:t>
            </a:r>
            <a:r>
              <a:rPr lang="en-US" sz="1200" b="1" dirty="0"/>
              <a:t>Year CRR Auction.  </a:t>
            </a:r>
            <a:r>
              <a:rPr lang="en-US" sz="1200" dirty="0"/>
              <a:t>This Nodal Protocol Revision Request (NPRR) extends the Congestion Revenue Right (CRR) Auction process into the third year forward and revises the percentages sold in the CRR Long-Term Auction Sequence. </a:t>
            </a:r>
            <a:endParaRPr lang="en-US" sz="12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Tree>
    <p:extLst>
      <p:ext uri="{BB962C8B-B14F-4D97-AF65-F5344CB8AC3E}">
        <p14:creationId xmlns:p14="http://schemas.microsoft.com/office/powerpoint/2010/main" val="2465387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1200" dirty="0" smtClean="0"/>
              <a:t>NPRRs</a:t>
            </a:r>
            <a:endParaRPr lang="en-US" sz="1200" dirty="0"/>
          </a:p>
        </p:txBody>
      </p:sp>
      <p:sp>
        <p:nvSpPr>
          <p:cNvPr id="3" name="Content Placeholder 2"/>
          <p:cNvSpPr>
            <a:spLocks noGrp="1"/>
          </p:cNvSpPr>
          <p:nvPr>
            <p:ph idx="1"/>
          </p:nvPr>
        </p:nvSpPr>
        <p:spPr>
          <a:xfrm>
            <a:off x="304800" y="609600"/>
            <a:ext cx="8534400" cy="5310433"/>
          </a:xfrm>
        </p:spPr>
        <p:txBody>
          <a:bodyPr/>
          <a:lstStyle/>
          <a:p>
            <a:r>
              <a:rPr lang="en-US" sz="1200" b="1" dirty="0" smtClean="0"/>
              <a:t>809NPRR GTC </a:t>
            </a:r>
            <a:r>
              <a:rPr lang="en-US" sz="1200" b="1" dirty="0"/>
              <a:t>or GTL for New Generation Interconnection.  </a:t>
            </a:r>
            <a:r>
              <a:rPr lang="en-US" sz="1200" dirty="0"/>
              <a:t>This Nodal Protocol Revision Request (NPRR) establishes Initial Energization and Initial Synchronization as defined terms, changes the status of Protected Information used in an interconnection study, adds a reference to a quarterly stability assessment for interconnecting Generation Resources when evaluating the need for a Generic Transmission Constraint (GTC), and clarifies the requirements to be met for a Generation Resource prior to Initial Synchronization.  </a:t>
            </a:r>
            <a:endParaRPr lang="en-US" sz="1200" dirty="0" smtClean="0"/>
          </a:p>
          <a:p>
            <a:endParaRPr lang="en-US" sz="1200" b="1" dirty="0"/>
          </a:p>
          <a:p>
            <a:r>
              <a:rPr lang="en-US" sz="1200" b="1" dirty="0" smtClean="0"/>
              <a:t>810NPRR </a:t>
            </a:r>
            <a:r>
              <a:rPr lang="en-US" sz="1200" b="1" dirty="0"/>
              <a:t>Applicability of RMR Incentive Factor on Reservation and Transportation Costs Associated with Firm Fuel Supplies.  </a:t>
            </a:r>
            <a:r>
              <a:rPr lang="en-US" sz="1200" dirty="0"/>
              <a:t>This Nodal Protocol Revision Request (NPRR) removes the applicability of the Reliability Must-Run (RMR) Incentive Factor to reservation and transportation costs associated with firm fuel supplies, which should be considered fuel costs. In addition, this NPRR separates costs in the RMR Standby Payment equation in Section 6.6.6.1 based on Incentive Factor applicability. </a:t>
            </a:r>
            <a:endParaRPr lang="en-US" sz="1200" dirty="0" smtClean="0"/>
          </a:p>
          <a:p>
            <a:endParaRPr lang="en-US" sz="1200" dirty="0"/>
          </a:p>
          <a:p>
            <a:r>
              <a:rPr lang="en-US" sz="1200" b="1" dirty="0" smtClean="0"/>
              <a:t>812NPRR </a:t>
            </a:r>
            <a:r>
              <a:rPr lang="en-US" sz="1200" b="1" dirty="0"/>
              <a:t>Alignment of Currently-Published Reports.  </a:t>
            </a:r>
            <a:r>
              <a:rPr lang="en-US" sz="1200" dirty="0"/>
              <a:t>This Nodal Protocol Revision Request (NPRR) clarifies language related to short-term system adequacy reports, aligns Protocol language with current ERCOT practices and Public Utility Commission of Texas (PUCT) rules regarding the posting of Resource and Load information, and modifies the Protocol requirement to post a Reliability Unit Commitment (RUC) initial conditions report to only include the Hourly RUC (HRUC) process as originally intended in NPRR314, Requirement to Post Generation Resources Temporal Constraints.  </a:t>
            </a:r>
            <a:endParaRPr lang="en-US" sz="1200" dirty="0" smtClean="0"/>
          </a:p>
          <a:p>
            <a:endParaRPr lang="en-US" sz="1200" b="1" dirty="0"/>
          </a:p>
          <a:p>
            <a:r>
              <a:rPr lang="en-US" sz="1200" b="1" dirty="0" smtClean="0"/>
              <a:t>813NPRR </a:t>
            </a:r>
            <a:r>
              <a:rPr lang="en-US" sz="1200" b="1" dirty="0"/>
              <a:t>Updated Terminology Related to Annual Market Settlement Operations Audits.</a:t>
            </a:r>
            <a:r>
              <a:rPr lang="en-US" sz="1200" dirty="0"/>
              <a:t>  This Nodal Protocol Revision Request (NPRR) replaces references to Statement on Standards for Attestation Engagements, No. 16 (SSAE16) within the Protocols with Service Organization Controls (SOC) in relation to the annual ERCOT market Settlement audits.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17446325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purl.org/dc/elements/1.1/"/>
    <ds:schemaRef ds:uri="http://schemas.openxmlformats.org/package/2006/metadata/core-properties"/>
    <ds:schemaRef ds:uri="http://schemas.microsoft.com/office/2006/documentManagement/types"/>
    <ds:schemaRef ds:uri="c34af464-7aa1-4edd-9be4-83dffc1cb926"/>
    <ds:schemaRef ds:uri="http://schemas.microsoft.com/office/2006/metadata/properties"/>
    <ds:schemaRef ds:uri="http://purl.org/dc/term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280</TotalTime>
  <Words>21</Words>
  <Application>Microsoft Office PowerPoint</Application>
  <PresentationFormat>On-screen Show (4:3)</PresentationFormat>
  <Paragraphs>23</Paragraphs>
  <Slides>2</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NPRRs</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41</cp:revision>
  <cp:lastPrinted>2016-01-21T20:53:15Z</cp:lastPrinted>
  <dcterms:created xsi:type="dcterms:W3CDTF">2016-01-21T15:20:31Z</dcterms:created>
  <dcterms:modified xsi:type="dcterms:W3CDTF">2017-02-15T14:53:21Z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