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4"/>
  </p:notesMasterIdLst>
  <p:handoutMasterIdLst>
    <p:handoutMasterId r:id="rId25"/>
  </p:handoutMasterIdLst>
  <p:sldIdLst>
    <p:sldId id="260" r:id="rId6"/>
    <p:sldId id="257" r:id="rId7"/>
    <p:sldId id="311" r:id="rId8"/>
    <p:sldId id="297" r:id="rId9"/>
    <p:sldId id="302" r:id="rId10"/>
    <p:sldId id="298" r:id="rId11"/>
    <p:sldId id="303" r:id="rId12"/>
    <p:sldId id="304" r:id="rId13"/>
    <p:sldId id="299" r:id="rId14"/>
    <p:sldId id="305" r:id="rId15"/>
    <p:sldId id="306" r:id="rId16"/>
    <p:sldId id="300" r:id="rId17"/>
    <p:sldId id="307" r:id="rId18"/>
    <p:sldId id="308" r:id="rId19"/>
    <p:sldId id="301" r:id="rId20"/>
    <p:sldId id="309" r:id="rId21"/>
    <p:sldId id="310" r:id="rId22"/>
    <p:sldId id="296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79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36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18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50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11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62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90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74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1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6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6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51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65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20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16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2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Retail Demand Response Survey Participant Headcounts 2013 - 2016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DSWG Meeting – February 16, 2017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ESIID Participation BUS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8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10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ESIID Participation 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4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5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29" y="1600200"/>
            <a:ext cx="8352113" cy="21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8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ESIID Participation BUS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8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1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ESIID Participation 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30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Time Of Use Pricing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29" y="1600200"/>
            <a:ext cx="8352113" cy="21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Time of use Pricing ESIID Participation BUS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5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57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Time of Use Pricing ESIID Participation 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8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DR Survey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052221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Annual surveys of retailer initiated demand response programs 2013 – 2016.</a:t>
            </a: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Retailers report to ERCOT on ESIID participation in four demand response categories:</a:t>
            </a:r>
          </a:p>
          <a:p>
            <a:pPr lvl="1">
              <a:defRPr/>
            </a:pPr>
            <a:r>
              <a:rPr lang="en-US" sz="1600" b="1" dirty="0" smtClean="0"/>
              <a:t>Block and Index (BI):   </a:t>
            </a:r>
            <a:r>
              <a:rPr lang="en-US" sz="1600" dirty="0" smtClean="0"/>
              <a:t>fixed </a:t>
            </a:r>
            <a:r>
              <a:rPr lang="en-US" sz="1600" dirty="0"/>
              <a:t>pricing for a defined volume of usage, coupled with pricing indexed to the wholesale market for usage exceeding the block.  Block prices and volumes may vary by time of </a:t>
            </a:r>
            <a:r>
              <a:rPr lang="en-US" sz="1600" dirty="0" smtClean="0"/>
              <a:t>day/week.</a:t>
            </a:r>
          </a:p>
          <a:p>
            <a:pPr lvl="1">
              <a:defRPr/>
            </a:pPr>
            <a:endParaRPr lang="en-US" sz="800" dirty="0"/>
          </a:p>
          <a:p>
            <a:pPr lvl="1">
              <a:defRPr/>
            </a:pPr>
            <a:r>
              <a:rPr lang="en-US" sz="1600" b="1" dirty="0"/>
              <a:t>Other Direct Load Control (OLC):</a:t>
            </a:r>
            <a:r>
              <a:rPr lang="en-US" sz="1600" dirty="0"/>
              <a:t>  contracts that allow the LSE or a third party to control the customer’s load remotely for economic or grid reliability purposes.  Customer incentive is predefined and does not vary based upon the response.</a:t>
            </a:r>
            <a:endParaRPr lang="en-US" altLang="en-US" sz="1600" dirty="0"/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 smtClean="0"/>
              <a:t>Peak Rebates (PR):</a:t>
            </a:r>
            <a:r>
              <a:rPr lang="en-US" sz="1600" dirty="0" smtClean="0"/>
              <a:t>  the </a:t>
            </a:r>
            <a:r>
              <a:rPr lang="en-US" sz="1600" dirty="0"/>
              <a:t>customer is </a:t>
            </a:r>
            <a:r>
              <a:rPr lang="en-US" sz="1600" dirty="0" smtClean="0"/>
              <a:t>eligible </a:t>
            </a:r>
            <a:r>
              <a:rPr lang="en-US" sz="1600" dirty="0"/>
              <a:t>for a </a:t>
            </a:r>
            <a:r>
              <a:rPr lang="en-US" sz="1600" dirty="0" smtClean="0"/>
              <a:t>payment based on </a:t>
            </a:r>
            <a:r>
              <a:rPr lang="en-US" sz="1600" dirty="0"/>
              <a:t>load reductions </a:t>
            </a:r>
            <a:r>
              <a:rPr lang="en-US" sz="1600" dirty="0" smtClean="0"/>
              <a:t>during </a:t>
            </a:r>
            <a:r>
              <a:rPr lang="en-US" sz="1600" dirty="0"/>
              <a:t>periods of time identified </a:t>
            </a:r>
            <a:r>
              <a:rPr lang="en-US" sz="1600" dirty="0" smtClean="0"/>
              <a:t>in advance by </a:t>
            </a:r>
            <a:r>
              <a:rPr lang="en-US" sz="1600" dirty="0"/>
              <a:t>the </a:t>
            </a:r>
            <a:r>
              <a:rPr lang="en-US" sz="1600" dirty="0" smtClean="0"/>
              <a:t>LSE. Periods are communicated </a:t>
            </a:r>
            <a:r>
              <a:rPr lang="en-US" sz="1600" dirty="0"/>
              <a:t>to the customer during the prior day or the event day or both.  LSE has defined a method to </a:t>
            </a:r>
            <a:r>
              <a:rPr lang="en-US" sz="1600" dirty="0" smtClean="0"/>
              <a:t>quantify </a:t>
            </a:r>
            <a:r>
              <a:rPr lang="en-US" sz="1600" dirty="0"/>
              <a:t>the response </a:t>
            </a:r>
            <a:r>
              <a:rPr lang="en-US" sz="1600" dirty="0" smtClean="0"/>
              <a:t>amount and payment </a:t>
            </a:r>
            <a:r>
              <a:rPr lang="en-US" sz="1600" dirty="0"/>
              <a:t>(rebate) to customer is based upon </a:t>
            </a:r>
            <a:r>
              <a:rPr lang="en-US" sz="1600" dirty="0" smtClean="0"/>
              <a:t>that quantity.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/>
              <a:t>Real Time Pricing (RTP):  </a:t>
            </a:r>
            <a:r>
              <a:rPr lang="en-US" sz="1600" dirty="0"/>
              <a:t>retail prices for all intervals based on ERCOT Real-Time Settlement Point Prices for the premise Load Zone</a:t>
            </a:r>
            <a:r>
              <a:rPr lang="en-US" sz="800" dirty="0"/>
              <a:t>.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 smtClean="0"/>
              <a:t>Time of Use (TOU):  </a:t>
            </a:r>
            <a:r>
              <a:rPr lang="en-US" sz="1600" dirty="0" smtClean="0"/>
              <a:t>prices </a:t>
            </a:r>
            <a:r>
              <a:rPr lang="en-US" sz="1600" dirty="0"/>
              <a:t>that vary across defined blocks of hours, with predefined prices and </a:t>
            </a:r>
            <a:r>
              <a:rPr lang="en-US" sz="1600" dirty="0" smtClean="0"/>
              <a:t>schedules (does not include seasonal price adjustments).</a:t>
            </a:r>
          </a:p>
          <a:p>
            <a:pPr lvl="1">
              <a:defRPr/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757" y="243682"/>
            <a:ext cx="7239000" cy="861218"/>
          </a:xfrm>
        </p:spPr>
        <p:txBody>
          <a:bodyPr/>
          <a:lstStyle/>
          <a:p>
            <a:pPr algn="ctr"/>
            <a:r>
              <a:rPr lang="en-US" altLang="en-US" dirty="0" smtClean="0"/>
              <a:t>Number of Reported REPs &amp; Unique ESIIDs By Year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37726"/>
            <a:ext cx="2209800" cy="1752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Individual REPs</a:t>
            </a:r>
          </a:p>
          <a:p>
            <a:r>
              <a:rPr lang="en-US" sz="1800" dirty="0" smtClean="0"/>
              <a:t>2013 – 21</a:t>
            </a:r>
          </a:p>
          <a:p>
            <a:r>
              <a:rPr lang="en-US" sz="1800" dirty="0" smtClean="0"/>
              <a:t>2014 – 33</a:t>
            </a:r>
          </a:p>
          <a:p>
            <a:r>
              <a:rPr lang="en-US" sz="1800" dirty="0" smtClean="0"/>
              <a:t>2015 – 32</a:t>
            </a:r>
          </a:p>
          <a:p>
            <a:r>
              <a:rPr lang="en-US" sz="1800" dirty="0" smtClean="0"/>
              <a:t>2016 – 35</a:t>
            </a:r>
          </a:p>
          <a:p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14126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Related REPs (by DUNs) are</a:t>
            </a:r>
          </a:p>
          <a:p>
            <a:r>
              <a:rPr lang="en-US" dirty="0" smtClean="0"/>
              <a:t>Combined into a single REP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486400" y="1423426"/>
            <a:ext cx="2057400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REP Families</a:t>
            </a:r>
          </a:p>
          <a:p>
            <a:r>
              <a:rPr lang="en-US" sz="1800" dirty="0" smtClean="0"/>
              <a:t>2013 – 19</a:t>
            </a:r>
          </a:p>
          <a:p>
            <a:r>
              <a:rPr lang="en-US" sz="1800" dirty="0" smtClean="0"/>
              <a:t>2014 – 23</a:t>
            </a:r>
          </a:p>
          <a:p>
            <a:r>
              <a:rPr lang="en-US" sz="1800" dirty="0" smtClean="0"/>
              <a:t>2015 – 25</a:t>
            </a:r>
          </a:p>
          <a:p>
            <a:r>
              <a:rPr lang="en-US" sz="1800" dirty="0" smtClean="0"/>
              <a:t>2016 – 27</a:t>
            </a:r>
            <a:endParaRPr lang="en-US" sz="1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276600" y="4114800"/>
            <a:ext cx="22098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Unique ESIIDs</a:t>
            </a:r>
          </a:p>
          <a:p>
            <a:r>
              <a:rPr lang="en-US" sz="1800" dirty="0" smtClean="0"/>
              <a:t>2013 – 179,195</a:t>
            </a:r>
          </a:p>
          <a:p>
            <a:r>
              <a:rPr lang="en-US" sz="1800" dirty="0" smtClean="0"/>
              <a:t>2014 – 763,445</a:t>
            </a:r>
          </a:p>
          <a:p>
            <a:r>
              <a:rPr lang="en-US" sz="1800" dirty="0" smtClean="0"/>
              <a:t>2015 –  847,574</a:t>
            </a:r>
          </a:p>
          <a:p>
            <a:r>
              <a:rPr lang="en-US" sz="1800" dirty="0" smtClean="0"/>
              <a:t>2016 –  906,646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91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0409" y="1598339"/>
            <a:ext cx="8275838" cy="21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3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6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2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58" y="1598339"/>
            <a:ext cx="8352113" cy="21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ESIID Participation BUS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30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4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ESIID Participation 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30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22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715" y="1605254"/>
            <a:ext cx="8352113" cy="21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4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</TotalTime>
  <Words>432</Words>
  <Application>Microsoft Office PowerPoint</Application>
  <PresentationFormat>On-screen Show (4:3)</PresentationFormat>
  <Paragraphs>87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DR Survey Overview</vt:lpstr>
      <vt:lpstr>Number of Reported REPs &amp; Unique ESIIDs By Year</vt:lpstr>
      <vt:lpstr>Block and Index REP Participation</vt:lpstr>
      <vt:lpstr>Block and Index ESIID Participation</vt:lpstr>
      <vt:lpstr>Other Load Control REP Participation</vt:lpstr>
      <vt:lpstr>Other Load Control ESIID Participation BUS</vt:lpstr>
      <vt:lpstr>Other Load Control ESIID Participation RES</vt:lpstr>
      <vt:lpstr>Peak Rebate REP Participation</vt:lpstr>
      <vt:lpstr>Peak Rebate ESIID Participation BUS</vt:lpstr>
      <vt:lpstr>Peak Rebate ESIID Participation RES</vt:lpstr>
      <vt:lpstr>Real Time Pricing REP Participation</vt:lpstr>
      <vt:lpstr>Real Time Pricing ESIID Participation BUS</vt:lpstr>
      <vt:lpstr>Real Time Pricing ESIID Participation RES</vt:lpstr>
      <vt:lpstr>Time Of Use Pricing REP Participation</vt:lpstr>
      <vt:lpstr>Time of use Pricing ESIID Participation BUS</vt:lpstr>
      <vt:lpstr>Time of Use Pricing ESIID Participation RES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77</cp:revision>
  <cp:lastPrinted>2016-01-21T20:53:15Z</cp:lastPrinted>
  <dcterms:created xsi:type="dcterms:W3CDTF">2016-01-21T15:20:31Z</dcterms:created>
  <dcterms:modified xsi:type="dcterms:W3CDTF">2017-02-15T21:11:53Z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