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70" r:id="rId7"/>
    <p:sldId id="269" r:id="rId8"/>
    <p:sldId id="261" r:id="rId9"/>
    <p:sldId id="262" r:id="rId10"/>
    <p:sldId id="263" r:id="rId11"/>
    <p:sldId id="264" r:id="rId12"/>
    <p:sldId id="265" r:id="rId13"/>
    <p:sldId id="273" r:id="rId14"/>
    <p:sldId id="271" r:id="rId15"/>
    <p:sldId id="268" r:id="rId16"/>
    <p:sldId id="27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1018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35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47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8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35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64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3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DSWG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/dsw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362200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February 2017 – May 2017 SCT </a:t>
            </a:r>
          </a:p>
          <a:p>
            <a:r>
              <a:rPr lang="en-US" sz="2400" b="1" dirty="0" smtClean="0"/>
              <a:t>ERS Procurement Update to DSWG</a:t>
            </a:r>
          </a:p>
          <a:p>
            <a:endParaRPr lang="en-US" dirty="0"/>
          </a:p>
          <a:p>
            <a:r>
              <a:rPr lang="en-US" dirty="0" smtClean="0"/>
              <a:t>Mark Patterson</a:t>
            </a:r>
            <a:endParaRPr lang="en-US" dirty="0"/>
          </a:p>
          <a:p>
            <a:r>
              <a:rPr lang="en-US" dirty="0" smtClean="0"/>
              <a:t>February 16,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9936"/>
            <a:ext cx="8458200" cy="740664"/>
          </a:xfrm>
        </p:spPr>
        <p:txBody>
          <a:bodyPr/>
          <a:lstStyle/>
          <a:p>
            <a:r>
              <a:rPr lang="en-US" altLang="en-US" sz="2400" dirty="0" smtClean="0"/>
              <a:t>Procurement Expenditure </a:t>
            </a:r>
            <a:r>
              <a:rPr lang="en-US" altLang="en-US" sz="2400" dirty="0"/>
              <a:t>Limit Allocation Table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914400"/>
            <a:ext cx="8458200" cy="535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9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4870" y="2895600"/>
            <a:ext cx="89408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hlinkClick r:id="rId2"/>
              </a:rPr>
              <a:t>http://</a:t>
            </a:r>
            <a:r>
              <a:rPr lang="en-US" sz="4000" dirty="0" smtClean="0">
                <a:hlinkClick r:id="rId2"/>
              </a:rPr>
              <a:t>www.ercot.com/committee/dswg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403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1 Procurement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19751"/>
              </p:ext>
            </p:extLst>
          </p:nvPr>
        </p:nvGraphicFramePr>
        <p:xfrm>
          <a:off x="457200" y="3382960"/>
          <a:ext cx="8262677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429000"/>
                <a:gridCol w="1643380"/>
                <a:gridCol w="1643380"/>
                <a:gridCol w="1546917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WS ERS-30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304.071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570.588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0.91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128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256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031229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$4,653,454.51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$4,565,873.44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$87,581.06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20.45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875.569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0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.45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385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3</a:t>
            </a:r>
          </a:p>
        </p:txBody>
      </p:sp>
    </p:spTree>
    <p:extLst>
      <p:ext uri="{BB962C8B-B14F-4D97-AF65-F5344CB8AC3E}">
        <p14:creationId xmlns:p14="http://schemas.microsoft.com/office/powerpoint/2010/main" val="4088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2 Procurement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201480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314.139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626.265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17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138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316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942170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$4,653,454.51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$4,528,280.36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$125,174.14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$11.33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940.404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1.03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454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5</a:t>
            </a:r>
          </a:p>
        </p:txBody>
      </p:sp>
    </p:spTree>
    <p:extLst>
      <p:ext uri="{BB962C8B-B14F-4D97-AF65-F5344CB8AC3E}">
        <p14:creationId xmlns:p14="http://schemas.microsoft.com/office/powerpoint/2010/main" val="286995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3 Procurement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110329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505200"/>
                <a:gridCol w="1676400"/>
                <a:gridCol w="1600200"/>
                <a:gridCol w="14478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WS ERS-30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312.787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608.201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0.68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136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319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49763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$465,345.45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$460,649.67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$4,695.78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1.96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921.668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7.56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456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11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8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4 Procurement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966452"/>
              </p:ext>
            </p:extLst>
          </p:nvPr>
        </p:nvGraphicFramePr>
        <p:xfrm>
          <a:off x="457200" y="3382960"/>
          <a:ext cx="8229599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429000"/>
                <a:gridCol w="1752600"/>
                <a:gridCol w="1600200"/>
                <a:gridCol w="1447799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WS ERS-30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307.631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604.502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0.91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290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088849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$4,653,454.51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$4,640,221.48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$13,233.02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19.93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altLang="en-US" sz="1800" b="0" noProof="0" dirty="0" smtClean="0"/>
              <a:t>913.043</a:t>
            </a:r>
            <a:endParaRPr lang="en-US" sz="1800" dirty="0" smtClean="0"/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0.44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424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3</a:t>
            </a:r>
          </a:p>
        </p:txBody>
      </p:sp>
    </p:spTree>
    <p:extLst>
      <p:ext uri="{BB962C8B-B14F-4D97-AF65-F5344CB8AC3E}">
        <p14:creationId xmlns:p14="http://schemas.microsoft.com/office/powerpoint/2010/main" val="23442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5 Procurement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83928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301.799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586.119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17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126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248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360188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$2,792,072.70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$2,735,142.61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$56,930.10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12.08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sz="1800" b="0" dirty="0" smtClean="0"/>
              <a:t>887.918</a:t>
            </a:r>
            <a:endParaRPr lang="en-US" sz="1800" dirty="0" smtClean="0"/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0.95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374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6</a:t>
            </a:r>
          </a:p>
        </p:txBody>
      </p:sp>
    </p:spTree>
    <p:extLst>
      <p:ext uri="{BB962C8B-B14F-4D97-AF65-F5344CB8AC3E}">
        <p14:creationId xmlns:p14="http://schemas.microsoft.com/office/powerpoint/2010/main" val="33014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6 Procurement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492784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285.273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515.379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17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121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039121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$2,616,883.83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$2,606,266.38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$10,617.45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$2.27</a:t>
            </a: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sz="1800" b="0" dirty="0" smtClean="0"/>
              <a:t>800.652</a:t>
            </a:r>
            <a:endParaRPr lang="en-US" sz="1800" dirty="0" smtClean="0"/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2.15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334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6</a:t>
            </a:r>
          </a:p>
        </p:txBody>
      </p:sp>
    </p:spTree>
    <p:extLst>
      <p:ext uri="{BB962C8B-B14F-4D97-AF65-F5344CB8AC3E}">
        <p14:creationId xmlns:p14="http://schemas.microsoft.com/office/powerpoint/2010/main" val="92381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ERS MW Procurement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3" y="838200"/>
            <a:ext cx="9051758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6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Emergency Response Service (ERS)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30" y="914400"/>
            <a:ext cx="8535140" cy="534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57925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3835</TotalTime>
  <Words>426</Words>
  <Application>Microsoft Office PowerPoint</Application>
  <PresentationFormat>On-screen Show (4:3)</PresentationFormat>
  <Paragraphs>175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Time Period 1 Procurement</vt:lpstr>
      <vt:lpstr>Time Period 2 Procurement</vt:lpstr>
      <vt:lpstr>Time Period 3 Procurement</vt:lpstr>
      <vt:lpstr>Time Period 4 Procurement</vt:lpstr>
      <vt:lpstr>Time Period 5 Procurement</vt:lpstr>
      <vt:lpstr>Time Period 6 Procurement</vt:lpstr>
      <vt:lpstr>ERS MW Procurement </vt:lpstr>
      <vt:lpstr>Emergency Response Service (ERS) Trends</vt:lpstr>
      <vt:lpstr>Procurement Expenditure Limit Allocation Table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tgarza</cp:lastModifiedBy>
  <cp:revision>67</cp:revision>
  <cp:lastPrinted>2017-02-15T20:12:25Z</cp:lastPrinted>
  <dcterms:created xsi:type="dcterms:W3CDTF">2016-01-21T15:20:31Z</dcterms:created>
  <dcterms:modified xsi:type="dcterms:W3CDTF">2017-02-15T20:12:29Z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