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67" r:id="rId8"/>
    <p:sldId id="269" r:id="rId9"/>
    <p:sldId id="268" r:id="rId10"/>
    <p:sldId id="273" r:id="rId11"/>
    <p:sldId id="271" r:id="rId12"/>
    <p:sldId id="270" r:id="rId13"/>
    <p:sldId id="272" r:id="rId14"/>
    <p:sldId id="26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area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Sheet1!$A$2:$A$27</c:f>
              <c:numCache>
                <c:formatCode>#,##0.00</c:formatCode>
                <c:ptCount val="26"/>
                <c:pt idx="0">
                  <c:v>-14</c:v>
                </c:pt>
                <c:pt idx="1">
                  <c:v>-13</c:v>
                </c:pt>
                <c:pt idx="2">
                  <c:v>-12</c:v>
                </c:pt>
                <c:pt idx="3">
                  <c:v>-11</c:v>
                </c:pt>
                <c:pt idx="4">
                  <c:v>-10</c:v>
                </c:pt>
                <c:pt idx="5">
                  <c:v>-9</c:v>
                </c:pt>
                <c:pt idx="6">
                  <c:v>-8</c:v>
                </c:pt>
                <c:pt idx="7">
                  <c:v>-7</c:v>
                </c:pt>
                <c:pt idx="8">
                  <c:v>-6</c:v>
                </c:pt>
                <c:pt idx="9">
                  <c:v>-5</c:v>
                </c:pt>
                <c:pt idx="10">
                  <c:v>-4</c:v>
                </c:pt>
                <c:pt idx="11">
                  <c:v>-3</c:v>
                </c:pt>
                <c:pt idx="12">
                  <c:v>-2</c:v>
                </c:pt>
                <c:pt idx="13">
                  <c:v>-1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16</c:v>
                </c:pt>
                <c:pt idx="6">
                  <c:v>25</c:v>
                </c:pt>
                <c:pt idx="7">
                  <c:v>35</c:v>
                </c:pt>
                <c:pt idx="8">
                  <c:v>45</c:v>
                </c:pt>
                <c:pt idx="9">
                  <c:v>49</c:v>
                </c:pt>
                <c:pt idx="10">
                  <c:v>48</c:v>
                </c:pt>
                <c:pt idx="11">
                  <c:v>44</c:v>
                </c:pt>
                <c:pt idx="12">
                  <c:v>37</c:v>
                </c:pt>
                <c:pt idx="13">
                  <c:v>30</c:v>
                </c:pt>
                <c:pt idx="14">
                  <c:v>25</c:v>
                </c:pt>
                <c:pt idx="15">
                  <c:v>20</c:v>
                </c:pt>
                <c:pt idx="16">
                  <c:v>17</c:v>
                </c:pt>
                <c:pt idx="17">
                  <c:v>14</c:v>
                </c:pt>
                <c:pt idx="18">
                  <c:v>11</c:v>
                </c:pt>
                <c:pt idx="19">
                  <c:v>8</c:v>
                </c:pt>
                <c:pt idx="20">
                  <c:v>6</c:v>
                </c:pt>
                <c:pt idx="21">
                  <c:v>4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62275504"/>
        <c:axId val="162275896"/>
        <c:axId val="344460320"/>
      </c:area3DChart>
      <c:catAx>
        <c:axId val="162275504"/>
        <c:scaling>
          <c:orientation val="minMax"/>
        </c:scaling>
        <c:delete val="0"/>
        <c:axPos val="b"/>
        <c:numFmt formatCode="&quot;$&quot;#,##0" sourceLinked="0"/>
        <c:majorTickMark val="out"/>
        <c:minorTickMark val="none"/>
        <c:tickLblPos val="nextTo"/>
        <c:crossAx val="162275896"/>
        <c:crosses val="autoZero"/>
        <c:auto val="1"/>
        <c:lblAlgn val="ctr"/>
        <c:lblOffset val="100"/>
        <c:noMultiLvlLbl val="0"/>
      </c:catAx>
      <c:valAx>
        <c:axId val="162275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Occurrences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3.7828972650170338E-3"/>
              <c:y val="0.22057062007874015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62275504"/>
        <c:crosses val="autoZero"/>
        <c:crossBetween val="midCat"/>
        <c:majorUnit val="5"/>
      </c:valAx>
      <c:serAx>
        <c:axId val="34446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275896"/>
        <c:crosses val="autoZero"/>
        <c:tickMarkSkip val="1"/>
      </c:serAx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area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Sheet1!$A$2:$A$27</c:f>
              <c:numCache>
                <c:formatCode>#,##0.00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25</c:v>
                </c:pt>
                <c:pt idx="12">
                  <c:v>30</c:v>
                </c:pt>
                <c:pt idx="13">
                  <c:v>37</c:v>
                </c:pt>
                <c:pt idx="14">
                  <c:v>44</c:v>
                </c:pt>
                <c:pt idx="15">
                  <c:v>48</c:v>
                </c:pt>
                <c:pt idx="16">
                  <c:v>49</c:v>
                </c:pt>
                <c:pt idx="17">
                  <c:v>45</c:v>
                </c:pt>
                <c:pt idx="18">
                  <c:v>35</c:v>
                </c:pt>
                <c:pt idx="19">
                  <c:v>25</c:v>
                </c:pt>
                <c:pt idx="20">
                  <c:v>16</c:v>
                </c:pt>
                <c:pt idx="21">
                  <c:v>8</c:v>
                </c:pt>
                <c:pt idx="22">
                  <c:v>4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62276680"/>
        <c:axId val="162277464"/>
        <c:axId val="344461168"/>
      </c:area3DChart>
      <c:catAx>
        <c:axId val="162276680"/>
        <c:scaling>
          <c:orientation val="minMax"/>
        </c:scaling>
        <c:delete val="0"/>
        <c:axPos val="b"/>
        <c:numFmt formatCode="&quot;$&quot;#,##0" sourceLinked="0"/>
        <c:majorTickMark val="out"/>
        <c:minorTickMark val="none"/>
        <c:tickLblPos val="nextTo"/>
        <c:crossAx val="162277464"/>
        <c:crosses val="autoZero"/>
        <c:auto val="1"/>
        <c:lblAlgn val="ctr"/>
        <c:lblOffset val="100"/>
        <c:noMultiLvlLbl val="0"/>
      </c:catAx>
      <c:valAx>
        <c:axId val="1622774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Occurrences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3.7828972650170338E-3"/>
              <c:y val="0.22057062007874015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62276680"/>
        <c:crosses val="autoZero"/>
        <c:crossBetween val="midCat"/>
        <c:majorUnit val="5"/>
      </c:valAx>
      <c:serAx>
        <c:axId val="344461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277464"/>
        <c:crosses val="autoZero"/>
        <c:tickMarkSkip val="1"/>
      </c:serAx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Future Credit Exposure (FCE)</a:t>
            </a:r>
            <a:endParaRPr lang="en-US" altLang="en-US" sz="2400" b="1" dirty="0"/>
          </a:p>
          <a:p>
            <a:r>
              <a:rPr lang="en-US" dirty="0" smtClean="0"/>
              <a:t>Vanessa Spells</a:t>
            </a:r>
          </a:p>
          <a:p>
            <a:r>
              <a:rPr lang="en-US" dirty="0" smtClean="0"/>
              <a:t>Spoorthy Papudesi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February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800" dirty="0" smtClean="0"/>
              <a:t>Future Credit Exposure (FCE)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234233"/>
          </a:xfrm>
        </p:spPr>
        <p:txBody>
          <a:bodyPr/>
          <a:lstStyle/>
          <a:p>
            <a:r>
              <a:rPr lang="it-IT" b="1" dirty="0"/>
              <a:t>FCE </a:t>
            </a:r>
            <a:r>
              <a:rPr lang="it-IT" b="1" i="1" baseline="-25000" dirty="0"/>
              <a:t>a</a:t>
            </a:r>
            <a:r>
              <a:rPr lang="it-IT" b="1" dirty="0"/>
              <a:t>  =  </a:t>
            </a:r>
            <a:r>
              <a:rPr lang="it-IT" b="1" dirty="0" smtClean="0"/>
              <a:t>FCEOBL </a:t>
            </a:r>
            <a:r>
              <a:rPr lang="it-IT" b="1" i="1" baseline="-25000" dirty="0"/>
              <a:t>a</a:t>
            </a:r>
            <a:r>
              <a:rPr lang="it-IT" b="1" dirty="0"/>
              <a:t> + FCEOPT </a:t>
            </a:r>
            <a:r>
              <a:rPr lang="it-IT" b="1" i="1" baseline="-25000" dirty="0"/>
              <a:t>a </a:t>
            </a:r>
            <a:endParaRPr lang="it-IT" b="1" i="1" baseline="-25000" dirty="0" smtClean="0"/>
          </a:p>
          <a:p>
            <a:pPr marL="0" indent="0">
              <a:buNone/>
            </a:pPr>
            <a:endParaRPr lang="it-IT" b="1" i="1" baseline="-25000" dirty="0"/>
          </a:p>
          <a:p>
            <a:r>
              <a:rPr lang="it-IT" sz="2400" b="1" dirty="0" smtClean="0"/>
              <a:t>Future Credit Exposure for PTP Obligations (FCEOBL)</a:t>
            </a:r>
          </a:p>
          <a:p>
            <a:pPr lvl="1"/>
            <a:r>
              <a:rPr lang="it-IT" sz="2000" dirty="0" smtClean="0"/>
              <a:t>Projected over current month and all future months</a:t>
            </a:r>
          </a:p>
          <a:p>
            <a:pPr lvl="1"/>
            <a:endParaRPr lang="it-IT" sz="2000" dirty="0"/>
          </a:p>
          <a:p>
            <a:pPr lvl="1"/>
            <a:endParaRPr lang="it-IT" sz="2000" dirty="0" smtClean="0"/>
          </a:p>
          <a:p>
            <a:r>
              <a:rPr lang="it-IT" sz="2400" b="1" dirty="0" smtClean="0"/>
              <a:t>Future </a:t>
            </a:r>
            <a:r>
              <a:rPr lang="it-IT" sz="2400" b="1" dirty="0"/>
              <a:t>Credit Exposure for PTP </a:t>
            </a:r>
            <a:r>
              <a:rPr lang="it-IT" sz="2400" b="1" dirty="0" smtClean="0"/>
              <a:t>Options (FCEOPT)</a:t>
            </a:r>
            <a:endParaRPr lang="it-IT" sz="2400" b="1" dirty="0"/>
          </a:p>
          <a:p>
            <a:pPr lvl="1"/>
            <a:r>
              <a:rPr lang="it-IT" sz="2000" dirty="0" smtClean="0"/>
              <a:t>Projected over current month and next month</a:t>
            </a:r>
          </a:p>
          <a:p>
            <a:pPr lvl="1"/>
            <a:endParaRPr lang="it-IT" sz="2000" dirty="0"/>
          </a:p>
          <a:p>
            <a:pPr marL="457200" lvl="1" indent="0">
              <a:buNone/>
            </a:pPr>
            <a:endParaRPr lang="it-IT" sz="2000" dirty="0" smtClean="0"/>
          </a:p>
          <a:p>
            <a:pPr marL="457200" lvl="1" indent="0">
              <a:buNone/>
            </a:pPr>
            <a:endParaRPr lang="it-IT" sz="2000" dirty="0" smtClean="0"/>
          </a:p>
          <a:p>
            <a:pPr marL="57150" indent="0">
              <a:buNone/>
            </a:pPr>
            <a:r>
              <a:rPr lang="it-IT" sz="1800" dirty="0" smtClean="0"/>
              <a:t>Credit for PTP Options offsets the exposure for PTP Obligations</a:t>
            </a:r>
          </a:p>
          <a:p>
            <a:pPr lvl="1"/>
            <a:endParaRPr lang="it-I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4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Future Credit Exposure for PTP Obligations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sz="2000" b="1" dirty="0"/>
              <a:t>FCEOBL </a:t>
            </a:r>
            <a:r>
              <a:rPr lang="en-US" sz="2000" i="1" baseline="-25000" dirty="0"/>
              <a:t>a</a:t>
            </a:r>
            <a:r>
              <a:rPr lang="en-US" sz="2000" dirty="0"/>
              <a:t> 	</a:t>
            </a:r>
            <a:r>
              <a:rPr lang="en-US" sz="2000" b="1" dirty="0" smtClean="0"/>
              <a:t>= </a:t>
            </a:r>
            <a:r>
              <a:rPr lang="en-US" sz="2000" dirty="0" smtClean="0"/>
              <a:t>∑</a:t>
            </a:r>
            <a:r>
              <a:rPr lang="en-US" sz="2000" b="1" dirty="0" smtClean="0"/>
              <a:t> [NAOBLMW ) </a:t>
            </a:r>
            <a:r>
              <a:rPr lang="en-US" sz="2000" b="1" dirty="0"/>
              <a:t>* (-Min(0, PWA </a:t>
            </a:r>
            <a:r>
              <a:rPr lang="en-US" sz="2000" b="1" i="1" baseline="-25000" dirty="0"/>
              <a:t>ci100, </a:t>
            </a:r>
            <a:r>
              <a:rPr lang="en-US" sz="2000" b="1" dirty="0" smtClean="0"/>
              <a:t>PWACP))]</a:t>
            </a:r>
          </a:p>
          <a:p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NAOBLMW</a:t>
            </a:r>
            <a:r>
              <a:rPr lang="en-US" sz="2000" dirty="0" smtClean="0"/>
              <a:t> = Net Awarded PTP Obligations for Portfolio</a:t>
            </a:r>
          </a:p>
          <a:p>
            <a:pPr lvl="1"/>
            <a:r>
              <a:rPr lang="en-US" sz="1600" dirty="0" smtClean="0">
                <a:effectLst/>
              </a:rPr>
              <a:t>TOU hours of current month, </a:t>
            </a:r>
            <a:r>
              <a:rPr lang="en-US" sz="1600" dirty="0" smtClean="0"/>
              <a:t>next month, and </a:t>
            </a:r>
            <a:r>
              <a:rPr lang="en-US" sz="1600" dirty="0" smtClean="0">
                <a:effectLst/>
              </a:rPr>
              <a:t>hours of Forward months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PWA</a:t>
            </a:r>
            <a:r>
              <a:rPr lang="en-US" sz="2000" dirty="0" smtClean="0"/>
              <a:t> = Portfolio Weighted Adder </a:t>
            </a:r>
          </a:p>
          <a:p>
            <a:pPr lvl="1"/>
            <a:r>
              <a:rPr lang="en-US" sz="1600" dirty="0" smtClean="0">
                <a:effectLst/>
              </a:rPr>
              <a:t>Volume-</a:t>
            </a:r>
            <a:r>
              <a:rPr lang="en-US" sz="1600" dirty="0" smtClean="0"/>
              <a:t>weighted average price</a:t>
            </a:r>
          </a:p>
          <a:p>
            <a:pPr lvl="1"/>
            <a:r>
              <a:rPr lang="en-US" sz="1600" dirty="0" smtClean="0">
                <a:effectLst/>
              </a:rPr>
              <a:t>Based on historical CRR path values</a:t>
            </a:r>
          </a:p>
          <a:p>
            <a:pPr marL="457200" lvl="1" indent="0">
              <a:buNone/>
            </a:pPr>
            <a:endParaRPr lang="en-US" sz="1600" dirty="0" smtClean="0">
              <a:effectLst/>
            </a:endParaRPr>
          </a:p>
          <a:p>
            <a:pPr marL="0" indent="0">
              <a:buNone/>
            </a:pPr>
            <a:r>
              <a:rPr lang="en-US" sz="1800" b="1" dirty="0" smtClean="0">
                <a:effectLst/>
              </a:rPr>
              <a:t>          -or –</a:t>
            </a:r>
          </a:p>
          <a:p>
            <a:pPr marL="0" indent="0">
              <a:buNone/>
            </a:pPr>
            <a:endParaRPr lang="en-US" sz="1800" b="1" dirty="0" smtClean="0">
              <a:effectLst/>
            </a:endParaRPr>
          </a:p>
          <a:p>
            <a:pPr marL="0" indent="0">
              <a:buNone/>
            </a:pPr>
            <a:r>
              <a:rPr lang="en-US" sz="1800" b="1" dirty="0" smtClean="0">
                <a:effectLst/>
              </a:rPr>
              <a:t>PWACP</a:t>
            </a:r>
            <a:r>
              <a:rPr lang="en-US" sz="1800" dirty="0" smtClean="0">
                <a:effectLst/>
              </a:rPr>
              <a:t> = P</a:t>
            </a:r>
            <a:r>
              <a:rPr lang="en-US" sz="2000" dirty="0" smtClean="0">
                <a:effectLst/>
              </a:rPr>
              <a:t>ortfolio Weighted Auction Clearing Price </a:t>
            </a:r>
          </a:p>
          <a:p>
            <a:pPr lvl="1"/>
            <a:r>
              <a:rPr lang="en-US" sz="1600" dirty="0" smtClean="0"/>
              <a:t>Volume-weighted average price</a:t>
            </a:r>
          </a:p>
          <a:p>
            <a:pPr lvl="1"/>
            <a:r>
              <a:rPr lang="en-US" sz="1600" dirty="0" smtClean="0">
                <a:effectLst/>
              </a:rPr>
              <a:t>From most recent Auction </a:t>
            </a:r>
            <a:endParaRPr lang="en-US" sz="1600" dirty="0"/>
          </a:p>
          <a:p>
            <a:pPr marL="0" indent="0">
              <a:buNone/>
            </a:pPr>
            <a:endParaRPr lang="en-US" sz="2000" dirty="0" smtClean="0">
              <a:effectLst/>
            </a:endParaRPr>
          </a:p>
          <a:p>
            <a:pPr marL="0" indent="0">
              <a:buNone/>
            </a:pPr>
            <a:r>
              <a:rPr lang="en-US" sz="1800" b="1" dirty="0"/>
              <a:t>N</a:t>
            </a:r>
            <a:r>
              <a:rPr lang="en-US" sz="1800" b="1" dirty="0" smtClean="0">
                <a:effectLst/>
              </a:rPr>
              <a:t>ote</a:t>
            </a:r>
            <a:r>
              <a:rPr lang="en-US" sz="1800" dirty="0" smtClean="0">
                <a:effectLst/>
              </a:rPr>
              <a:t>: Higher of PWA or PWACP</a:t>
            </a:r>
            <a:endParaRPr lang="en-US" sz="1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4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1752" y="1216152"/>
            <a:ext cx="8537448" cy="47091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Portfolio Weighted Adder (PWA)</a:t>
            </a:r>
          </a:p>
          <a:p>
            <a:pPr lvl="1"/>
            <a:r>
              <a:rPr lang="en-US" b="0" kern="0" dirty="0" smtClean="0"/>
              <a:t>Monthly average price</a:t>
            </a:r>
            <a:endParaRPr lang="en-US" b="0" kern="0" dirty="0"/>
          </a:p>
          <a:p>
            <a:pPr lvl="1"/>
            <a:r>
              <a:rPr lang="en-US" b="0" kern="0" dirty="0"/>
              <a:t>Three-year </a:t>
            </a:r>
            <a:r>
              <a:rPr lang="en-US" b="0" kern="0" dirty="0" smtClean="0"/>
              <a:t>look-back </a:t>
            </a:r>
            <a:endParaRPr lang="en-US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46889"/>
            <a:ext cx="8458200" cy="515112"/>
          </a:xfrm>
        </p:spPr>
        <p:txBody>
          <a:bodyPr>
            <a:normAutofit/>
          </a:bodyPr>
          <a:lstStyle/>
          <a:p>
            <a:r>
              <a:rPr lang="en-US" sz="1800" dirty="0"/>
              <a:t>Future Credit Exposure for PTP Obligations (FCEOBL)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56635036"/>
              </p:ext>
            </p:extLst>
          </p:nvPr>
        </p:nvGraphicFramePr>
        <p:xfrm>
          <a:off x="3888226" y="2117725"/>
          <a:ext cx="513944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4846320" y="5334683"/>
            <a:ext cx="3127130" cy="646331"/>
          </a:xfrm>
          <a:prstGeom prst="rect">
            <a:avLst/>
          </a:prstGeom>
          <a:scene3d>
            <a:camera prst="orthographicFront">
              <a:rot lat="900000" lon="1200000" rev="0"/>
            </a:camera>
            <a:lightRig rig="threePt" dir="t"/>
          </a:scene3d>
          <a:sp3d/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prstClr val="black"/>
                </a:solidFill>
              </a:rPr>
              <a:t>Volume-Weighted Average DAM Price per Month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44371" y="3285594"/>
            <a:ext cx="2675484" cy="737516"/>
          </a:xfrm>
          <a:prstGeom prst="roundRect">
            <a:avLst>
              <a:gd name="adj" fmla="val 13527"/>
            </a:avLst>
          </a:prstGeom>
          <a:gradFill rotWithShape="1">
            <a:gsLst>
              <a:gs pos="0">
                <a:srgbClr val="DDDDD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2">
                <a:alpha val="50000"/>
              </a:schemeClr>
            </a:outerShdw>
          </a:effectLst>
        </p:spPr>
        <p:txBody>
          <a:bodyPr lIns="91440" tIns="91440" bIns="91440" anchor="ctr"/>
          <a:lstStyle/>
          <a:p>
            <a:pPr marL="0" lvl="1" indent="-228600">
              <a:lnSpc>
                <a:spcPct val="110000"/>
              </a:lnSpc>
              <a:spcBef>
                <a:spcPts val="0"/>
              </a:spcBef>
              <a:tabLst>
                <a:tab pos="800100" algn="l"/>
              </a:tabLst>
            </a:pPr>
            <a:r>
              <a:rPr lang="en-US" dirty="0" smtClean="0"/>
              <a:t>ci100 </a:t>
            </a:r>
            <a:r>
              <a:rPr lang="en-US" b="0" dirty="0" smtClean="0"/>
              <a:t>= 100</a:t>
            </a:r>
            <a:r>
              <a:rPr lang="en-US" b="0" baseline="30000" dirty="0" smtClean="0"/>
              <a:t>th</a:t>
            </a:r>
            <a:r>
              <a:rPr lang="en-US" b="0" dirty="0" smtClean="0"/>
              <a:t> percentile Confidence Interval</a:t>
            </a:r>
            <a:endParaRPr lang="en-US" b="0" dirty="0"/>
          </a:p>
        </p:txBody>
      </p:sp>
      <p:sp>
        <p:nvSpPr>
          <p:cNvPr id="10" name="Line Callout 2 (No Border) 9"/>
          <p:cNvSpPr/>
          <p:nvPr/>
        </p:nvSpPr>
        <p:spPr bwMode="auto">
          <a:xfrm>
            <a:off x="5979012" y="2369334"/>
            <a:ext cx="1394554" cy="491197"/>
          </a:xfrm>
          <a:prstGeom prst="callout2">
            <a:avLst>
              <a:gd name="adj1" fmla="val 45898"/>
              <a:gd name="adj2" fmla="val -7440"/>
              <a:gd name="adj3" fmla="val 45898"/>
              <a:gd name="adj4" fmla="val -59524"/>
              <a:gd name="adj5" fmla="val 454598"/>
              <a:gd name="adj6" fmla="val -114458"/>
            </a:avLst>
          </a:prstGeom>
          <a:noFill/>
          <a:ln w="25400">
            <a:solidFill>
              <a:schemeClr val="tx1"/>
            </a:solidFill>
            <a:miter lim="800000"/>
            <a:headEnd type="none" w="med" len="lg"/>
            <a:tailEnd type="triangle" w="med" len="lg"/>
          </a:ln>
          <a:scene3d>
            <a:camera prst="orthographicFront">
              <a:rot lat="900000" lon="1200000" rev="0"/>
            </a:camera>
            <a:lightRig rig="threePt" dir="t"/>
          </a:scene3d>
        </p:spPr>
        <p:txBody>
          <a:bodyPr rtlCol="0" anchor="ctr"/>
          <a:lstStyle/>
          <a:p>
            <a:pPr algn="ctr"/>
            <a:r>
              <a:rPr lang="en-US" sz="2000" b="0" dirty="0" smtClean="0">
                <a:latin typeface="Arial Black" pitchFamily="34" charset="0"/>
              </a:rPr>
              <a:t>PWA</a:t>
            </a:r>
            <a:r>
              <a:rPr lang="en-US" sz="2000" b="0" baseline="-25000" dirty="0" smtClean="0">
                <a:latin typeface="Arial Black" pitchFamily="34" charset="0"/>
              </a:rPr>
              <a:t>ci100</a:t>
            </a:r>
            <a:endParaRPr lang="en-US" sz="2000" b="0" baseline="-25000" dirty="0">
              <a:latin typeface="Arial Black" pitchFamily="34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64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FCEOBL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27492"/>
              </p:ext>
            </p:extLst>
          </p:nvPr>
        </p:nvGraphicFramePr>
        <p:xfrm>
          <a:off x="609600" y="1752600"/>
          <a:ext cx="7886697" cy="3276562"/>
        </p:xfrm>
        <a:graphic>
          <a:graphicData uri="http://schemas.openxmlformats.org/drawingml/2006/table">
            <a:tbl>
              <a:tblPr/>
              <a:tblGrid>
                <a:gridCol w="801930"/>
                <a:gridCol w="183118"/>
                <a:gridCol w="328349"/>
                <a:gridCol w="656699"/>
                <a:gridCol w="176803"/>
                <a:gridCol w="479895"/>
                <a:gridCol w="328349"/>
                <a:gridCol w="625127"/>
                <a:gridCol w="359921"/>
                <a:gridCol w="985048"/>
                <a:gridCol w="82087"/>
                <a:gridCol w="246262"/>
                <a:gridCol w="656699"/>
                <a:gridCol w="530410"/>
                <a:gridCol w="126288"/>
                <a:gridCol w="328349"/>
                <a:gridCol w="505153"/>
                <a:gridCol w="195747"/>
                <a:gridCol w="94716"/>
                <a:gridCol w="195747"/>
              </a:tblGrid>
              <a:tr h="167314">
                <a:tc gridSpan="20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FCE Obligations Portfolio Exposure Summary Report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0">
                  <a:txBody>
                    <a:bodyPr/>
                    <a:lstStyle/>
                    <a:p>
                      <a:pPr algn="l" fontAlgn="t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Generated at: Feb 13, 2017 8:26 AM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Input Parameter(s)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Value(s)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Date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02/13/2017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ID: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 xxxx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20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FCE Obligations Portfolio Exposure Summary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PWACP      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State Change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   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      Portfolio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Portfolio Total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PWA (Portfolio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High Risk PWA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(Portfolio    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Portfolio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Adder    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Portfolio 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Operating Month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MWH      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Weighted Adder)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Date        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Weighted ACP)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Exposure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Exposure  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Exposure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Totals: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16,251,730.67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7,921.00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7,921.00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251,730.67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0.0072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0.2216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0.0040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0.0996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-0.0018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0.1475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-0.0001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0.1287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-0.0021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0.1985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4,761.00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4,761.00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0.0035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03/31/2015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0.2576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0.0002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0.2191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0.0053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0.2087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0.0024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0.1854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1,300,000.00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-0.0002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12/08/2015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0.1854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00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428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ERCOT Confidential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Includes the corresponding adjustments (if any) that were made to the calculations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Page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35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304800"/>
            <a:ext cx="8458200" cy="365918"/>
          </a:xfrm>
        </p:spPr>
        <p:txBody>
          <a:bodyPr/>
          <a:lstStyle/>
          <a:p>
            <a:r>
              <a:rPr lang="en-US" sz="1800" dirty="0" smtClean="0"/>
              <a:t>Future Credit Exposure for PTP Options (FCEOPT)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r>
              <a:rPr lang="en-US" sz="2000" b="1" dirty="0"/>
              <a:t>FCEOPT</a:t>
            </a:r>
            <a:r>
              <a:rPr lang="en-US" sz="2000" b="1" i="1" dirty="0"/>
              <a:t> </a:t>
            </a:r>
            <a:r>
              <a:rPr lang="en-US" sz="2000" b="1" i="1" baseline="-25000" dirty="0"/>
              <a:t>a</a:t>
            </a:r>
            <a:r>
              <a:rPr lang="en-US" sz="2000" b="1" dirty="0"/>
              <a:t> </a:t>
            </a:r>
            <a:r>
              <a:rPr lang="en-US" sz="2000" b="1" dirty="0" smtClean="0"/>
              <a:t>= - ∑[NAOPTMW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 </a:t>
            </a:r>
            <a:r>
              <a:rPr lang="en-US" sz="2000" b="1" dirty="0"/>
              <a:t>* </a:t>
            </a:r>
            <a:r>
              <a:rPr lang="en-US" sz="2000" b="1" dirty="0" smtClean="0"/>
              <a:t>Max(0</a:t>
            </a:r>
            <a:r>
              <a:rPr lang="en-US" sz="2000" b="1" dirty="0"/>
              <a:t>, A </a:t>
            </a:r>
            <a:r>
              <a:rPr lang="en-US" sz="2000" b="1" i="1" baseline="-25000" dirty="0" smtClean="0"/>
              <a:t>ci99,</a:t>
            </a:r>
            <a:r>
              <a:rPr lang="en-US" sz="2000" b="1" dirty="0" smtClean="0"/>
              <a:t>]</a:t>
            </a:r>
            <a:endParaRPr lang="en-US" sz="2000" b="1" dirty="0"/>
          </a:p>
          <a:p>
            <a:endParaRPr lang="en-US" sz="2000" b="1" i="1" dirty="0" smtClean="0"/>
          </a:p>
          <a:p>
            <a:pPr marL="0" indent="0">
              <a:buNone/>
            </a:pPr>
            <a:r>
              <a:rPr lang="en-US" sz="2000" b="1" dirty="0" smtClean="0"/>
              <a:t>NAOPTMW</a:t>
            </a:r>
            <a:r>
              <a:rPr lang="en-US" sz="2000" dirty="0" smtClean="0"/>
              <a:t> = Net Awarded PTP Options for source-to-sink path</a:t>
            </a:r>
          </a:p>
          <a:p>
            <a:pPr lvl="1"/>
            <a:r>
              <a:rPr lang="en-US" sz="1600" dirty="0" smtClean="0"/>
              <a:t>All Source/sink pairs</a:t>
            </a:r>
          </a:p>
          <a:p>
            <a:pPr lvl="1"/>
            <a:r>
              <a:rPr lang="en-US" sz="1600" dirty="0" smtClean="0"/>
              <a:t>Remaining TOU hours of current month and next month (Prompt Month)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b="1" dirty="0" smtClean="0"/>
              <a:t>A</a:t>
            </a:r>
            <a:r>
              <a:rPr lang="en-US" sz="2000" dirty="0" smtClean="0"/>
              <a:t> = Path-Specific DAM-Based Adder (price)</a:t>
            </a:r>
          </a:p>
          <a:p>
            <a:pPr lvl="1"/>
            <a:r>
              <a:rPr lang="en-US" sz="1600" dirty="0" smtClean="0"/>
              <a:t>Based on historical average prices</a:t>
            </a:r>
          </a:p>
          <a:p>
            <a:pPr lvl="1"/>
            <a:r>
              <a:rPr lang="en-US" sz="1600" dirty="0" smtClean="0"/>
              <a:t>Each path has its own value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3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194530950"/>
              </p:ext>
            </p:extLst>
          </p:nvPr>
        </p:nvGraphicFramePr>
        <p:xfrm>
          <a:off x="3986842" y="2121830"/>
          <a:ext cx="5067512" cy="3970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0"/>
          <p:cNvSpPr>
            <a:spLocks noGrp="1" noChangeArrowheads="1"/>
          </p:cNvSpPr>
          <p:nvPr>
            <p:ph sz="quarter" idx="4294967295"/>
          </p:nvPr>
        </p:nvSpPr>
        <p:spPr>
          <a:xfrm>
            <a:off x="301752" y="1216152"/>
            <a:ext cx="8537448" cy="4709160"/>
          </a:xfrm>
          <a:prstGeom prst="rect">
            <a:avLst/>
          </a:prstGeom>
        </p:spPr>
        <p:txBody>
          <a:bodyPr/>
          <a:lstStyle/>
          <a:p>
            <a:pPr indent="-171450">
              <a:spcBef>
                <a:spcPts val="1800"/>
              </a:spcBef>
            </a:pPr>
            <a:r>
              <a:rPr lang="en-US" dirty="0" smtClean="0"/>
              <a:t>Path-Specific Adder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Calculated for each source/sink pair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Three year look-back</a:t>
            </a: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84048" y="246889"/>
            <a:ext cx="8458200" cy="515112"/>
          </a:xfrm>
        </p:spPr>
        <p:txBody>
          <a:bodyPr>
            <a:normAutofit/>
          </a:bodyPr>
          <a:lstStyle/>
          <a:p>
            <a:r>
              <a:rPr lang="en-US" sz="1800" dirty="0"/>
              <a:t>Future Credit Exposure for PTP Options (FCEOPT)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3224" y="5338788"/>
            <a:ext cx="2810552" cy="646331"/>
          </a:xfrm>
          <a:prstGeom prst="rect">
            <a:avLst/>
          </a:prstGeom>
          <a:scene3d>
            <a:camera prst="orthographicFront">
              <a:rot lat="900000" lon="1200000" rev="0"/>
            </a:camera>
            <a:lightRig rig="threePt" dir="t"/>
          </a:scene3d>
          <a:sp3d/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prstClr val="black"/>
                </a:solidFill>
              </a:rPr>
              <a:t>Average </a:t>
            </a:r>
            <a:r>
              <a:rPr lang="en-US" dirty="0" smtClean="0">
                <a:solidFill>
                  <a:prstClr val="black"/>
                </a:solidFill>
              </a:rPr>
              <a:t>DAM Price </a:t>
            </a:r>
            <a:r>
              <a:rPr lang="en-US" dirty="0">
                <a:solidFill>
                  <a:prstClr val="black"/>
                </a:solidFill>
              </a:rPr>
              <a:t>per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Monthly TOU Block</a:t>
            </a:r>
          </a:p>
        </p:txBody>
      </p:sp>
      <p:sp>
        <p:nvSpPr>
          <p:cNvPr id="17" name="Line Callout 2 (No Border) 16"/>
          <p:cNvSpPr/>
          <p:nvPr/>
        </p:nvSpPr>
        <p:spPr bwMode="auto">
          <a:xfrm>
            <a:off x="6184649" y="2471813"/>
            <a:ext cx="1066800" cy="491197"/>
          </a:xfrm>
          <a:prstGeom prst="callout2">
            <a:avLst>
              <a:gd name="adj1" fmla="val 45898"/>
              <a:gd name="adj2" fmla="val -7440"/>
              <a:gd name="adj3" fmla="val 45898"/>
              <a:gd name="adj4" fmla="val -59524"/>
              <a:gd name="adj5" fmla="val 410292"/>
              <a:gd name="adj6" fmla="val -97561"/>
            </a:avLst>
          </a:prstGeom>
          <a:noFill/>
          <a:ln w="25400">
            <a:solidFill>
              <a:schemeClr val="tx1"/>
            </a:solidFill>
            <a:miter lim="800000"/>
            <a:headEnd type="none" w="med" len="lg"/>
            <a:tailEnd type="triangle" w="med" len="lg"/>
          </a:ln>
          <a:scene3d>
            <a:camera prst="orthographicFront">
              <a:rot lat="900000" lon="1200000" rev="0"/>
            </a:camera>
            <a:lightRig rig="threePt" dir="t"/>
          </a:scene3d>
        </p:spPr>
        <p:txBody>
          <a:bodyPr rtlCol="0" anchor="ctr"/>
          <a:lstStyle/>
          <a:p>
            <a:r>
              <a:rPr lang="en-US" sz="2000" b="0" dirty="0" smtClean="0">
                <a:latin typeface="Arial Black" pitchFamily="34" charset="0"/>
              </a:rPr>
              <a:t>A</a:t>
            </a:r>
            <a:r>
              <a:rPr lang="en-US" sz="2000" b="0" baseline="-25000" dirty="0" smtClean="0">
                <a:latin typeface="Arial Black" pitchFamily="34" charset="0"/>
              </a:rPr>
              <a:t>ci99</a:t>
            </a:r>
            <a:endParaRPr lang="en-US" sz="2000" b="0" baseline="-25000" dirty="0">
              <a:latin typeface="Arial Black" pitchFamily="34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616088" y="3620723"/>
            <a:ext cx="2541730" cy="737516"/>
          </a:xfrm>
          <a:prstGeom prst="roundRect">
            <a:avLst>
              <a:gd name="adj" fmla="val 13527"/>
            </a:avLst>
          </a:prstGeom>
          <a:gradFill rotWithShape="1">
            <a:gsLst>
              <a:gs pos="0">
                <a:srgbClr val="DDDDD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2">
                <a:alpha val="50000"/>
              </a:schemeClr>
            </a:outerShdw>
          </a:effectLst>
        </p:spPr>
        <p:txBody>
          <a:bodyPr lIns="91440" tIns="91440" bIns="91440" anchor="ctr"/>
          <a:lstStyle/>
          <a:p>
            <a:pPr marL="0" lvl="1" indent="-228600">
              <a:lnSpc>
                <a:spcPct val="110000"/>
              </a:lnSpc>
              <a:spcBef>
                <a:spcPts val="0"/>
              </a:spcBef>
              <a:tabLst>
                <a:tab pos="800100" algn="l"/>
              </a:tabLst>
            </a:pPr>
            <a:r>
              <a:rPr lang="en-US" dirty="0" smtClean="0"/>
              <a:t>ci99 </a:t>
            </a:r>
            <a:r>
              <a:rPr lang="en-US" b="0" dirty="0" smtClean="0"/>
              <a:t>= 99</a:t>
            </a:r>
            <a:r>
              <a:rPr lang="en-US" b="0" baseline="30000" dirty="0" smtClean="0"/>
              <a:t>th</a:t>
            </a:r>
            <a:r>
              <a:rPr lang="en-US" b="0" dirty="0" smtClean="0"/>
              <a:t> percentile Confidence Interval</a:t>
            </a:r>
            <a:endParaRPr lang="en-US" b="0" dirty="0"/>
          </a:p>
        </p:txBody>
      </p:sp>
      <p:sp>
        <p:nvSpPr>
          <p:cNvPr id="19" name="Slide Number Placeholder 2"/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8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6" grpId="0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2000" dirty="0" smtClean="0"/>
              <a:t>FCEOPT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134327"/>
              </p:ext>
            </p:extLst>
          </p:nvPr>
        </p:nvGraphicFramePr>
        <p:xfrm>
          <a:off x="533400" y="2057400"/>
          <a:ext cx="7886698" cy="2057394"/>
        </p:xfrm>
        <a:graphic>
          <a:graphicData uri="http://schemas.openxmlformats.org/drawingml/2006/table">
            <a:tbl>
              <a:tblPr/>
              <a:tblGrid>
                <a:gridCol w="801930"/>
                <a:gridCol w="511467"/>
                <a:gridCol w="656699"/>
                <a:gridCol w="176803"/>
                <a:gridCol w="479895"/>
                <a:gridCol w="953476"/>
                <a:gridCol w="359921"/>
                <a:gridCol w="1067136"/>
                <a:gridCol w="246262"/>
                <a:gridCol w="656699"/>
                <a:gridCol w="530410"/>
                <a:gridCol w="126288"/>
                <a:gridCol w="833502"/>
                <a:gridCol w="195747"/>
                <a:gridCol w="94716"/>
                <a:gridCol w="195747"/>
              </a:tblGrid>
              <a:tr h="170267">
                <a:tc gridSpan="16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FCE Options Portfolio Exposure Summary Report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16">
                  <a:txBody>
                    <a:bodyPr/>
                    <a:lstStyle/>
                    <a:p>
                      <a:pPr algn="l" fontAlgn="t"/>
                      <a:r>
                        <a:rPr lang="en-US" sz="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Generated at: Feb 13, 2017 8:27 AM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Input Parameter(s)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Value(s)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Date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02/13/2017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ID: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xx-xxxxxx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QSE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16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FCE Options Portfolio Exposure Summary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       Portfolio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Portfolio Total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Portfolio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Operating Month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MWH      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Exposure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9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Totals: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900,043.00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(6,896.00)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531,507.00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(4,027.00)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03/01/2017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368,536.00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(2,869.00)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84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889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ERCOT Confidential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n-US" sz="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Includes the corresponding adjustments (if any) that were made to the calculations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Page 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9" marR="6319" marT="6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3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Future Credit Exposure (FCE)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486</Words>
  <Application>Microsoft Office PowerPoint</Application>
  <PresentationFormat>On-screen Show (4:3)</PresentationFormat>
  <Paragraphs>258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Future Credit Exposure (FCE)</vt:lpstr>
      <vt:lpstr>Future Credit Exposure for PTP Obligations</vt:lpstr>
      <vt:lpstr>Future Credit Exposure for PTP Obligations (FCEOBL)</vt:lpstr>
      <vt:lpstr>FCEOBL</vt:lpstr>
      <vt:lpstr>Future Credit Exposure for PTP Options (FCEOPT)</vt:lpstr>
      <vt:lpstr>Future Credit Exposure for PTP Options (FCEOPT)</vt:lpstr>
      <vt:lpstr>FCEOPT</vt:lpstr>
      <vt:lpstr>Future Credit Exposure (FCE)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93</cp:revision>
  <cp:lastPrinted>2017-02-14T14:14:18Z</cp:lastPrinted>
  <dcterms:created xsi:type="dcterms:W3CDTF">2016-01-21T15:20:31Z</dcterms:created>
  <dcterms:modified xsi:type="dcterms:W3CDTF">2017-02-14T17:02:44Z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