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7" r:id="rId8"/>
    <p:sldId id="269" r:id="rId9"/>
    <p:sldId id="271" r:id="rId10"/>
    <p:sldId id="270" r:id="rId11"/>
    <p:sldId id="272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mktinfo/crr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Obligation Bids in CRR Auctions</a:t>
            </a:r>
            <a:endParaRPr lang="en-US" altLang="en-US" sz="2400" b="1" dirty="0"/>
          </a:p>
          <a:p>
            <a:r>
              <a:rPr lang="en-US" dirty="0" smtClean="0"/>
              <a:t>Vicki Scott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February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800" dirty="0" smtClean="0"/>
              <a:t>Credit Requirements for CRR Auctions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smtClean="0"/>
              <a:t>Credit requirements for buying or selling CRR’s in a CRR auction are spelled out in Protocol 7.5.5.2 Auction process:</a:t>
            </a:r>
          </a:p>
          <a:p>
            <a:pPr marL="0" indent="0">
              <a:buNone/>
            </a:pPr>
            <a:endParaRPr lang="it-IT" sz="800" dirty="0" smtClean="0"/>
          </a:p>
          <a:p>
            <a:r>
              <a:rPr lang="it-IT" sz="1400" dirty="0" smtClean="0"/>
              <a:t>A Counter-Party must first enter a credit limit for each auction in order to buy CRRs in that auction; it is not necessary to enter a credit limit in order to sell CRR’s that, if awarded, result in a payment to the seller.</a:t>
            </a:r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After an Auction bid window closes, the CRR system will evaluate each Counter-Party’s total portfolio value (i.e., will combine all of their AHs’ bids and offers into one portfolio), and form a budget record for the engine if the total value is greater than the locked credit; it will then evaluate each Account Holder who submitted credit, and form a budget record if the total portfolio value exceeds the AH submitted credit for the auction.</a:t>
            </a:r>
          </a:p>
          <a:p>
            <a:endParaRPr lang="it-IT" sz="1400" dirty="0" smtClean="0"/>
          </a:p>
          <a:p>
            <a:r>
              <a:rPr lang="it-IT" sz="1400" dirty="0" smtClean="0"/>
              <a:t>An Account Holder who does not lock credit cannot get a budget constraint; only his Counter-Party can get a budget constraint in that situation.</a:t>
            </a:r>
          </a:p>
          <a:p>
            <a:endParaRPr lang="it-IT" sz="1400" dirty="0" smtClean="0"/>
          </a:p>
          <a:p>
            <a:r>
              <a:rPr lang="it-IT" sz="1400" dirty="0" smtClean="0"/>
              <a:t>Only Account Holders and Counter-Partys who have a budget record sent to the engine can get a budget constraint.</a:t>
            </a:r>
          </a:p>
          <a:p>
            <a:endParaRPr lang="it-IT" sz="1400" dirty="0" smtClean="0"/>
          </a:p>
          <a:p>
            <a:r>
              <a:rPr lang="it-IT" sz="1400" dirty="0" smtClean="0"/>
              <a:t>A budget record is treated by the optimization the same as other limiting resources (binding constraints are network model (lines and transformers), generic (non-thermals), and budget).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4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 smtClean="0"/>
              <a:t>Portfolio Pre-Screening Credit Exposure for Bids and Offers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sz="1800" dirty="0" smtClean="0">
                <a:effectLst/>
              </a:rPr>
              <a:t>OBL Buy Bids incur credit exposure and include the path specific adders as part of the risk calculation</a:t>
            </a:r>
          </a:p>
          <a:p>
            <a:endParaRPr lang="en-US" sz="1800" dirty="0" smtClean="0">
              <a:effectLst/>
            </a:endParaRPr>
          </a:p>
          <a:p>
            <a:r>
              <a:rPr lang="en-US" sz="1800" dirty="0" smtClean="0"/>
              <a:t>OBL Sell Offers </a:t>
            </a:r>
            <a:r>
              <a:rPr lang="en-US" sz="1800" dirty="0"/>
              <a:t>– at </a:t>
            </a:r>
            <a:r>
              <a:rPr lang="en-US" sz="1800" dirty="0" smtClean="0"/>
              <a:t>a negative offer </a:t>
            </a:r>
            <a:r>
              <a:rPr lang="en-US" sz="1800" dirty="0"/>
              <a:t>price – </a:t>
            </a:r>
            <a:r>
              <a:rPr lang="en-US" sz="1800" dirty="0" smtClean="0"/>
              <a:t>incur credit exposure but do not use path specific adders</a:t>
            </a:r>
          </a:p>
          <a:p>
            <a:endParaRPr lang="en-US" sz="1800" dirty="0" smtClean="0"/>
          </a:p>
          <a:p>
            <a:r>
              <a:rPr lang="en-US" sz="1800" dirty="0" smtClean="0">
                <a:effectLst/>
              </a:rPr>
              <a:t>OPT Buy Bids incur credit exposure but do not use path specific adders</a:t>
            </a:r>
          </a:p>
          <a:p>
            <a:endParaRPr lang="en-US" sz="1800" dirty="0" smtClean="0">
              <a:effectLst/>
            </a:endParaRPr>
          </a:p>
          <a:p>
            <a:r>
              <a:rPr lang="en-US" sz="1800" dirty="0" smtClean="0"/>
              <a:t>OPT Sell Offers – at any offer price – do not incur any credit exposure</a:t>
            </a:r>
          </a:p>
          <a:p>
            <a:endParaRPr lang="en-US" sz="1800" dirty="0"/>
          </a:p>
          <a:p>
            <a:r>
              <a:rPr lang="en-US" sz="1800" dirty="0" smtClean="0">
                <a:effectLst/>
              </a:rPr>
              <a:t>Bid ‘stacks’ introduced in NPRR357 are still evaluated with the implementation of NPRR484 (same product, different price and/or MW per bid)</a:t>
            </a:r>
          </a:p>
          <a:p>
            <a:endParaRPr lang="en-US" sz="1800" dirty="0" smtClean="0"/>
          </a:p>
          <a:p>
            <a:r>
              <a:rPr lang="en-US" sz="1800" dirty="0" smtClean="0"/>
              <a:t>Reference material:</a:t>
            </a:r>
          </a:p>
          <a:p>
            <a:pPr marL="800100" lvl="2" indent="0">
              <a:buNone/>
            </a:pPr>
            <a:r>
              <a:rPr lang="en-US" sz="1400" u="sng" dirty="0" smtClean="0">
                <a:hlinkClick r:id="rId2"/>
              </a:rPr>
              <a:t>www.ercot.com/mktinfo/crr</a:t>
            </a:r>
            <a:r>
              <a:rPr lang="en-US" sz="1400" dirty="0" smtClean="0"/>
              <a:t> </a:t>
            </a:r>
          </a:p>
          <a:p>
            <a:pPr marL="800100" lvl="2" indent="0">
              <a:buNone/>
            </a:pPr>
            <a:r>
              <a:rPr lang="en-US" sz="1400" dirty="0"/>
              <a:t>	</a:t>
            </a:r>
            <a:r>
              <a:rPr lang="en-US" sz="1200" dirty="0" smtClean="0"/>
              <a:t>NPRR357 NPRR430 FAQs v1.1</a:t>
            </a:r>
          </a:p>
          <a:p>
            <a:pPr marL="800100" lvl="2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NPRR484 and 554 FAQs v1.0</a:t>
            </a:r>
            <a:endParaRPr lang="en-US" sz="1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4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 smtClean="0"/>
              <a:t>Portfolio Credit Exposure for Obligations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sz="1400" b="1" dirty="0" smtClean="0"/>
              <a:t>OBL </a:t>
            </a:r>
            <a:r>
              <a:rPr lang="en-US" sz="1400" b="1" dirty="0"/>
              <a:t>buy </a:t>
            </a:r>
            <a:r>
              <a:rPr lang="en-US" sz="1400" b="1" dirty="0" smtClean="0"/>
              <a:t>bids</a:t>
            </a:r>
          </a:p>
          <a:p>
            <a:pPr lvl="1"/>
            <a:r>
              <a:rPr lang="en-US" sz="1200" dirty="0" smtClean="0"/>
              <a:t>Only type of bid or offer that uses ACI99 and ACP</a:t>
            </a:r>
            <a:endParaRPr lang="en-US" sz="1200" dirty="0"/>
          </a:p>
          <a:p>
            <a:pPr lvl="1"/>
            <a:r>
              <a:rPr lang="en-US" sz="1200" dirty="0"/>
              <a:t>ACI99 = historical settlement price in DAM from most recent 3 years</a:t>
            </a:r>
          </a:p>
          <a:p>
            <a:pPr lvl="1"/>
            <a:r>
              <a:rPr lang="en-US" sz="1200" dirty="0"/>
              <a:t>ACP = historical auction clearing prices for similar months</a:t>
            </a:r>
          </a:p>
          <a:p>
            <a:pPr marL="400050" lvl="1" indent="0">
              <a:buNone/>
            </a:pPr>
            <a:r>
              <a:rPr lang="en-US" sz="1050" dirty="0"/>
              <a:t> </a:t>
            </a:r>
          </a:p>
          <a:p>
            <a:pPr marL="400050" lvl="1" indent="0">
              <a:buNone/>
            </a:pPr>
            <a:r>
              <a:rPr lang="en-US" sz="1200" b="1" dirty="0"/>
              <a:t>OBL Buy Bid = [hours * max(0, Bid Price)  –  hours * min(0, ACI99, ACP)]  *  </a:t>
            </a:r>
            <a:r>
              <a:rPr lang="en-US" sz="1200" b="1" i="1" dirty="0"/>
              <a:t>aggregated MW Bid</a:t>
            </a:r>
            <a:endParaRPr lang="en-US" sz="1200" dirty="0"/>
          </a:p>
          <a:p>
            <a:pPr marL="400050" lvl="1" indent="0">
              <a:buNone/>
            </a:pPr>
            <a:r>
              <a:rPr lang="en-US" sz="1200" i="1" dirty="0"/>
              <a:t>    </a:t>
            </a:r>
            <a:r>
              <a:rPr lang="en-US" sz="1000" i="1" dirty="0"/>
              <a:t>Note: “aggregated MW Bid” is the sum of MW in the bid stack as per NPRR357</a:t>
            </a:r>
            <a:endParaRPr lang="en-US" sz="1000" dirty="0"/>
          </a:p>
          <a:p>
            <a:pPr marL="400050" lvl="1" indent="0">
              <a:buNone/>
            </a:pPr>
            <a:r>
              <a:rPr lang="en-US" sz="1050" i="1" dirty="0"/>
              <a:t> </a:t>
            </a:r>
            <a:endParaRPr lang="en-US" sz="1050" dirty="0"/>
          </a:p>
          <a:p>
            <a:pPr marL="800100" lvl="2" indent="0">
              <a:buNone/>
            </a:pPr>
            <a:r>
              <a:rPr lang="en-US" sz="1000" i="1" dirty="0"/>
              <a:t>Ex:  OBL buy bid from HB_NORTH to LZ_NORTH for </a:t>
            </a:r>
            <a:r>
              <a:rPr lang="en-US" sz="1000" i="1" dirty="0" err="1"/>
              <a:t>PeakWD</a:t>
            </a:r>
            <a:r>
              <a:rPr lang="en-US" sz="1000" i="1" dirty="0"/>
              <a:t> for Mar 2017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 ACI99 = -.23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 ACP = .35 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 Bid MW = 45MW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 Bid Price = -.03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 Hours = 368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             OBL bid exposure     =     [368 * max(0, -.03</a:t>
            </a:r>
            <a:r>
              <a:rPr lang="en-US" sz="1000" i="1" dirty="0" smtClean="0"/>
              <a:t>)  </a:t>
            </a:r>
            <a:r>
              <a:rPr lang="en-US" sz="1000" i="1" dirty="0"/>
              <a:t>– </a:t>
            </a:r>
            <a:r>
              <a:rPr lang="en-US" sz="1000" i="1" dirty="0" smtClean="0"/>
              <a:t> 368 </a:t>
            </a:r>
            <a:r>
              <a:rPr lang="en-US" sz="1000" i="1" dirty="0"/>
              <a:t>* min(0,-.23, .35)] </a:t>
            </a:r>
            <a:r>
              <a:rPr lang="en-US" sz="1000" i="1" dirty="0" smtClean="0"/>
              <a:t> *  45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                                               =     [ (368 * 0</a:t>
            </a:r>
            <a:r>
              <a:rPr lang="en-US" sz="1000" i="1" dirty="0" smtClean="0"/>
              <a:t>)  </a:t>
            </a:r>
            <a:r>
              <a:rPr lang="en-US" sz="1000" i="1" dirty="0"/>
              <a:t>– </a:t>
            </a:r>
            <a:r>
              <a:rPr lang="en-US" sz="1000" i="1" dirty="0" smtClean="0"/>
              <a:t> (</a:t>
            </a:r>
            <a:r>
              <a:rPr lang="en-US" sz="1000" i="1" dirty="0"/>
              <a:t>368 * -.23</a:t>
            </a:r>
            <a:r>
              <a:rPr lang="en-US" sz="1000" i="1" dirty="0" smtClean="0"/>
              <a:t>)]  *  </a:t>
            </a:r>
            <a:r>
              <a:rPr lang="en-US" sz="1000" i="1" dirty="0"/>
              <a:t>45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                                               =     [ 0 – (-84.64) ] </a:t>
            </a:r>
            <a:r>
              <a:rPr lang="en-US" sz="1000" i="1" dirty="0" smtClean="0"/>
              <a:t> *  45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                                              </a:t>
            </a:r>
            <a:r>
              <a:rPr lang="en-US" sz="1000" i="1" dirty="0" smtClean="0"/>
              <a:t> </a:t>
            </a:r>
            <a:r>
              <a:rPr lang="en-US" sz="1000" i="1" dirty="0"/>
              <a:t>=    </a:t>
            </a:r>
            <a:r>
              <a:rPr lang="en-US" sz="1000" i="1" dirty="0" smtClean="0"/>
              <a:t>84.64  </a:t>
            </a:r>
            <a:r>
              <a:rPr lang="en-US" sz="1000" i="1" dirty="0"/>
              <a:t>* </a:t>
            </a:r>
            <a:r>
              <a:rPr lang="en-US" sz="1000" i="1" dirty="0" smtClean="0"/>
              <a:t> 45</a:t>
            </a:r>
            <a:endParaRPr lang="en-US" sz="1000" dirty="0"/>
          </a:p>
          <a:p>
            <a:pPr marL="800100" lvl="2" indent="0">
              <a:buNone/>
            </a:pPr>
            <a:r>
              <a:rPr lang="en-US" sz="1000" i="1" dirty="0"/>
              <a:t>                                                 </a:t>
            </a:r>
            <a:r>
              <a:rPr lang="en-US" sz="1000" i="1" dirty="0" smtClean="0"/>
              <a:t> </a:t>
            </a:r>
            <a:r>
              <a:rPr lang="en-US" sz="1000" i="1" dirty="0"/>
              <a:t>=    3808.80</a:t>
            </a:r>
            <a:endParaRPr lang="en-US" sz="1000" dirty="0"/>
          </a:p>
          <a:p>
            <a:pPr marL="0" indent="0">
              <a:buNone/>
            </a:pPr>
            <a:r>
              <a:rPr lang="en-US" sz="1050" b="1" dirty="0"/>
              <a:t> </a:t>
            </a:r>
            <a:endParaRPr lang="en-US" sz="1050" dirty="0"/>
          </a:p>
          <a:p>
            <a:r>
              <a:rPr lang="en-US" sz="1400" b="1" dirty="0"/>
              <a:t>OBL sell offers </a:t>
            </a:r>
            <a:endParaRPr lang="en-US" sz="1400" b="1" dirty="0" smtClean="0"/>
          </a:p>
          <a:p>
            <a:pPr marL="628650" lvl="1" indent="-171450"/>
            <a:r>
              <a:rPr lang="en-US" sz="1200" dirty="0" smtClean="0"/>
              <a:t>only has credit exposure if the offer price is negative</a:t>
            </a:r>
          </a:p>
          <a:p>
            <a:pPr marL="0" indent="0">
              <a:buNone/>
            </a:pPr>
            <a:r>
              <a:rPr lang="en-US" sz="1000" dirty="0"/>
              <a:t> </a:t>
            </a:r>
            <a:endParaRPr lang="en-US" sz="1050" dirty="0"/>
          </a:p>
          <a:p>
            <a:pPr marL="400050" lvl="1" indent="0">
              <a:buNone/>
            </a:pPr>
            <a:r>
              <a:rPr lang="en-US" sz="1200" b="1" dirty="0"/>
              <a:t>OBL sell offer =  min(bid price, 0</a:t>
            </a:r>
            <a:r>
              <a:rPr lang="en-US" sz="1200" b="1" dirty="0" smtClean="0"/>
              <a:t>)   *   </a:t>
            </a:r>
            <a:r>
              <a:rPr lang="en-US" sz="1200" b="1" dirty="0"/>
              <a:t>-</a:t>
            </a:r>
            <a:r>
              <a:rPr lang="en-US" sz="1200" b="1" dirty="0" smtClean="0"/>
              <a:t>1   *   hours   </a:t>
            </a:r>
            <a:r>
              <a:rPr lang="en-US" sz="1200" b="1" dirty="0"/>
              <a:t>* </a:t>
            </a:r>
            <a:r>
              <a:rPr lang="en-US" sz="1200" b="1" dirty="0" smtClean="0"/>
              <a:t>  </a:t>
            </a:r>
            <a:r>
              <a:rPr lang="en-US" sz="1200" b="1" i="1" dirty="0" smtClean="0"/>
              <a:t>aggregated </a:t>
            </a:r>
            <a:r>
              <a:rPr lang="en-US" sz="1200" b="1" i="1" dirty="0"/>
              <a:t>MW Bid</a:t>
            </a:r>
            <a:endParaRPr lang="en-US" sz="1200" dirty="0"/>
          </a:p>
          <a:p>
            <a:pPr marL="400050" lvl="1" indent="0">
              <a:buNone/>
            </a:pPr>
            <a:r>
              <a:rPr lang="en-US" sz="1200" i="1" dirty="0"/>
              <a:t>    </a:t>
            </a:r>
            <a:r>
              <a:rPr lang="en-US" sz="1000" i="1" dirty="0"/>
              <a:t>Note: “aggregated MW Bid” is the sum of MW in the bid stack as per NPRR357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30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 smtClean="0"/>
              <a:t>Portfolio Credit Exposure for Options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sz="1800" b="1" dirty="0"/>
              <a:t>OPT buy bids </a:t>
            </a:r>
            <a:r>
              <a:rPr lang="en-US" sz="1800" dirty="0"/>
              <a:t> 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400050" lvl="1" indent="0">
              <a:buNone/>
            </a:pPr>
            <a:r>
              <a:rPr lang="en-US" sz="1400" b="1" dirty="0" smtClean="0"/>
              <a:t>OPT </a:t>
            </a:r>
            <a:r>
              <a:rPr lang="en-US" sz="1400" b="1" dirty="0"/>
              <a:t>Buy Bid =  bid price  *  hours * </a:t>
            </a:r>
            <a:r>
              <a:rPr lang="en-US" sz="1400" b="1" i="1" dirty="0"/>
              <a:t>aggregated MW Bid</a:t>
            </a:r>
            <a:endParaRPr lang="en-US" sz="1400" dirty="0"/>
          </a:p>
          <a:p>
            <a:pPr marL="400050" lvl="1" indent="0">
              <a:buNone/>
            </a:pPr>
            <a:r>
              <a:rPr lang="en-US" sz="1400" i="1" dirty="0"/>
              <a:t>    </a:t>
            </a:r>
            <a:r>
              <a:rPr lang="en-US" sz="1200" i="1" dirty="0"/>
              <a:t>Note: “aggregated MW Bid” is the sum of MW in the bid stack as per NPRR357</a:t>
            </a:r>
            <a:endParaRPr lang="en-US" sz="12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en-US" sz="1800" b="1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b="1" dirty="0"/>
              <a:t>OPT sell offers </a:t>
            </a:r>
            <a:endParaRPr lang="en-US" sz="1800" b="1" dirty="0" smtClean="0"/>
          </a:p>
          <a:p>
            <a:pPr lvl="1"/>
            <a:r>
              <a:rPr lang="en-US" sz="1400" dirty="0" smtClean="0"/>
              <a:t>have </a:t>
            </a:r>
            <a:r>
              <a:rPr lang="en-US" sz="1400" dirty="0"/>
              <a:t>no </a:t>
            </a:r>
            <a:r>
              <a:rPr lang="en-US" sz="1400" dirty="0" smtClean="0"/>
              <a:t>exposure</a:t>
            </a:r>
            <a:r>
              <a:rPr lang="en-US" sz="14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9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 smtClean="0"/>
              <a:t>Portfolio </a:t>
            </a:r>
            <a:r>
              <a:rPr lang="en-US" sz="1800" dirty="0" smtClean="0"/>
              <a:t>Pre-Screening ACI99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CRR System receives ACI99 and ACP values twice for each auction:</a:t>
            </a:r>
          </a:p>
          <a:p>
            <a:pPr marL="0" indent="0">
              <a:buNone/>
            </a:pPr>
            <a:endParaRPr lang="en-US" sz="1800" b="1" dirty="0" smtClean="0"/>
          </a:p>
          <a:p>
            <a:r>
              <a:rPr lang="en-US" sz="1800" dirty="0" smtClean="0"/>
              <a:t>“Target Date” -&gt; 5 days before Lock Date (aka, first Bid Close date) </a:t>
            </a:r>
          </a:p>
          <a:p>
            <a:pPr lvl="1"/>
            <a:r>
              <a:rPr lang="en-US" sz="1400" dirty="0" smtClean="0"/>
              <a:t>These values only include the OBL paths for the existing baseload for the auction.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After Bid Close for final round </a:t>
            </a:r>
          </a:p>
          <a:p>
            <a:pPr lvl="1"/>
            <a:r>
              <a:rPr lang="en-US" sz="1400" dirty="0" smtClean="0"/>
              <a:t>These values only include the OBL paths for the new OBL buy bids in the auction (i.e., if a bid is same product as an existing baseload CRR, its path is not republished).</a:t>
            </a:r>
            <a:endParaRPr lang="en-US" sz="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8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/>
              <a:t>Credit Requirements for CRR Auctions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c34af464-7aa1-4edd-9be4-83dffc1cb92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</TotalTime>
  <Words>505</Words>
  <Application>Microsoft Office PowerPoint</Application>
  <PresentationFormat>On-screen Show (4:3)</PresentationFormat>
  <Paragraphs>86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Requirements for CRR Auctions</vt:lpstr>
      <vt:lpstr>Portfolio Pre-Screening Credit Exposure for Bids and Offers</vt:lpstr>
      <vt:lpstr>Portfolio Credit Exposure for Obligations</vt:lpstr>
      <vt:lpstr>Portfolio Credit Exposure for Options</vt:lpstr>
      <vt:lpstr>Portfolio Pre-Screening ACI99</vt:lpstr>
      <vt:lpstr>Credit Requirements for CRR Auctions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Scott, Vicki</cp:lastModifiedBy>
  <cp:revision>106</cp:revision>
  <cp:lastPrinted>2017-02-14T14:14:18Z</cp:lastPrinted>
  <dcterms:created xsi:type="dcterms:W3CDTF">2016-01-21T15:20:31Z</dcterms:created>
  <dcterms:modified xsi:type="dcterms:W3CDTF">2017-02-14T20:58:20Z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