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61" r:id="rId9"/>
    <p:sldId id="266" r:id="rId10"/>
    <p:sldId id="263" r:id="rId11"/>
    <p:sldId id="265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0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/>
              <a:t>Credit Updates</a:t>
            </a:r>
          </a:p>
          <a:p>
            <a:r>
              <a:rPr lang="en-US" dirty="0" smtClean="0"/>
              <a:t>Vanessa Spells</a:t>
            </a:r>
          </a:p>
          <a:p>
            <a:endParaRPr lang="en-US" dirty="0"/>
          </a:p>
          <a:p>
            <a:r>
              <a:rPr lang="en-US" dirty="0"/>
              <a:t>Credit Work Group</a:t>
            </a:r>
          </a:p>
          <a:p>
            <a:r>
              <a:rPr lang="en-US" dirty="0"/>
              <a:t>ERCOT Public</a:t>
            </a:r>
          </a:p>
          <a:p>
            <a:r>
              <a:rPr lang="en-US" dirty="0" smtClean="0"/>
              <a:t>February 15,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Approved Revision / Change Requests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i="1" dirty="0" smtClean="0"/>
              <a:t>* </a:t>
            </a:r>
            <a:r>
              <a:rPr lang="en-US" sz="1100" i="1" dirty="0" smtClean="0"/>
              <a:t>Target Release Date is not firmed up until the project moves to Execution (E) phase</a:t>
            </a:r>
            <a:r>
              <a:rPr lang="en-US" sz="1100" dirty="0" smtClean="0"/>
              <a:t>  </a:t>
            </a:r>
            <a:endParaRPr lang="en-US" sz="11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748698" y="5821233"/>
            <a:ext cx="764052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00" b="0" dirty="0" smtClean="0"/>
              <a:t>Project Status Codes: NS = Not Started, I = Initiation, P = Planning, E = Execution, H = On Hold</a:t>
            </a:r>
          </a:p>
          <a:p>
            <a:pPr eaLnBrk="1" hangingPunct="1"/>
            <a:r>
              <a:rPr lang="en-US" sz="900" b="0" dirty="0" smtClean="0"/>
              <a:t>TBD = To Be Determined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66800"/>
            <a:ext cx="6001437" cy="414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 smtClean="0"/>
              <a:t>Outstanding Revision / Change Requests </a:t>
            </a:r>
          </a:p>
          <a:p>
            <a:endParaRPr lang="en-US" sz="1500" dirty="0" smtClean="0"/>
          </a:p>
          <a:p>
            <a:pPr lvl="1"/>
            <a:endParaRPr lang="en-US" sz="1100" dirty="0"/>
          </a:p>
          <a:p>
            <a:r>
              <a:rPr lang="en-US" sz="1500" dirty="0" smtClean="0"/>
              <a:t>NPRR 811 – Two Day Cure Period for Foreign Market Participant Guarantee Agreements </a:t>
            </a:r>
          </a:p>
          <a:p>
            <a:pPr lvl="1"/>
            <a:r>
              <a:rPr lang="en-US" sz="1100" dirty="0" smtClean="0"/>
              <a:t>Tabled @ PRS  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43682"/>
            <a:ext cx="8458200" cy="5183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0" indent="0">
              <a:buNone/>
            </a:pPr>
            <a:endParaRPr lang="en-US" sz="2000" i="1" dirty="0" smtClean="0"/>
          </a:p>
          <a:p>
            <a:r>
              <a:rPr lang="en-US" sz="2000" i="1" dirty="0" smtClean="0"/>
              <a:t>Requests or Assignments to CWG/MCWG</a:t>
            </a:r>
          </a:p>
          <a:p>
            <a:pPr lvl="1"/>
            <a:r>
              <a:rPr lang="en-US" sz="1600" dirty="0" smtClean="0"/>
              <a:t>Development of Risk Appetite Goal</a:t>
            </a:r>
          </a:p>
          <a:p>
            <a:pPr lvl="1"/>
            <a:r>
              <a:rPr lang="en-US" sz="1600" dirty="0" smtClean="0"/>
              <a:t>Review Market Continuity Credit Processes</a:t>
            </a:r>
          </a:p>
          <a:p>
            <a:pPr lvl="1"/>
            <a:r>
              <a:rPr lang="en-US" sz="1600" dirty="0" smtClean="0"/>
              <a:t>Development of 2017 Credit Work Group (CWG) Goals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2000" i="1" dirty="0" smtClean="0"/>
              <a:t>Other</a:t>
            </a:r>
          </a:p>
          <a:p>
            <a:pPr lvl="1"/>
            <a:r>
              <a:rPr lang="en-US" sz="1600" dirty="0" smtClean="0"/>
              <a:t>CMM Tech Refresh</a:t>
            </a:r>
          </a:p>
          <a:p>
            <a:pPr lvl="2"/>
            <a:r>
              <a:rPr lang="en-US" sz="1200" dirty="0" smtClean="0"/>
              <a:t>Project planning in process </a:t>
            </a:r>
          </a:p>
          <a:p>
            <a:pPr lvl="1"/>
            <a:r>
              <a:rPr lang="en-US" sz="1600" dirty="0" smtClean="0"/>
              <a:t>Seasonal Adjustment Factor (SAF) @ TAC in February</a:t>
            </a:r>
          </a:p>
          <a:p>
            <a:pPr lvl="1"/>
            <a:r>
              <a:rPr lang="en-US" sz="1600" dirty="0" smtClean="0"/>
              <a:t>Audited financials and Standard Form Agreement Attachment A required by April 30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for Counter-Parties with December 31, 2015 financial year ends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961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5341" y="914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Implemented Change Requests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673 - Correction to Estimated Aggregate Liability (EAL) for a QSE that 			                  Represents Neither Load nor Generation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671 – Incorporation of DAM Credit Parameters into Protocols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670 – Clarification of Portfolio-Weighted Auction Clearing Price (PWACP)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612 – Reduction of Cure Period Subsequent to Event of Default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SCR   778 – Credit Exposure Calculations for NOIE Options Linked to RTM PTP 				  Obligations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559 – Revisions to MCE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597 - Utilize Initial Estimated Liability (IEL) Only During Initial Market Activity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601 - Inclusion of Incremental Exposure in Mass Transitions to Counter-				  Parties that are Registered as QSEs and LSEs and Provide POLR              			  Service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639 - Correction to Minimum Current Exposure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690 – Incorporation of Creditworthiness Standards in Protocols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692 – Removal of MIS Posting Requirement of DAM Credit Parameters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728  - Removal of Language Related to NPRR484, Revisions to Congestion 			  Revenue Rights Credit Calculations and Payments, and NPRR554,  				  Clarification of Future Credit Exposure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ERCOT Public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53400" cy="4929433"/>
          </a:xfrm>
        </p:spPr>
        <p:txBody>
          <a:bodyPr/>
          <a:lstStyle/>
          <a:p>
            <a:pPr marL="0" lv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>
                <a:solidFill>
                  <a:sysClr val="windowText" lastClr="000000"/>
                </a:solidFill>
              </a:rPr>
              <a:t>Implemented </a:t>
            </a:r>
            <a:r>
              <a:rPr lang="en-US" sz="1600" dirty="0">
                <a:solidFill>
                  <a:sysClr val="windowText" lastClr="000000"/>
                </a:solidFill>
              </a:rPr>
              <a:t>Change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Requests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</a:t>
            </a:r>
            <a:r>
              <a:rPr lang="en-US" sz="1600" dirty="0"/>
              <a:t>741</a:t>
            </a:r>
            <a:r>
              <a:rPr lang="en-US" sz="1600" dirty="0" smtClean="0">
                <a:solidFill>
                  <a:sysClr val="windowText" lastClr="000000"/>
                </a:solidFill>
              </a:rPr>
              <a:t> </a:t>
            </a:r>
            <a:r>
              <a:rPr lang="en-US" sz="1600" dirty="0">
                <a:solidFill>
                  <a:sysClr val="windowText" lastClr="000000"/>
                </a:solidFill>
              </a:rPr>
              <a:t>- </a:t>
            </a:r>
            <a:r>
              <a:rPr lang="en-US" sz="1600" dirty="0"/>
              <a:t>Clarifications to TPE and </a:t>
            </a:r>
            <a:r>
              <a:rPr lang="en-US" sz="1600" dirty="0" smtClean="0"/>
              <a:t>EAL Credit Exposure Calculations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 smtClean="0"/>
              <a:t>Implemented only language clarifications part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/>
              <a:t>C</a:t>
            </a:r>
            <a:r>
              <a:rPr lang="en-US" sz="1200" dirty="0" smtClean="0"/>
              <a:t>hange for removal of “abs” from MCE formula is not yet implemented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N</a:t>
            </a:r>
            <a:r>
              <a:rPr lang="en-US" sz="1600" dirty="0" smtClean="0"/>
              <a:t>PRR 773 – Broadening Scope of Acceptable Letter of Credit Issuers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791 – Clarifications to IEL, MCE, and Aggregate Amount Owed by Breaching Party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803 – Remove Grey-boxed Language from NPRR 439, Updating a Counter-Party’s Credit Limit for Current Day DAM</a:t>
            </a:r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 smtClean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/>
              <a:t>Withdrawn Change Requests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SCR 785 – Update RTL calculation to include Real-Time Reserve Price Adder-based components</a:t>
            </a:r>
            <a:endParaRPr lang="en-US" sz="1600" b="1" i="1" u="sng" dirty="0"/>
          </a:p>
          <a:p>
            <a:pPr defTabSz="457200" eaLnBrk="0" fontAlgn="base" hangingPunct="0">
              <a:spcAft>
                <a:spcPct val="0"/>
              </a:spcAft>
              <a:defRPr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5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</TotalTime>
  <Words>288</Words>
  <Application>Microsoft Office PowerPoint</Application>
  <PresentationFormat>On-screen Show (4:3)</PresentationFormat>
  <Paragraphs>92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Updates</vt:lpstr>
      <vt:lpstr>Credit Updates</vt:lpstr>
      <vt:lpstr>Credit Updates</vt:lpstr>
      <vt:lpstr>Credit Updates</vt:lpstr>
      <vt:lpstr>Credit Updates</vt:lpstr>
      <vt:lpstr>Credit Updates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85</cp:revision>
  <cp:lastPrinted>2017-02-14T17:04:55Z</cp:lastPrinted>
  <dcterms:created xsi:type="dcterms:W3CDTF">2016-01-21T15:20:31Z</dcterms:created>
  <dcterms:modified xsi:type="dcterms:W3CDTF">2017-02-14T20:39:48Z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