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61" r:id="rId9"/>
    <p:sldId id="266" r:id="rId10"/>
    <p:sldId id="263" r:id="rId11"/>
    <p:sldId id="265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February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* </a:t>
            </a:r>
            <a:r>
              <a:rPr lang="en-US" sz="1100" i="1" dirty="0" smtClean="0"/>
              <a:t>Target Release Date is not firmed up until the project moves to Execution (E) phase</a:t>
            </a:r>
            <a:r>
              <a:rPr lang="en-US" sz="1100" dirty="0" smtClean="0"/>
              <a:t>  </a:t>
            </a:r>
            <a:endParaRPr lang="en-US" sz="11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748698" y="5821233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6001437" cy="414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smtClean="0"/>
              <a:t>Outstanding Revision / Change Requests </a:t>
            </a:r>
          </a:p>
          <a:p>
            <a:endParaRPr lang="en-US" sz="1500" dirty="0" smtClean="0"/>
          </a:p>
          <a:p>
            <a:pPr lvl="1"/>
            <a:endParaRPr lang="en-US" sz="1100" dirty="0"/>
          </a:p>
          <a:p>
            <a:r>
              <a:rPr lang="en-US" sz="1500" dirty="0" smtClean="0"/>
              <a:t>NPRR 811 – Two Day Cure Period for Foreign Market Participant Guarantee Agreements </a:t>
            </a:r>
          </a:p>
          <a:p>
            <a:pPr lvl="1"/>
            <a:r>
              <a:rPr lang="en-US" sz="1100" dirty="0" smtClean="0"/>
              <a:t>Tabled @ PRS  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0" indent="0">
              <a:buNone/>
            </a:pPr>
            <a:endParaRPr lang="en-US" sz="2000" i="1" dirty="0" smtClean="0"/>
          </a:p>
          <a:p>
            <a:r>
              <a:rPr lang="en-US" sz="2000" i="1" dirty="0" smtClean="0"/>
              <a:t>Requests or Assignments to CWG/MCWG</a:t>
            </a:r>
          </a:p>
          <a:p>
            <a:pPr lvl="1"/>
            <a:r>
              <a:rPr lang="en-US" sz="1600" dirty="0" smtClean="0"/>
              <a:t>Development of Risk Appetite Goal</a:t>
            </a:r>
          </a:p>
          <a:p>
            <a:pPr lvl="1"/>
            <a:r>
              <a:rPr lang="en-US" sz="1600" dirty="0" smtClean="0"/>
              <a:t>Review Market Continuity Credit Processes</a:t>
            </a:r>
          </a:p>
          <a:p>
            <a:pPr lvl="1"/>
            <a:r>
              <a:rPr lang="en-US" sz="1600" dirty="0" smtClean="0"/>
              <a:t>Development of 2017 Credit Work Group (CWG) Goals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2000" i="1" dirty="0" smtClean="0"/>
              <a:t>Other</a:t>
            </a:r>
          </a:p>
          <a:p>
            <a:pPr lvl="1"/>
            <a:r>
              <a:rPr lang="en-US" sz="1600" dirty="0" smtClean="0"/>
              <a:t>CMM Tech Refresh</a:t>
            </a:r>
          </a:p>
          <a:p>
            <a:pPr lvl="2"/>
            <a:r>
              <a:rPr lang="en-US" sz="1200" dirty="0" smtClean="0"/>
              <a:t>Project planning in process </a:t>
            </a:r>
          </a:p>
          <a:p>
            <a:pPr lvl="1"/>
            <a:r>
              <a:rPr lang="en-US" sz="1600" dirty="0" smtClean="0"/>
              <a:t>Seasonal Adjustment Factor (SAF) @ TAC in February</a:t>
            </a:r>
          </a:p>
          <a:p>
            <a:pPr lvl="1"/>
            <a:r>
              <a:rPr lang="en-US" sz="1600" dirty="0" smtClean="0"/>
              <a:t>Audited financials and Standard Form Agreement Attachment A required by April 30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for Counter-Parties with December 31, 2015 financial year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components</a:t>
            </a:r>
            <a:endParaRPr lang="en-US" sz="1600" b="1" i="1" u="sng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288</Words>
  <Application>Microsoft Office PowerPoint</Application>
  <PresentationFormat>On-screen Show (4:3)</PresentationFormat>
  <Paragraphs>92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85</cp:revision>
  <cp:lastPrinted>2017-02-14T17:04:55Z</cp:lastPrinted>
  <dcterms:created xsi:type="dcterms:W3CDTF">2016-01-21T15:20:31Z</dcterms:created>
  <dcterms:modified xsi:type="dcterms:W3CDTF">2017-02-14T20:39:48Z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