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65" r:id="rId8"/>
    <p:sldId id="274" r:id="rId9"/>
    <p:sldId id="275" r:id="rId10"/>
    <p:sldId id="277" r:id="rId11"/>
    <p:sldId id="278" r:id="rId12"/>
    <p:sldId id="279" r:id="rId13"/>
    <p:sldId id="281" r:id="rId14"/>
    <p:sldId id="283" r:id="rId15"/>
    <p:sldId id="273" r:id="rId16"/>
    <p:sldId id="280" r:id="rId17"/>
    <p:sldId id="282" r:id="rId18"/>
    <p:sldId id="27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09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5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3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5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02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51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15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86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00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1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ERS Document Changes Associated with New SAS Implementation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DSWG – February 16,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000" dirty="0" smtClean="0"/>
              <a:t>Secure exchange method of ERS Resources and Sites information for email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567" y="990600"/>
            <a:ext cx="8534400" cy="4319832"/>
          </a:xfrm>
        </p:spPr>
        <p:txBody>
          <a:bodyPr/>
          <a:lstStyle/>
          <a:p>
            <a:r>
              <a:rPr lang="en-US" sz="2200" dirty="0" smtClean="0"/>
              <a:t>QSE will send in files containing any confidential information to ERS using the secure exchange method.  This applies to:</a:t>
            </a:r>
          </a:p>
          <a:p>
            <a:pPr lvl="1"/>
            <a:r>
              <a:rPr lang="en-US" sz="1800" dirty="0" smtClean="0"/>
              <a:t>ERID submissions</a:t>
            </a:r>
          </a:p>
          <a:p>
            <a:pPr lvl="1"/>
            <a:r>
              <a:rPr lang="en-US" sz="1800" dirty="0" smtClean="0"/>
              <a:t>Offer submissions</a:t>
            </a:r>
          </a:p>
          <a:p>
            <a:pPr lvl="1"/>
            <a:r>
              <a:rPr lang="en-US" sz="1800" dirty="0" smtClean="0"/>
              <a:t>Unavailability/Planned Maintenance/Self Test</a:t>
            </a:r>
          </a:p>
          <a:p>
            <a:pPr lvl="1"/>
            <a:r>
              <a:rPr lang="en-US" sz="1800" dirty="0" smtClean="0"/>
              <a:t>Substitution submission</a:t>
            </a:r>
          </a:p>
          <a:p>
            <a:pPr lvl="1"/>
            <a:r>
              <a:rPr lang="en-US" sz="1800" dirty="0" smtClean="0"/>
              <a:t>Supplemental submission</a:t>
            </a:r>
          </a:p>
          <a:p>
            <a:pPr lvl="1"/>
            <a:r>
              <a:rPr lang="en-US" sz="1800" dirty="0" smtClean="0"/>
              <a:t>Meter Data</a:t>
            </a:r>
          </a:p>
          <a:p>
            <a:r>
              <a:rPr lang="en-US" sz="2200" dirty="0" smtClean="0"/>
              <a:t>Except for items that are posted to the MIS, ERCOT will send out files containing any confidential information to QSE using the secure exchange method. </a:t>
            </a:r>
          </a:p>
          <a:p>
            <a:pPr lvl="1"/>
            <a:r>
              <a:rPr lang="en-US" sz="1800" dirty="0"/>
              <a:t>ERS WS Control </a:t>
            </a:r>
            <a:r>
              <a:rPr lang="en-US" sz="1800" dirty="0" smtClean="0"/>
              <a:t>Groups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7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WebEx – Outbound workbook changes and secure file exchange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200" dirty="0" smtClean="0"/>
              <a:t>Thursday, March 2, 2017 2:00 pm CST</a:t>
            </a:r>
          </a:p>
          <a:p>
            <a:pPr marL="0" indent="0" algn="ctr">
              <a:buNone/>
            </a:pPr>
            <a:r>
              <a:rPr lang="en-US" sz="2200" dirty="0" smtClean="0"/>
              <a:t>Meeting number (access code): 625 939021</a:t>
            </a:r>
          </a:p>
          <a:p>
            <a:pPr marL="0" indent="0" algn="ctr">
              <a:buNone/>
            </a:pPr>
            <a:r>
              <a:rPr lang="en-US" sz="2200" dirty="0" smtClean="0"/>
              <a:t>Meeting password: DR030217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0269" y="14478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QSE’s should have appropriate personal on the call for more details of upcoming changes</a:t>
            </a:r>
          </a:p>
        </p:txBody>
      </p:sp>
    </p:spTree>
    <p:extLst>
      <p:ext uri="{BB962C8B-B14F-4D97-AF65-F5344CB8AC3E}">
        <p14:creationId xmlns:p14="http://schemas.microsoft.com/office/powerpoint/2010/main" val="100639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1219200"/>
            <a:ext cx="8534400" cy="4319832"/>
          </a:xfrm>
        </p:spPr>
        <p:txBody>
          <a:bodyPr/>
          <a:lstStyle/>
          <a:p>
            <a:r>
              <a:rPr lang="en-US" sz="2200" dirty="0"/>
              <a:t>March 2, 2017 2:00pm Central </a:t>
            </a:r>
            <a:r>
              <a:rPr lang="en-US" sz="2200" dirty="0" smtClean="0"/>
              <a:t>Time – WebEx</a:t>
            </a:r>
          </a:p>
          <a:p>
            <a:r>
              <a:rPr lang="en-US" sz="2200" dirty="0" smtClean="0"/>
              <a:t>Beginning </a:t>
            </a:r>
            <a:r>
              <a:rPr lang="en-US" sz="2200" dirty="0"/>
              <a:t>June-September 2017 </a:t>
            </a:r>
            <a:r>
              <a:rPr lang="en-US" sz="2200" dirty="0" smtClean="0"/>
              <a:t>SCT, ERCOT and QSE’s will only send secure exchange files (email with site and resource information)</a:t>
            </a:r>
          </a:p>
          <a:p>
            <a:r>
              <a:rPr lang="en-US" sz="2200" dirty="0"/>
              <a:t>Beginning June-September 2017 (April 2017) </a:t>
            </a:r>
            <a:r>
              <a:rPr lang="en-US" sz="2200" dirty="0" smtClean="0"/>
              <a:t>- ERCOT </a:t>
            </a:r>
            <a:r>
              <a:rPr lang="en-US" sz="2200" dirty="0"/>
              <a:t>will </a:t>
            </a:r>
            <a:r>
              <a:rPr lang="en-US" sz="2200" dirty="0" smtClean="0"/>
              <a:t>produce outbound files in both existing and new format (optional for QSE) </a:t>
            </a:r>
          </a:p>
          <a:p>
            <a:r>
              <a:rPr lang="en-US" sz="2200" dirty="0" smtClean="0"/>
              <a:t>Beginning </a:t>
            </a:r>
            <a:r>
              <a:rPr lang="en-US" sz="2200" dirty="0"/>
              <a:t>Oct17Jan18 SCT </a:t>
            </a:r>
            <a:r>
              <a:rPr lang="en-US" sz="2200" dirty="0" smtClean="0"/>
              <a:t>(Aug 2017) – ERCOT will only produce outbound files in new format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2" name="Group 3"/>
          <p:cNvGrpSpPr>
            <a:grpSpLocks/>
          </p:cNvGrpSpPr>
          <p:nvPr/>
        </p:nvGrpSpPr>
        <p:grpSpPr bwMode="auto">
          <a:xfrm>
            <a:off x="3860800" y="1752600"/>
            <a:ext cx="1320800" cy="2238375"/>
            <a:chOff x="1968" y="672"/>
            <a:chExt cx="1416" cy="2400"/>
          </a:xfrm>
        </p:grpSpPr>
        <p:pic>
          <p:nvPicPr>
            <p:cNvPr id="53255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256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latin typeface="Britannic Bold" pitchFamily="34" charset="0"/>
                </a:rPr>
                <a:t>ON</a:t>
              </a:r>
            </a:p>
          </p:txBody>
        </p:sp>
        <p:sp>
          <p:nvSpPr>
            <p:cNvPr id="53257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576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latin typeface="Britannic Bold" pitchFamily="34" charset="0"/>
                </a:rPr>
                <a:t>OFF</a:t>
              </a:r>
            </a:p>
          </p:txBody>
        </p:sp>
      </p:grpSp>
      <p:sp>
        <p:nvSpPr>
          <p:cNvPr id="532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5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914400"/>
            <a:ext cx="8274326" cy="5105400"/>
          </a:xfrm>
        </p:spPr>
        <p:txBody>
          <a:bodyPr/>
          <a:lstStyle/>
          <a:p>
            <a:r>
              <a:rPr lang="en-US" sz="1800" dirty="0" smtClean="0"/>
              <a:t>ERCOT uses SAS as the software system for virtually all of our ERS processing</a:t>
            </a:r>
          </a:p>
          <a:p>
            <a:r>
              <a:rPr lang="en-US" sz="1800" dirty="0" smtClean="0"/>
              <a:t>ERCOT is migrating our SAS platform from the current client/server environment to a grid computing environment</a:t>
            </a:r>
          </a:p>
          <a:p>
            <a:r>
              <a:rPr lang="en-US" sz="1800" dirty="0" smtClean="0"/>
              <a:t>Migration to grid computing environment will be complete prior to the October 2017/January 2018 Standard Contract Term (August 2017)</a:t>
            </a:r>
          </a:p>
          <a:p>
            <a:r>
              <a:rPr lang="en-US" sz="1800" dirty="0" smtClean="0"/>
              <a:t>SAS Grid computing will require modifications for </a:t>
            </a:r>
            <a:r>
              <a:rPr lang="en-US" sz="1800" dirty="0"/>
              <a:t>ERCOT </a:t>
            </a:r>
            <a:r>
              <a:rPr lang="en-US" sz="1800" dirty="0" smtClean="0"/>
              <a:t>in sending outbound </a:t>
            </a:r>
            <a:r>
              <a:rPr lang="en-US" sz="1800" dirty="0"/>
              <a:t>submission type workbooks to </a:t>
            </a:r>
            <a:r>
              <a:rPr lang="en-US" sz="1800" dirty="0" smtClean="0"/>
              <a:t>QSEs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DDE functionality </a:t>
            </a:r>
            <a:r>
              <a:rPr lang="en-US" sz="1400" dirty="0" smtClean="0"/>
              <a:t>ERCOT has been </a:t>
            </a:r>
            <a:r>
              <a:rPr lang="en-US" sz="1400" dirty="0"/>
              <a:t>using to create Excel workbooks in SAS during the ERID and Award Notification processes will no longer be </a:t>
            </a:r>
            <a:r>
              <a:rPr lang="en-US" sz="1400" dirty="0" smtClean="0"/>
              <a:t>available</a:t>
            </a:r>
          </a:p>
          <a:p>
            <a:pPr marL="400050"/>
            <a:r>
              <a:rPr lang="en-US" sz="1800" dirty="0"/>
              <a:t>No changes for test analysis, contract performance, settlement </a:t>
            </a:r>
            <a:r>
              <a:rPr lang="en-US" sz="1800" dirty="0" smtClean="0"/>
              <a:t>reports</a:t>
            </a:r>
          </a:p>
          <a:p>
            <a:pPr marL="400050"/>
            <a:r>
              <a:rPr lang="en-US" sz="1800" dirty="0" smtClean="0"/>
              <a:t>No changes to current incoming submission form.  QSE should use the current version of the form posted to the ERS page. (form is subject to change every contract term)</a:t>
            </a:r>
            <a:endParaRPr lang="en-US" sz="1800" dirty="0"/>
          </a:p>
          <a:p>
            <a:r>
              <a:rPr lang="en-US" sz="1800" dirty="0" smtClean="0"/>
              <a:t>ERCOT will start using a secure </a:t>
            </a:r>
            <a:r>
              <a:rPr lang="en-US" sz="1800" dirty="0"/>
              <a:t>exchange method </a:t>
            </a:r>
            <a:r>
              <a:rPr lang="en-US" sz="1800" dirty="0" smtClean="0"/>
              <a:t>for ERS Resource </a:t>
            </a:r>
            <a:r>
              <a:rPr lang="en-US" sz="1800" dirty="0"/>
              <a:t>and </a:t>
            </a:r>
            <a:r>
              <a:rPr lang="en-US" sz="1800" dirty="0" smtClean="0"/>
              <a:t>Site information</a:t>
            </a:r>
          </a:p>
          <a:p>
            <a:r>
              <a:rPr lang="en-US" sz="1800" dirty="0" smtClean="0"/>
              <a:t>WebEx information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Outbound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1219200"/>
            <a:ext cx="8534400" cy="4319832"/>
          </a:xfrm>
        </p:spPr>
        <p:txBody>
          <a:bodyPr/>
          <a:lstStyle/>
          <a:p>
            <a:r>
              <a:rPr lang="en-US" sz="2200" dirty="0" smtClean="0"/>
              <a:t>With the elimination of DDE, ERS team will have to change all outbound submission type workbooks to column oriented formats</a:t>
            </a:r>
          </a:p>
          <a:p>
            <a:pPr lvl="1"/>
            <a:r>
              <a:rPr lang="en-US" sz="1800" dirty="0" smtClean="0"/>
              <a:t>For ERIDs elimination of  ‘</a:t>
            </a:r>
            <a:r>
              <a:rPr lang="en-US" sz="1800" dirty="0"/>
              <a:t>Identification’, ‘Contract Hours’, and ‘R’ </a:t>
            </a:r>
            <a:r>
              <a:rPr lang="en-US" sz="1800" dirty="0" smtClean="0"/>
              <a:t>tabs</a:t>
            </a:r>
          </a:p>
          <a:p>
            <a:pPr lvl="1"/>
            <a:r>
              <a:rPr lang="en-US" sz="1800" dirty="0" smtClean="0"/>
              <a:t>All comments would be eliminated</a:t>
            </a:r>
            <a:endParaRPr lang="en-US" sz="1800" dirty="0"/>
          </a:p>
          <a:p>
            <a:pPr lvl="1"/>
            <a:r>
              <a:rPr lang="en-US" sz="1800" dirty="0" smtClean="0"/>
              <a:t>‘</a:t>
            </a:r>
            <a:r>
              <a:rPr lang="en-US" sz="1800" dirty="0"/>
              <a:t>Exceptions’, ‘Availability’ and ‘</a:t>
            </a:r>
            <a:r>
              <a:rPr lang="en-US" sz="1800" dirty="0" err="1"/>
              <a:t>Baseline_Info</a:t>
            </a:r>
            <a:r>
              <a:rPr lang="en-US" sz="1800" dirty="0"/>
              <a:t>’ tabs -- no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</a:t>
            </a:r>
            <a:r>
              <a:rPr lang="en-US" dirty="0"/>
              <a:t>Outbound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563" y="990600"/>
            <a:ext cx="8534400" cy="4319832"/>
          </a:xfrm>
        </p:spPr>
        <p:txBody>
          <a:bodyPr/>
          <a:lstStyle/>
          <a:p>
            <a:r>
              <a:rPr lang="en-US" sz="2000" dirty="0" smtClean="0"/>
              <a:t>EXCEL example of Alt tab in ERID </a:t>
            </a:r>
          </a:p>
          <a:p>
            <a:pPr lvl="1"/>
            <a:r>
              <a:rPr lang="en-US" sz="1400" dirty="0" smtClean="0"/>
              <a:t>Modify the ‘ALT’ tab</a:t>
            </a:r>
          </a:p>
          <a:p>
            <a:pPr lvl="2"/>
            <a:r>
              <a:rPr lang="en-US" sz="1400" dirty="0" smtClean="0"/>
              <a:t>Eliminate the ‘ERID Number’ cells (A2 and A3)</a:t>
            </a:r>
          </a:p>
          <a:p>
            <a:pPr lvl="2"/>
            <a:r>
              <a:rPr lang="en-US" sz="1400" dirty="0" smtClean="0"/>
              <a:t>Insert a column on the left (left of the ESIID column) with title ‘ERID Number’</a:t>
            </a:r>
          </a:p>
          <a:p>
            <a:pPr lvl="2"/>
            <a:r>
              <a:rPr lang="en-US" sz="1400" dirty="0"/>
              <a:t>Comments (red triangle) and highlighting </a:t>
            </a:r>
            <a:r>
              <a:rPr lang="en-US" sz="1400" dirty="0" smtClean="0"/>
              <a:t>eliminated</a:t>
            </a:r>
          </a:p>
          <a:p>
            <a:pPr lvl="2"/>
            <a:r>
              <a:rPr lang="en-US" sz="1400" dirty="0" smtClean="0"/>
              <a:t>All other columns remain and stay in same order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679" y="2747865"/>
            <a:ext cx="6917605" cy="17685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0438" y="4644207"/>
            <a:ext cx="7114846" cy="16391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7438" y="367124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Current </a:t>
            </a:r>
            <a:r>
              <a:rPr lang="en-US" sz="1200" b="1" dirty="0" smtClean="0"/>
              <a:t>Site Information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5539032"/>
            <a:ext cx="110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Future </a:t>
            </a:r>
            <a:r>
              <a:rPr lang="en-US" sz="1200" b="1" dirty="0" smtClean="0"/>
              <a:t>Site Information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34140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</a:t>
            </a:r>
            <a:r>
              <a:rPr lang="en-US" dirty="0"/>
              <a:t>Outbound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1219200"/>
            <a:ext cx="8534400" cy="4319832"/>
          </a:xfrm>
        </p:spPr>
        <p:txBody>
          <a:bodyPr/>
          <a:lstStyle/>
          <a:p>
            <a:r>
              <a:rPr lang="en-US" sz="2200" dirty="0" smtClean="0"/>
              <a:t>EXCEL example ERID </a:t>
            </a:r>
            <a:r>
              <a:rPr lang="en-US" sz="2200" dirty="0" err="1" smtClean="0"/>
              <a:t>Rtab</a:t>
            </a:r>
            <a:r>
              <a:rPr lang="en-US" sz="2200" dirty="0" smtClean="0"/>
              <a:t> (continued)</a:t>
            </a:r>
          </a:p>
          <a:p>
            <a:pPr lvl="1"/>
            <a:r>
              <a:rPr lang="en-US" sz="1800" dirty="0"/>
              <a:t>Split resource tab into two tabs</a:t>
            </a:r>
          </a:p>
          <a:p>
            <a:pPr lvl="2"/>
            <a:r>
              <a:rPr lang="en-US" sz="1400" dirty="0"/>
              <a:t>Resource Information </a:t>
            </a:r>
            <a:r>
              <a:rPr lang="en-US" sz="1400" dirty="0" smtClean="0"/>
              <a:t>tab … tab name ‘resource </a:t>
            </a:r>
            <a:r>
              <a:rPr lang="en-US" sz="1400" dirty="0" err="1" smtClean="0"/>
              <a:t>name_RES</a:t>
            </a:r>
            <a:r>
              <a:rPr lang="en-US" sz="1400" dirty="0" smtClean="0"/>
              <a:t>’</a:t>
            </a:r>
            <a:endParaRPr lang="en-US" sz="1400" dirty="0"/>
          </a:p>
          <a:p>
            <a:pPr lvl="2"/>
            <a:r>
              <a:rPr lang="en-US" sz="1400" dirty="0"/>
              <a:t>Site information tab … tab name ‘resource </a:t>
            </a:r>
            <a:r>
              <a:rPr lang="en-US" sz="1400" dirty="0" err="1" smtClean="0"/>
              <a:t>name_SITE</a:t>
            </a:r>
            <a:r>
              <a:rPr lang="en-US" sz="1400" dirty="0" smtClean="0"/>
              <a:t>’</a:t>
            </a:r>
            <a:endParaRPr lang="en-US" sz="1400" dirty="0"/>
          </a:p>
          <a:p>
            <a:pPr lvl="2"/>
            <a:endParaRPr lang="en-US" sz="1400" dirty="0" smtClean="0"/>
          </a:p>
          <a:p>
            <a:pPr lvl="1"/>
            <a:r>
              <a:rPr lang="en-US" sz="1800" dirty="0" smtClean="0"/>
              <a:t>Comments </a:t>
            </a:r>
            <a:r>
              <a:rPr lang="en-US" sz="1800" dirty="0"/>
              <a:t>(red triangle) and highlighting </a:t>
            </a:r>
            <a:r>
              <a:rPr lang="en-US" sz="1800" dirty="0" smtClean="0"/>
              <a:t>eliminated</a:t>
            </a:r>
          </a:p>
          <a:p>
            <a:pPr lvl="1"/>
            <a:r>
              <a:rPr lang="en-US" sz="1800" dirty="0" smtClean="0"/>
              <a:t>Drop-down lists eliminated</a:t>
            </a:r>
          </a:p>
          <a:p>
            <a:pPr lvl="1"/>
            <a:r>
              <a:rPr lang="en-US" sz="1800" dirty="0" smtClean="0"/>
              <a:t>Resource Information shifted into column orientation</a:t>
            </a:r>
          </a:p>
          <a:p>
            <a:pPr lvl="2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</a:t>
            </a:r>
            <a:r>
              <a:rPr lang="en-US" dirty="0"/>
              <a:t>Outbound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12" y="908325"/>
            <a:ext cx="8534400" cy="4319832"/>
          </a:xfrm>
        </p:spPr>
        <p:txBody>
          <a:bodyPr/>
          <a:lstStyle/>
          <a:p>
            <a:r>
              <a:rPr lang="en-US" sz="2200" dirty="0" smtClean="0"/>
              <a:t>EXCEL example ERID (continued)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" y="2057400"/>
            <a:ext cx="99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Current </a:t>
            </a:r>
            <a:r>
              <a:rPr lang="en-US" sz="1200" b="1" u="sng" dirty="0" smtClean="0"/>
              <a:t>Resource</a:t>
            </a:r>
            <a:endParaRPr lang="en-US" sz="1200" b="1" u="sng" dirty="0"/>
          </a:p>
          <a:p>
            <a:r>
              <a:rPr lang="en-US" sz="1200" b="1" u="sng" dirty="0"/>
              <a:t>Info</a:t>
            </a:r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4953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Future </a:t>
            </a:r>
            <a:r>
              <a:rPr lang="en-US" sz="1200" b="1" u="sng" dirty="0" smtClean="0"/>
              <a:t>Resource</a:t>
            </a:r>
          </a:p>
          <a:p>
            <a:r>
              <a:rPr lang="en-US" sz="1200" b="1" u="sng" dirty="0" smtClean="0"/>
              <a:t>Info</a:t>
            </a:r>
            <a:endParaRPr lang="en-US" sz="12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721" y="1371600"/>
            <a:ext cx="7400879" cy="25477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0607" y="4114800"/>
            <a:ext cx="7389993" cy="1854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5400" y="1828800"/>
            <a:ext cx="7315200" cy="9833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</a:t>
            </a:r>
            <a:r>
              <a:rPr lang="en-US" dirty="0"/>
              <a:t>Outbound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12" y="908325"/>
            <a:ext cx="8534400" cy="4319832"/>
          </a:xfrm>
        </p:spPr>
        <p:txBody>
          <a:bodyPr/>
          <a:lstStyle/>
          <a:p>
            <a:r>
              <a:rPr lang="en-US" sz="2200" dirty="0" smtClean="0"/>
              <a:t>EXCEL example ERID (continued)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7565" y="3147116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Current </a:t>
            </a:r>
            <a:r>
              <a:rPr lang="en-US" sz="1200" b="1" u="sng" dirty="0" smtClean="0"/>
              <a:t>Site Info</a:t>
            </a:r>
            <a:endParaRPr lang="en-US" sz="12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522106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Future </a:t>
            </a:r>
            <a:r>
              <a:rPr lang="en-US" sz="1200" b="1" u="sng" dirty="0" smtClean="0"/>
              <a:t>Site Info</a:t>
            </a:r>
            <a:endParaRPr lang="en-US" sz="12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721" y="1371600"/>
            <a:ext cx="7400879" cy="25477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0607" y="4520624"/>
            <a:ext cx="7389993" cy="142297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400" y="2836532"/>
            <a:ext cx="7315200" cy="10828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</a:t>
            </a:r>
            <a:r>
              <a:rPr lang="en-US" dirty="0"/>
              <a:t>Outbound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87439"/>
            <a:ext cx="8534400" cy="4319832"/>
          </a:xfrm>
        </p:spPr>
        <p:txBody>
          <a:bodyPr/>
          <a:lstStyle/>
          <a:p>
            <a:r>
              <a:rPr lang="en-US" sz="2200" dirty="0" smtClean="0"/>
              <a:t>EXCEL example Award notice</a:t>
            </a:r>
          </a:p>
          <a:p>
            <a:pPr lvl="1"/>
            <a:r>
              <a:rPr lang="en-US" sz="1600" dirty="0" smtClean="0"/>
              <a:t>Resource </a:t>
            </a:r>
            <a:r>
              <a:rPr lang="en-US" sz="1600" dirty="0"/>
              <a:t>Information shifted into column orientation</a:t>
            </a:r>
          </a:p>
          <a:p>
            <a:pPr lvl="1"/>
            <a:r>
              <a:rPr lang="en-US" sz="1600" dirty="0" smtClean="0"/>
              <a:t>Eliminate Site </a:t>
            </a:r>
            <a:r>
              <a:rPr lang="en-US" sz="1600" dirty="0"/>
              <a:t>information </a:t>
            </a:r>
            <a:r>
              <a:rPr lang="en-US" sz="1600" dirty="0" smtClean="0"/>
              <a:t>and highlighting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2" y="2581801"/>
            <a:ext cx="83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Current </a:t>
            </a:r>
            <a:r>
              <a:rPr lang="en-US" sz="1200" u="sng" dirty="0" smtClean="0"/>
              <a:t>Awards </a:t>
            </a:r>
          </a:p>
          <a:p>
            <a:pPr algn="ctr"/>
            <a:r>
              <a:rPr lang="en-US" sz="1200" u="sng" dirty="0" smtClean="0"/>
              <a:t>Notice</a:t>
            </a:r>
          </a:p>
          <a:p>
            <a:pPr algn="ctr"/>
            <a:endParaRPr lang="en-US" sz="1200" u="sng" dirty="0" smtClean="0"/>
          </a:p>
          <a:p>
            <a:pPr algn="ctr"/>
            <a:r>
              <a:rPr lang="en-US" sz="1200" b="1" dirty="0" smtClean="0"/>
              <a:t>(Multiple Tabs)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4972" y="4482405"/>
            <a:ext cx="6956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Future</a:t>
            </a:r>
            <a:r>
              <a:rPr lang="en-US" sz="1200" u="sng" dirty="0" smtClean="0"/>
              <a:t> Award </a:t>
            </a:r>
            <a:r>
              <a:rPr lang="en-US" sz="1200" u="sng" dirty="0" smtClean="0"/>
              <a:t>Notice</a:t>
            </a:r>
          </a:p>
          <a:p>
            <a:endParaRPr lang="en-US" sz="1200" u="sng" dirty="0"/>
          </a:p>
          <a:p>
            <a:r>
              <a:rPr lang="en-US" sz="1200" b="1" dirty="0" smtClean="0"/>
              <a:t>(One Tab)</a:t>
            </a:r>
            <a:endParaRPr lang="en-US" sz="1200" b="1" dirty="0"/>
          </a:p>
          <a:p>
            <a:endParaRPr lang="en-US" sz="1200" u="sn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099" y="1863825"/>
            <a:ext cx="6334125" cy="17754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9144" y="4038600"/>
            <a:ext cx="6334125" cy="20918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4060" y="3639255"/>
            <a:ext cx="602932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84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33601"/>
            <a:ext cx="6553200" cy="13716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Secure exchange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8311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3999</TotalTime>
  <Words>652</Words>
  <Application>Microsoft Office PowerPoint</Application>
  <PresentationFormat>On-screen Show (4:3)</PresentationFormat>
  <Paragraphs>105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Britannic Bold</vt:lpstr>
      <vt:lpstr>Calibri</vt:lpstr>
      <vt:lpstr>Wingdings</vt:lpstr>
      <vt:lpstr>1_Custom Design</vt:lpstr>
      <vt:lpstr>Office Theme</vt:lpstr>
      <vt:lpstr>Custom Design</vt:lpstr>
      <vt:lpstr>PowerPoint Presentation</vt:lpstr>
      <vt:lpstr>Overview</vt:lpstr>
      <vt:lpstr>Modifications of ERS File Outbound Formats</vt:lpstr>
      <vt:lpstr>Modifications of ERS File Outbound Formats</vt:lpstr>
      <vt:lpstr>Modifications of ERS File Outbound Formats</vt:lpstr>
      <vt:lpstr>Modifications of ERS File Outbound Formats</vt:lpstr>
      <vt:lpstr>Modifications of ERS File Outbound Formats</vt:lpstr>
      <vt:lpstr>Modifications of ERS File Outbound Formats</vt:lpstr>
      <vt:lpstr>PowerPoint Presentation</vt:lpstr>
      <vt:lpstr>Secure exchange method of ERS Resources and Sites information for email</vt:lpstr>
      <vt:lpstr>WebEx – Outbound workbook changes and secure file exchange </vt:lpstr>
      <vt:lpstr>Next Steps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Anson</cp:lastModifiedBy>
  <cp:revision>209</cp:revision>
  <cp:lastPrinted>2016-01-21T20:53:15Z</cp:lastPrinted>
  <dcterms:created xsi:type="dcterms:W3CDTF">2016-01-21T15:20:31Z</dcterms:created>
  <dcterms:modified xsi:type="dcterms:W3CDTF">2017-02-14T16:50:50Z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