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45" r:id="rId8"/>
    <p:sldId id="344" r:id="rId9"/>
    <p:sldId id="346" r:id="rId10"/>
    <p:sldId id="348" r:id="rId11"/>
    <p:sldId id="343" r:id="rId12"/>
    <p:sldId id="34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17" d="100"/>
          <a:sy n="117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2/13/2017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Winter Storm / </a:t>
            </a:r>
            <a:r>
              <a:rPr lang="en-US" dirty="0" err="1"/>
              <a:t>GridEx</a:t>
            </a:r>
            <a:r>
              <a:rPr lang="en-US" dirty="0"/>
              <a:t>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865414"/>
            <a:ext cx="5486400" cy="5382986"/>
          </a:xfrm>
        </p:spPr>
        <p:txBody>
          <a:bodyPr/>
          <a:lstStyle/>
          <a:p>
            <a:r>
              <a:rPr lang="en-US" dirty="0" smtClean="0"/>
              <a:t>Exercise </a:t>
            </a:r>
            <a:r>
              <a:rPr lang="en-US" dirty="0"/>
              <a:t>incident response plans</a:t>
            </a:r>
          </a:p>
          <a:p>
            <a:r>
              <a:rPr lang="en-US" dirty="0" smtClean="0"/>
              <a:t>Expand </a:t>
            </a:r>
            <a:r>
              <a:rPr lang="en-US" dirty="0"/>
              <a:t>local and regional response</a:t>
            </a:r>
          </a:p>
          <a:p>
            <a:r>
              <a:rPr lang="en-US" dirty="0" smtClean="0"/>
              <a:t>Engage </a:t>
            </a:r>
            <a:r>
              <a:rPr lang="en-US" dirty="0"/>
              <a:t>critical interdependencies</a:t>
            </a:r>
          </a:p>
          <a:p>
            <a:r>
              <a:rPr lang="en-US" dirty="0" smtClean="0"/>
              <a:t>Improve </a:t>
            </a:r>
            <a:r>
              <a:rPr lang="en-US" dirty="0"/>
              <a:t>communication</a:t>
            </a:r>
          </a:p>
          <a:p>
            <a:r>
              <a:rPr lang="en-US" dirty="0" smtClean="0"/>
              <a:t>Gather </a:t>
            </a:r>
            <a:r>
              <a:rPr lang="en-US" dirty="0"/>
              <a:t>lessons learned</a:t>
            </a:r>
          </a:p>
          <a:p>
            <a:r>
              <a:rPr lang="en-US" dirty="0" smtClean="0"/>
              <a:t>Engage </a:t>
            </a:r>
            <a:r>
              <a:rPr lang="en-US" dirty="0"/>
              <a:t>senior leadership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3151905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9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err="1" smtClean="0"/>
              <a:t>GridEx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r>
              <a:rPr lang="en-US" dirty="0" err="1" smtClean="0"/>
              <a:t>GridEx</a:t>
            </a:r>
            <a:r>
              <a:rPr lang="en-US" dirty="0" smtClean="0"/>
              <a:t> </a:t>
            </a:r>
            <a:r>
              <a:rPr lang="en-US" dirty="0"/>
              <a:t>is an unclassified public/private exercise </a:t>
            </a:r>
            <a:r>
              <a:rPr lang="en-US" dirty="0" smtClean="0"/>
              <a:t>designed </a:t>
            </a:r>
            <a:r>
              <a:rPr lang="en-US" dirty="0"/>
              <a:t>to simulate a coordinated cyber/physical </a:t>
            </a:r>
            <a:r>
              <a:rPr lang="en-US" dirty="0" smtClean="0"/>
              <a:t>attack with </a:t>
            </a:r>
            <a:r>
              <a:rPr lang="en-US" dirty="0"/>
              <a:t>operational </a:t>
            </a:r>
            <a:r>
              <a:rPr lang="en-US" dirty="0" smtClean="0"/>
              <a:t>impacts on </a:t>
            </a:r>
            <a:r>
              <a:rPr lang="en-US" dirty="0"/>
              <a:t>electric and other critical </a:t>
            </a:r>
            <a:r>
              <a:rPr lang="en-US" dirty="0" smtClean="0"/>
              <a:t>infrastructures across </a:t>
            </a:r>
            <a:r>
              <a:rPr lang="en-US" dirty="0"/>
              <a:t>North </a:t>
            </a:r>
            <a:r>
              <a:rPr lang="en-US" dirty="0" smtClean="0"/>
              <a:t>America to </a:t>
            </a:r>
            <a:r>
              <a:rPr lang="en-US" dirty="0"/>
              <a:t>improve security, resiliency and </a:t>
            </a:r>
            <a:r>
              <a:rPr lang="en-US" dirty="0" smtClean="0"/>
              <a:t>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8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Organizational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99"/>
            <a:ext cx="8534400" cy="4191001"/>
          </a:xfrm>
        </p:spPr>
        <p:txBody>
          <a:bodyPr/>
          <a:lstStyle/>
          <a:p>
            <a:r>
              <a:rPr lang="en-US" sz="2800" b="1" dirty="0" smtClean="0"/>
              <a:t>Voluntary </a:t>
            </a:r>
            <a:r>
              <a:rPr lang="en-US" sz="2800" b="1" dirty="0"/>
              <a:t>participation</a:t>
            </a:r>
            <a:endParaRPr lang="en-US" sz="2800" dirty="0"/>
          </a:p>
          <a:p>
            <a:pPr lvl="1"/>
            <a:r>
              <a:rPr lang="en-US" sz="2400" dirty="0"/>
              <a:t>Opportunity, if you choose, to demonstrate compliance with NERC reliability standards requirements, for example:EOP-004 Event Reporting</a:t>
            </a:r>
          </a:p>
          <a:p>
            <a:pPr lvl="1"/>
            <a:r>
              <a:rPr lang="en-US" sz="2400" dirty="0"/>
              <a:t>EOP-008 Loss of Control Center Functionality</a:t>
            </a:r>
          </a:p>
          <a:p>
            <a:pPr lvl="1"/>
            <a:r>
              <a:rPr lang="en-US" sz="2400" dirty="0"/>
              <a:t>CIP-008 Incident Reporting and Response Planning</a:t>
            </a:r>
          </a:p>
          <a:p>
            <a:pPr lvl="1"/>
            <a:r>
              <a:rPr lang="en-US" sz="2400" dirty="0"/>
              <a:t>CIP-009 Recovery Plans for Critical Cyber </a:t>
            </a:r>
            <a:r>
              <a:rPr lang="en-US" sz="2400" dirty="0" smtClean="0"/>
              <a:t>Assets</a:t>
            </a:r>
            <a:endParaRPr lang="en-US" sz="2400" dirty="0"/>
          </a:p>
          <a:p>
            <a:r>
              <a:rPr lang="en-US" sz="2800" b="1" u="sng" dirty="0"/>
              <a:t>No reporting to NERC on compliance matters as part of </a:t>
            </a:r>
            <a:r>
              <a:rPr lang="en-US" sz="2800" b="1" u="sng" dirty="0" err="1" smtClean="0"/>
              <a:t>GridEx</a:t>
            </a:r>
            <a:endParaRPr lang="en-US" sz="2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Individual Training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410200"/>
          </a:xfrm>
        </p:spPr>
        <p:txBody>
          <a:bodyPr/>
          <a:lstStyle/>
          <a:p>
            <a:r>
              <a:rPr lang="en-US" dirty="0" smtClean="0"/>
              <a:t>NERC </a:t>
            </a:r>
            <a:r>
              <a:rPr lang="en-US" dirty="0"/>
              <a:t>Certified Operators may earn up to 16 NERC continuing education hours</a:t>
            </a:r>
          </a:p>
          <a:p>
            <a:r>
              <a:rPr lang="en-US" dirty="0"/>
              <a:t>Training hours for staff with information technology or cyber security certifications</a:t>
            </a:r>
          </a:p>
          <a:p>
            <a:r>
              <a:rPr lang="en-US" dirty="0"/>
              <a:t>Training hours for staff with physical security certifications</a:t>
            </a:r>
          </a:p>
          <a:p>
            <a:r>
              <a:rPr lang="en-US" dirty="0"/>
              <a:t>Opportunity to cross-train staff to support other business functions</a:t>
            </a:r>
          </a:p>
          <a:p>
            <a:r>
              <a:rPr lang="en-US" dirty="0"/>
              <a:t>*Get training department involved as Planners early!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8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Winter Storm / </a:t>
            </a:r>
            <a:r>
              <a:rPr lang="en-US" dirty="0" err="1" smtClean="0"/>
              <a:t>GridEx</a:t>
            </a:r>
            <a:r>
              <a:rPr lang="en-US" dirty="0" smtClean="0"/>
              <a:t> </a:t>
            </a:r>
            <a:r>
              <a:rPr lang="en-US" dirty="0"/>
              <a:t>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Grid Ex IV Nov 15 – 16, </a:t>
            </a:r>
            <a:r>
              <a:rPr lang="en-US" sz="3200" dirty="0" smtClean="0"/>
              <a:t>2017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Planning </a:t>
            </a:r>
            <a:r>
              <a:rPr lang="en-US" sz="2800" dirty="0"/>
              <a:t>is starting </a:t>
            </a:r>
            <a:r>
              <a:rPr lang="en-US" sz="2800" dirty="0" smtClean="0"/>
              <a:t>now.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February/March </a:t>
            </a:r>
            <a:r>
              <a:rPr lang="en-US" sz="2800" dirty="0"/>
              <a:t>solicit OTWG/OWG for participation (Identify </a:t>
            </a:r>
            <a:r>
              <a:rPr lang="en-US" sz="2800" dirty="0" smtClean="0"/>
              <a:t>Planners/Players)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April </a:t>
            </a:r>
            <a:r>
              <a:rPr lang="en-US" sz="2800" dirty="0"/>
              <a:t>solicit TO/QSE event input for Winter Storm Drill and Grid Ex </a:t>
            </a:r>
            <a:r>
              <a:rPr lang="en-US" sz="2800" dirty="0" smtClean="0"/>
              <a:t>IV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June </a:t>
            </a:r>
            <a:r>
              <a:rPr lang="en-US" sz="2800" dirty="0"/>
              <a:t>events due to ERCOT for </a:t>
            </a:r>
            <a:r>
              <a:rPr lang="en-US" sz="2800" dirty="0" smtClean="0"/>
              <a:t>inclusion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October </a:t>
            </a:r>
            <a:r>
              <a:rPr lang="en-US" sz="2800" dirty="0"/>
              <a:t>all events fully implemented in </a:t>
            </a:r>
            <a:r>
              <a:rPr lang="en-US" sz="2800" dirty="0" smtClean="0"/>
              <a:t>simulator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Winter Storm Drill Oct 18 – 19, </a:t>
            </a:r>
            <a:r>
              <a:rPr lang="en-US" sz="3200" dirty="0" smtClean="0"/>
              <a:t>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564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</a:t>
            </a:r>
            <a:r>
              <a:rPr lang="en-US" sz="3200" dirty="0" smtClean="0"/>
              <a:t>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0386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9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6738</TotalTime>
  <Words>246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Winter Storm / GridEx IV</vt:lpstr>
      <vt:lpstr>GridEx IV</vt:lpstr>
      <vt:lpstr>Organizational Benefits</vt:lpstr>
      <vt:lpstr>Individual Training Benefits</vt:lpstr>
      <vt:lpstr>Winter Storm / GridEx IV</vt:lpstr>
      <vt:lpstr>Winter Storm Drill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311</cp:revision>
  <cp:lastPrinted>2016-06-07T20:04:50Z</cp:lastPrinted>
  <dcterms:created xsi:type="dcterms:W3CDTF">2016-01-21T15:20:31Z</dcterms:created>
  <dcterms:modified xsi:type="dcterms:W3CDTF">2017-02-13T21:00:31Z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