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3" r:id="rId2"/>
    <p:sldMasterId id="2147483676" r:id="rId3"/>
  </p:sldMasterIdLst>
  <p:notesMasterIdLst>
    <p:notesMasterId r:id="rId10"/>
  </p:notesMasterIdLst>
  <p:handoutMasterIdLst>
    <p:handoutMasterId r:id="rId11"/>
  </p:handoutMasterIdLst>
  <p:sldIdLst>
    <p:sldId id="367" r:id="rId4"/>
    <p:sldId id="379" r:id="rId5"/>
    <p:sldId id="375" r:id="rId6"/>
    <p:sldId id="380" r:id="rId7"/>
    <p:sldId id="368" r:id="rId8"/>
    <p:sldId id="369" r:id="rId9"/>
  </p:sldIdLst>
  <p:sldSz cx="9144000" cy="6858000" type="screen4x3"/>
  <p:notesSz cx="6858000" cy="9180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00"/>
    <a:srgbClr val="EAEAEA"/>
    <a:srgbClr val="008000"/>
    <a:srgbClr val="000099"/>
    <a:srgbClr val="FFFF66"/>
    <a:srgbClr val="006666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0" autoAdjust="0"/>
    <p:restoredTop sz="94605" autoAdjust="0"/>
  </p:normalViewPr>
  <p:slideViewPr>
    <p:cSldViewPr>
      <p:cViewPr>
        <p:scale>
          <a:sx n="70" d="100"/>
          <a:sy n="70" d="100"/>
        </p:scale>
        <p:origin x="-2880" y="-110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2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AC59E325-52FC-4B5A-9149-BF9BB67BD6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83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87388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33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defTabSz="925513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21725"/>
            <a:ext cx="29733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39" rIns="92481" bIns="46239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 b="0"/>
            </a:lvl1pPr>
          </a:lstStyle>
          <a:p>
            <a:pPr>
              <a:defRPr/>
            </a:pPr>
            <a:fld id="{38245C1E-786B-4B6C-9B8F-AD2DE3CCAC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320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7D394A-84D6-47DE-BE59-6A4F6CB23A23}" type="slidenum"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6CDBE-B8B6-490F-A5A5-8B3CBF3B3E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874592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0F3C-01A0-4D9F-924D-BD93A4DB62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58654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2106-6161-4A75-AFB2-6ACEAE3FE1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792707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FC583-0679-4513-B57F-E70492631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4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A082-DAFD-469A-BCF1-753A40DBA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8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A6590-0B45-4A28-891C-BBA111C6B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9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3EA22-1120-4C43-9C19-08778E8B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58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9926-67CD-4DEA-94B6-58D05F2EB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1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AA58F-D44F-41E8-9FAA-B588D22F6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64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4502E-91A8-4528-A829-9031CF3AF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995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F5F6-E3E3-4A6F-81BC-D600EAA2A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4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DD851-62C6-4FF1-BB56-7EB595208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994771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C024-4D37-4BD0-95C9-45B741A04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360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71136-6107-4C1D-BD30-A73A0AE57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85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8B7FC-4ED9-4837-AC46-DF263E928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467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C73F8-1E3B-47D7-9760-263BA84F5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23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5F4670-5DBD-4008-92E7-E19F0BEB3F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073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6E9479-8F82-4118-BFCC-1F40E2934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5CA08-318B-4F92-9492-5B6B4221D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208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3DDD-ED95-46B8-866E-6F4836A1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06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508D7-BA96-4A66-BD03-0CBBAD118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633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BA748-1F16-4BFC-9C49-1FCF25EB6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7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AA0EF-0C73-43B5-9078-F55A1D4F8D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260854"/>
      </p:ext>
    </p:extLst>
  </p:cSld>
  <p:clrMapOvr>
    <a:masterClrMapping/>
  </p:clrMapOvr>
  <p:transition>
    <p:zoom dir="in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24F9D-8EFC-41BB-8EF5-C1FFB68BE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79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1CAA-C21C-43D8-B1F0-8CF532775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959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F7F55-3ABA-4EFD-BE55-E332C295F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60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9F65E-61FA-43A7-8F90-91A0AFD89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41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DB467-09BE-4E5D-B289-08DEC0548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127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215C4-7D49-4ADE-A53E-474382352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6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A93E0-A738-4513-8709-D0688C4B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03009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0ACD3-ABDD-4CBC-BBFA-6F9B73C70E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9299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E20EA-DF52-406A-8674-67B4BDBC78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86669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B2733-2904-4451-9A16-670D5F93B0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57466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76C29-5FB5-46A5-A5A4-DFC7E13482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583454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025CA-A408-4646-A837-9C8F18050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93359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637"/>
          <a:stretch>
            <a:fillRect/>
          </a:stretch>
        </p:blipFill>
        <p:spPr bwMode="auto">
          <a:xfrm>
            <a:off x="6057900" y="0"/>
            <a:ext cx="3086100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9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7DAE339E-26AF-4780-A609-BC007EC854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81000" y="1219200"/>
            <a:ext cx="8305800" cy="76200"/>
          </a:xfrm>
          <a:prstGeom prst="rect">
            <a:avLst/>
          </a:prstGeom>
          <a:gradFill rotWithShape="0">
            <a:gsLst>
              <a:gs pos="0">
                <a:srgbClr val="00475E"/>
              </a:gs>
              <a:gs pos="100000">
                <a:srgbClr val="0099CC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1204" tIns="39889" rIns="81204" bIns="39889" anchor="ctr"/>
          <a:lstStyle>
            <a:lvl1pPr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 eaLnBrk="0" hangingPunct="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en-US" altLang="en-US" sz="2200" b="0" dirty="0" smtClean="0"/>
          </a:p>
        </p:txBody>
      </p:sp>
      <p:sp>
        <p:nvSpPr>
          <p:cNvPr id="1033" name="WordArt 12"/>
          <p:cNvSpPr>
            <a:spLocks noChangeArrowheads="1" noChangeShapeType="1" noTextEdit="1"/>
          </p:cNvSpPr>
          <p:nvPr userDrawn="1"/>
        </p:nvSpPr>
        <p:spPr bwMode="auto">
          <a:xfrm>
            <a:off x="314325" y="228600"/>
            <a:ext cx="1285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CC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TDTWG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zoom dir="in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F422D3C7-EA04-4C76-8924-B6B556E97F61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2055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b="0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582415EB-9420-4D29-AD2C-62CB4724C165}" type="slidenum">
              <a:rPr lang="en-US" b="0"/>
              <a:pPr>
                <a:defRPr/>
              </a:pPr>
              <a:t>‹#›</a:t>
            </a:fld>
            <a:endParaRPr lang="en-US" b="0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6200"/>
            <a:ext cx="1752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5"/>
            <a:ext cx="9144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458788" y="6248400"/>
            <a:ext cx="8226425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663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mmittees/board/tac/rms/tdtms/index.html" TargetMode="Externa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3F8BC6B-D245-4D3D-ADD6-8D139605027A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543800" cy="44958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Texas Data Transport &amp;  MarkeTrak Systems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36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(TDTMS)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Update to RMS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February 7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, </a:t>
            </a:r>
            <a:r>
              <a:rPr lang="en-US" altLang="en-US" sz="24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2017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24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Jim Lee (AEP) – Chair</a:t>
            </a:r>
            <a:b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en-US" altLang="en-US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Monica Jones (NRG) – Vice Chair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36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696200" cy="685800"/>
          </a:xfrm>
        </p:spPr>
        <p:txBody>
          <a:bodyPr/>
          <a:lstStyle/>
          <a:p>
            <a:pPr algn="l"/>
            <a:r>
              <a:rPr lang="en-US" altLang="en-US" dirty="0">
                <a:solidFill>
                  <a:srgbClr val="3D5F5D"/>
                </a:solidFill>
              </a:rPr>
              <a:t/>
            </a:r>
            <a:br>
              <a:rPr lang="en-US" altLang="en-US" dirty="0">
                <a:solidFill>
                  <a:srgbClr val="3D5F5D"/>
                </a:solidFill>
              </a:rPr>
            </a:br>
            <a:r>
              <a:rPr lang="en-US" altLang="en-US" sz="2300" b="1" kern="1200" dirty="0">
                <a:solidFill>
                  <a:srgbClr val="3D5F5D"/>
                </a:solidFill>
                <a:latin typeface="Arial" charset="0"/>
                <a:ea typeface="+mn-ea"/>
                <a:cs typeface="+mn-cs"/>
              </a:rPr>
              <a:t>2017</a:t>
            </a:r>
            <a:r>
              <a:rPr lang="en-US" altLang="en-US" dirty="0" smtClean="0">
                <a:solidFill>
                  <a:srgbClr val="3D5F5D"/>
                </a:solidFill>
              </a:rPr>
              <a:t> </a:t>
            </a:r>
            <a:r>
              <a:rPr lang="en-US" altLang="en-US" sz="2300" b="1" kern="1200" dirty="0">
                <a:solidFill>
                  <a:srgbClr val="3D5F5D"/>
                </a:solidFill>
                <a:latin typeface="Arial" charset="0"/>
                <a:ea typeface="+mn-ea"/>
                <a:cs typeface="+mn-cs"/>
              </a:rPr>
              <a:t>Leadership Elections</a:t>
            </a:r>
            <a:r>
              <a:rPr lang="en-US" altLang="en-US" dirty="0">
                <a:solidFill>
                  <a:srgbClr val="3D5F5D"/>
                </a:solidFill>
              </a:rPr>
              <a:t/>
            </a:r>
            <a:br>
              <a:rPr lang="en-US" altLang="en-US" dirty="0">
                <a:solidFill>
                  <a:srgbClr val="3D5F5D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At the January 25</a:t>
            </a:r>
            <a:r>
              <a:rPr lang="en-US" altLang="en-US" sz="2400" baseline="30000" dirty="0">
                <a:solidFill>
                  <a:srgbClr val="000000"/>
                </a:solidFill>
              </a:rPr>
              <a:t>th</a:t>
            </a:r>
            <a:r>
              <a:rPr lang="en-US" altLang="en-US" sz="2400" dirty="0">
                <a:solidFill>
                  <a:srgbClr val="000000"/>
                </a:solidFill>
              </a:rPr>
              <a:t> meeting, TDTMS held elections for 2017 leadership: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Chair – Jim Lee (AEP)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Vice Chair – Monica Jones (NRG)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84A082-DAFD-469A-BCF1-753A40DBA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5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65314" y="299992"/>
            <a:ext cx="7391400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300" dirty="0" smtClean="0">
                <a:solidFill>
                  <a:srgbClr val="3D5F5D"/>
                </a:solidFill>
              </a:rPr>
              <a:t>January</a:t>
            </a:r>
            <a:r>
              <a:rPr lang="en-US" altLang="en-US" sz="2300" dirty="0" smtClean="0">
                <a:solidFill>
                  <a:srgbClr val="3D5F5D"/>
                </a:solidFill>
              </a:rPr>
              <a:t> </a:t>
            </a:r>
            <a:r>
              <a:rPr lang="en-US" altLang="en-US" sz="2300" dirty="0" smtClean="0">
                <a:solidFill>
                  <a:srgbClr val="3D5F5D"/>
                </a:solidFill>
              </a:rPr>
              <a:t>Meeting Summary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0C661EA-23FC-41FC-8F9C-EC53A3E547AF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solidFill>
                <a:srgbClr val="000000"/>
              </a:solidFill>
            </a:endParaRPr>
          </a:p>
        </p:txBody>
      </p:sp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385853" y="1108892"/>
            <a:ext cx="8342312" cy="414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+mj-lt"/>
              <a:buAutoNum type="arabicPeriod"/>
            </a:pPr>
            <a:endParaRPr lang="en-US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SCR786 Testing Environment Update &amp; Discussion</a:t>
            </a:r>
            <a:endParaRPr lang="en-US" sz="1800" dirty="0"/>
          </a:p>
          <a:p>
            <a:pPr marL="1200150" lvl="1" indent="-457200"/>
            <a:r>
              <a:rPr lang="en-US" sz="1600" b="0" dirty="0" smtClean="0"/>
              <a:t>Discussed processes and details related to specific testing scenarios, </a:t>
            </a:r>
            <a:r>
              <a:rPr lang="en-US" sz="1600" b="0" dirty="0" smtClean="0"/>
              <a:t>system functionality, availability, coordination </a:t>
            </a:r>
            <a:r>
              <a:rPr lang="en-US" sz="1600" b="0" dirty="0" smtClean="0"/>
              <a:t>and execution. </a:t>
            </a: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SCR786 </a:t>
            </a:r>
            <a:r>
              <a:rPr lang="en-US" sz="1800" dirty="0"/>
              <a:t>User Orientation Documentation</a:t>
            </a:r>
          </a:p>
          <a:p>
            <a:pPr marL="1200150" lvl="1" indent="-457200"/>
            <a:r>
              <a:rPr lang="en-US" sz="1600" b="0" dirty="0" smtClean="0"/>
              <a:t>Continue developing orientation documentation with additional knowledge and understanding of the testing environment functionality.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Draft RMGRR – </a:t>
            </a:r>
            <a:r>
              <a:rPr lang="en-US" sz="1800" dirty="0"/>
              <a:t>MarkeTrak IAG - TDSP initiated due to Customer Contacting TDSP</a:t>
            </a:r>
            <a:endParaRPr lang="en-US" sz="1800" dirty="0"/>
          </a:p>
          <a:p>
            <a:pPr marL="1200150" lvl="1" indent="-457200"/>
            <a:r>
              <a:rPr lang="en-US" sz="1600" b="0" dirty="0" smtClean="0"/>
              <a:t>Presented and discussed at Texas Set and TDTMS , </a:t>
            </a:r>
            <a:r>
              <a:rPr lang="en-US" sz="1600" b="0" dirty="0" smtClean="0"/>
              <a:t>but could not reach consensus for endorsement to </a:t>
            </a:r>
            <a:r>
              <a:rPr lang="en-US" sz="1600" b="0" dirty="0" smtClean="0"/>
              <a:t>RMS.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2017 Retail Market SLA </a:t>
            </a:r>
            <a:r>
              <a:rPr lang="en-US" sz="1800" dirty="0" smtClean="0"/>
              <a:t>review</a:t>
            </a:r>
          </a:p>
          <a:p>
            <a:pPr marL="1200150" lvl="1" indent="-457200"/>
            <a:r>
              <a:rPr lang="en-US" sz="1600" b="0" dirty="0"/>
              <a:t> </a:t>
            </a:r>
            <a:r>
              <a:rPr lang="en-US" sz="1600" b="0" dirty="0"/>
              <a:t>Reviewed the 2017 SLA </a:t>
            </a:r>
            <a:r>
              <a:rPr lang="en-US" sz="1600" b="0" dirty="0" smtClean="0"/>
              <a:t> </a:t>
            </a:r>
            <a:r>
              <a:rPr lang="en-US" sz="1600" b="0" dirty="0"/>
              <a:t>ERCOT identified updates made to the look of the 2017 Release calendar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val="11510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229600" cy="639762"/>
          </a:xfrm>
        </p:spPr>
        <p:txBody>
          <a:bodyPr/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altLang="en-US" sz="2300" b="1" kern="1200" dirty="0">
                <a:solidFill>
                  <a:srgbClr val="3D5F5D"/>
                </a:solidFill>
                <a:latin typeface="Arial" charset="0"/>
                <a:ea typeface="+mn-ea"/>
                <a:cs typeface="+mn-cs"/>
              </a:rPr>
              <a:t>January</a:t>
            </a:r>
            <a:r>
              <a:rPr lang="en-US" altLang="en-US" sz="2400" dirty="0">
                <a:solidFill>
                  <a:srgbClr val="3D5F5D"/>
                </a:solidFill>
              </a:rPr>
              <a:t> </a:t>
            </a:r>
            <a:r>
              <a:rPr lang="en-US" altLang="en-US" sz="2300" b="1" kern="1200" dirty="0">
                <a:solidFill>
                  <a:srgbClr val="3D5F5D"/>
                </a:solidFill>
                <a:latin typeface="Arial" charset="0"/>
                <a:ea typeface="+mn-ea"/>
                <a:cs typeface="+mn-cs"/>
              </a:rPr>
              <a:t>Meeting</a:t>
            </a:r>
            <a:r>
              <a:rPr lang="en-US" altLang="en-US" sz="2400" dirty="0">
                <a:solidFill>
                  <a:srgbClr val="3D5F5D"/>
                </a:solidFill>
              </a:rPr>
              <a:t> </a:t>
            </a:r>
            <a:r>
              <a:rPr lang="en-US" altLang="en-US" sz="2300" b="1" kern="1200" dirty="0">
                <a:solidFill>
                  <a:srgbClr val="3D5F5D"/>
                </a:solidFill>
                <a:latin typeface="Arial" charset="0"/>
                <a:ea typeface="+mn-ea"/>
                <a:cs typeface="+mn-cs"/>
              </a:rPr>
              <a:t>Summary</a:t>
            </a:r>
            <a:r>
              <a:rPr lang="en-US" altLang="en-US" dirty="0">
                <a:solidFill>
                  <a:srgbClr val="3D5F5D"/>
                </a:solidFill>
              </a:rPr>
              <a:t/>
            </a:r>
            <a:br>
              <a:rPr lang="en-US" altLang="en-US" dirty="0">
                <a:solidFill>
                  <a:srgbClr val="3D5F5D"/>
                </a:solidFill>
              </a:rPr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AA58F-D44F-41E8-9FAA-B588D22F61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4287" y="1524000"/>
            <a:ext cx="8574206" cy="232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charset="0"/>
              </a:rPr>
              <a:t>5</a:t>
            </a:r>
            <a:r>
              <a:rPr lang="en-US" dirty="0" smtClean="0">
                <a:latin typeface="Arial" charset="0"/>
              </a:rPr>
              <a:t>. Annual</a:t>
            </a:r>
            <a:r>
              <a:rPr lang="en-US" dirty="0" smtClean="0"/>
              <a:t> </a:t>
            </a:r>
            <a:r>
              <a:rPr lang="en-US" dirty="0">
                <a:latin typeface="Arial" charset="0"/>
              </a:rPr>
              <a:t>MarkeTrak</a:t>
            </a:r>
            <a:r>
              <a:rPr lang="en-US" dirty="0" smtClean="0"/>
              <a:t> </a:t>
            </a:r>
            <a:r>
              <a:rPr lang="en-US" dirty="0">
                <a:latin typeface="Arial" charset="0"/>
              </a:rPr>
              <a:t>Subtypes</a:t>
            </a:r>
            <a:r>
              <a:rPr lang="en-US" dirty="0"/>
              <a:t> </a:t>
            </a:r>
            <a:r>
              <a:rPr lang="en-US" dirty="0">
                <a:latin typeface="Arial" charset="0"/>
              </a:rPr>
              <a:t>Review</a:t>
            </a:r>
          </a:p>
          <a:p>
            <a:pPr marL="1200150" lvl="1" indent="-457200" eaLnBrk="0" hangingPunct="0">
              <a:spcBef>
                <a:spcPct val="20000"/>
              </a:spcBef>
              <a:buChar char="–"/>
            </a:pPr>
            <a:r>
              <a:rPr lang="en-US" sz="1600" b="0" dirty="0">
                <a:latin typeface="Arial" charset="0"/>
              </a:rPr>
              <a:t>TDTMS will begin prioritizing specific subtypes to be reviewed in 2017 and outline the process for ERCOT to assist in pulling the data.</a:t>
            </a:r>
          </a:p>
          <a:p>
            <a:r>
              <a:rPr lang="en-US" dirty="0" smtClean="0">
                <a:latin typeface="Arial" charset="0"/>
              </a:rPr>
              <a:t>6. MarkeTrak</a:t>
            </a:r>
            <a:r>
              <a:rPr lang="en-US" dirty="0" smtClean="0"/>
              <a:t> </a:t>
            </a:r>
            <a:r>
              <a:rPr lang="en-US" dirty="0">
                <a:latin typeface="Arial" charset="0"/>
              </a:rPr>
              <a:t>Upgrade</a:t>
            </a:r>
            <a:r>
              <a:rPr lang="en-US" dirty="0"/>
              <a:t> </a:t>
            </a:r>
            <a:r>
              <a:rPr lang="en-US" dirty="0">
                <a:latin typeface="Arial" charset="0"/>
              </a:rPr>
              <a:t>Update</a:t>
            </a:r>
          </a:p>
          <a:p>
            <a:pPr marL="1200150" lvl="1" indent="-457200" eaLnBrk="0" hangingPunct="0">
              <a:spcBef>
                <a:spcPct val="20000"/>
              </a:spcBef>
              <a:buChar char="–"/>
            </a:pPr>
            <a:r>
              <a:rPr lang="en-US" sz="1600" b="0" dirty="0">
                <a:latin typeface="Arial" charset="0"/>
              </a:rPr>
              <a:t>No functionality changes – mostly modifications to look &amp; feel (colors, etc.)</a:t>
            </a:r>
          </a:p>
          <a:p>
            <a:pPr marL="1200150" lvl="1" indent="-457200" eaLnBrk="0" hangingPunct="0">
              <a:spcBef>
                <a:spcPct val="20000"/>
              </a:spcBef>
              <a:buChar char="–"/>
            </a:pPr>
            <a:r>
              <a:rPr lang="en-US" sz="1600" b="0" dirty="0">
                <a:latin typeface="Arial" charset="0"/>
              </a:rPr>
              <a:t>TDTMS/ERCOT to coordinate a WebEx training for demo </a:t>
            </a:r>
            <a:r>
              <a:rPr lang="en-US" sz="1600" b="0" dirty="0" smtClean="0">
                <a:latin typeface="Arial" charset="0"/>
              </a:rPr>
              <a:t>and Q&amp;A possibly first week in April 2017</a:t>
            </a:r>
            <a:endParaRPr lang="en-US" sz="1600" b="0" dirty="0" smtClean="0"/>
          </a:p>
          <a:p>
            <a:pPr marL="1200150" lvl="1" indent="-457200" eaLnBrk="0" hangingPunct="0">
              <a:spcBef>
                <a:spcPct val="20000"/>
              </a:spcBef>
              <a:buChar char="–"/>
            </a:pPr>
            <a:endParaRPr lang="en-US" sz="1600" b="0" dirty="0" smtClean="0"/>
          </a:p>
        </p:txBody>
      </p:sp>
    </p:spTree>
    <p:extLst>
      <p:ext uri="{BB962C8B-B14F-4D97-AF65-F5344CB8AC3E}">
        <p14:creationId xmlns:p14="http://schemas.microsoft.com/office/powerpoint/2010/main" val="27349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785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A34657-82FB-4DCE-8F17-DB480ADCF3F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596900" y="1346478"/>
            <a:ext cx="8001000" cy="4016484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Next TDTMS meeting date: </a:t>
            </a:r>
            <a:br>
              <a:rPr lang="en-US" altLang="en-US" sz="1800" dirty="0" smtClean="0">
                <a:solidFill>
                  <a:srgbClr val="000000"/>
                </a:solidFill>
              </a:rPr>
            </a:b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February 22</a:t>
            </a:r>
            <a:r>
              <a:rPr lang="en-US" altLang="en-US" sz="1800" dirty="0" smtClean="0">
                <a:solidFill>
                  <a:srgbClr val="000000"/>
                </a:solidFill>
              </a:rPr>
              <a:t>, </a:t>
            </a:r>
            <a:r>
              <a:rPr lang="en-US" altLang="en-US" sz="1800" dirty="0" smtClean="0">
                <a:solidFill>
                  <a:srgbClr val="000000"/>
                </a:solidFill>
              </a:rPr>
              <a:t>2017 9:30am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00"/>
                </a:solidFill>
              </a:rPr>
              <a:t>@ ERCOT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METCenter</a:t>
            </a: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8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 smtClean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en-US" sz="160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000000"/>
                </a:solidFill>
              </a:rPr>
              <a:t>TDTMS Agenda Items: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SCR786 </a:t>
            </a:r>
            <a:r>
              <a:rPr lang="en-US" altLang="en-US" sz="1400" b="0" dirty="0">
                <a:solidFill>
                  <a:srgbClr val="000000"/>
                </a:solidFill>
              </a:rPr>
              <a:t>User Orientation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0" dirty="0" smtClean="0">
                <a:solidFill>
                  <a:srgbClr val="000000"/>
                </a:solidFill>
              </a:rPr>
              <a:t>2017 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MT Subtype Analysis “</a:t>
            </a:r>
            <a:r>
              <a:rPr lang="en-US" altLang="en-US" sz="1400" b="0" dirty="0" err="1" smtClean="0">
                <a:solidFill>
                  <a:srgbClr val="000000"/>
                </a:solidFill>
              </a:rPr>
              <a:t>Gameplan</a:t>
            </a:r>
            <a:r>
              <a:rPr lang="en-US" altLang="en-US" sz="1400" b="0" dirty="0" smtClean="0">
                <a:solidFill>
                  <a:srgbClr val="000000"/>
                </a:solidFill>
              </a:rPr>
              <a:t>”</a:t>
            </a:r>
            <a:endParaRPr lang="en-US" altLang="en-US" sz="1400" b="0" dirty="0" smtClean="0">
              <a:solidFill>
                <a:srgbClr val="000000"/>
              </a:solidFill>
            </a:endParaRPr>
          </a:p>
        </p:txBody>
      </p:sp>
      <p:sp>
        <p:nvSpPr>
          <p:cNvPr id="8197" name="TextBox 61"/>
          <p:cNvSpPr txBox="1">
            <a:spLocks noChangeArrowheads="1"/>
          </p:cNvSpPr>
          <p:nvPr/>
        </p:nvSpPr>
        <p:spPr bwMode="auto">
          <a:xfrm>
            <a:off x="520700" y="2946164"/>
            <a:ext cx="807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800" b="0" dirty="0">
                <a:solidFill>
                  <a:srgbClr val="000000"/>
                </a:solidFill>
                <a:hlinkClick r:id="rId2"/>
              </a:rPr>
              <a:t>http://</a:t>
            </a:r>
            <a:r>
              <a:rPr lang="en-US" altLang="en-US" sz="1800" b="0" dirty="0" smtClean="0">
                <a:solidFill>
                  <a:srgbClr val="000000"/>
                </a:solidFill>
                <a:hlinkClick r:id="rId2"/>
              </a:rPr>
              <a:t>www.ercot.com/committees/board/tac/rms/tdtms/index.html</a:t>
            </a:r>
            <a:r>
              <a:rPr lang="en-US" altLang="en-US" sz="1800" b="0" dirty="0" smtClean="0">
                <a:solidFill>
                  <a:srgbClr val="000000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2688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791200" y="6248400"/>
            <a:ext cx="2895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1D0BDB3-5CB2-4BCE-BB17-FB327FBD0A59}" type="slidenum">
              <a:rPr lang="en-US" altLang="en-US" sz="14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209800" y="4114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922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219200"/>
            <a:ext cx="44164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8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20524</TotalTime>
  <Words>233</Words>
  <Application>Microsoft Office PowerPoint</Application>
  <PresentationFormat>On-screen Show (4:3)</PresentationFormat>
  <Paragraphs>46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1_Default Design</vt:lpstr>
      <vt:lpstr>2_Default Design</vt:lpstr>
      <vt:lpstr>PowerPoint Presentation</vt:lpstr>
      <vt:lpstr> 2017 Leadership Elections </vt:lpstr>
      <vt:lpstr>PowerPoint Presentation</vt:lpstr>
      <vt:lpstr> January Meeting Summary </vt:lpstr>
      <vt:lpstr>PowerPoint Presentation</vt:lpstr>
      <vt:lpstr>PowerPoint Presentation</vt:lpstr>
    </vt:vector>
  </TitlesOfParts>
  <Company>ERCOT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kcotner</dc:creator>
  <cp:lastModifiedBy>Jones, Monica Y.</cp:lastModifiedBy>
  <cp:revision>1007</cp:revision>
  <cp:lastPrinted>2002-09-24T18:27:58Z</cp:lastPrinted>
  <dcterms:created xsi:type="dcterms:W3CDTF">2002-07-29T21:45:07Z</dcterms:created>
  <dcterms:modified xsi:type="dcterms:W3CDTF">2017-02-02T19:28:31Z</dcterms:modified>
</cp:coreProperties>
</file>