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10"/>
  </p:notesMasterIdLst>
  <p:handoutMasterIdLst>
    <p:handoutMasterId r:id="rId11"/>
  </p:handoutMasterIdLst>
  <p:sldIdLst>
    <p:sldId id="367" r:id="rId4"/>
    <p:sldId id="379" r:id="rId5"/>
    <p:sldId id="375" r:id="rId6"/>
    <p:sldId id="380" r:id="rId7"/>
    <p:sldId id="368" r:id="rId8"/>
    <p:sldId id="369" r:id="rId9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>
        <p:scale>
          <a:sx n="70" d="100"/>
          <a:sy n="70" d="100"/>
        </p:scale>
        <p:origin x="-2880" y="-1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February 7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, 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2017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696200" cy="685800"/>
          </a:xfrm>
        </p:spPr>
        <p:txBody>
          <a:bodyPr/>
          <a:lstStyle/>
          <a:p>
            <a:pPr algn="l"/>
            <a:r>
              <a:rPr lang="en-US" altLang="en-US" dirty="0">
                <a:solidFill>
                  <a:srgbClr val="3D5F5D"/>
                </a:solidFill>
              </a:rPr>
              <a:t/>
            </a:r>
            <a:br>
              <a:rPr lang="en-US" altLang="en-US" dirty="0">
                <a:solidFill>
                  <a:srgbClr val="3D5F5D"/>
                </a:solidFill>
              </a:rPr>
            </a:br>
            <a:r>
              <a:rPr lang="en-US" altLang="en-US" sz="2300" b="1" kern="1200" dirty="0">
                <a:solidFill>
                  <a:srgbClr val="3D5F5D"/>
                </a:solidFill>
                <a:latin typeface="Arial" charset="0"/>
                <a:ea typeface="+mn-ea"/>
                <a:cs typeface="+mn-cs"/>
              </a:rPr>
              <a:t>2017</a:t>
            </a:r>
            <a:r>
              <a:rPr lang="en-US" altLang="en-US" dirty="0" smtClean="0">
                <a:solidFill>
                  <a:srgbClr val="3D5F5D"/>
                </a:solidFill>
              </a:rPr>
              <a:t> </a:t>
            </a:r>
            <a:r>
              <a:rPr lang="en-US" altLang="en-US" sz="2300" b="1" kern="1200" dirty="0">
                <a:solidFill>
                  <a:srgbClr val="3D5F5D"/>
                </a:solidFill>
                <a:latin typeface="Arial" charset="0"/>
                <a:ea typeface="+mn-ea"/>
                <a:cs typeface="+mn-cs"/>
              </a:rPr>
              <a:t>Leadership Elections</a:t>
            </a:r>
            <a:r>
              <a:rPr lang="en-US" altLang="en-US" dirty="0">
                <a:solidFill>
                  <a:srgbClr val="3D5F5D"/>
                </a:solidFill>
              </a:rPr>
              <a:t/>
            </a:r>
            <a:br>
              <a:rPr lang="en-US" altLang="en-US" dirty="0">
                <a:solidFill>
                  <a:srgbClr val="3D5F5D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At the January 25</a:t>
            </a:r>
            <a:r>
              <a:rPr lang="en-US" altLang="en-US" sz="2400" baseline="30000" dirty="0">
                <a:solidFill>
                  <a:srgbClr val="000000"/>
                </a:solidFill>
              </a:rPr>
              <a:t>th</a:t>
            </a:r>
            <a:r>
              <a:rPr lang="en-US" altLang="en-US" sz="2400" dirty="0">
                <a:solidFill>
                  <a:srgbClr val="000000"/>
                </a:solidFill>
              </a:rPr>
              <a:t> meeting, TDTMS held elections for 2017 leadership: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Chair – Jim Lee (AEP)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Vice Chair – Monica Jones (NRG)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4A082-DAFD-469A-BCF1-753A40DBAF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January</a:t>
            </a:r>
            <a:r>
              <a:rPr lang="en-US" altLang="en-US" sz="2300" dirty="0" smtClean="0">
                <a:solidFill>
                  <a:srgbClr val="3D5F5D"/>
                </a:solidFill>
              </a:rPr>
              <a:t> </a:t>
            </a:r>
            <a:r>
              <a:rPr lang="en-US" altLang="en-US" sz="2300" dirty="0" smtClean="0">
                <a:solidFill>
                  <a:srgbClr val="3D5F5D"/>
                </a:solidFill>
              </a:rPr>
              <a:t>Meeting 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2"/>
            <a:ext cx="8342312" cy="4142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+mj-lt"/>
              <a:buAutoNum type="arabicPeriod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SCR786 Testing Environment Update &amp; Discussion</a:t>
            </a:r>
            <a:endParaRPr lang="en-US" sz="1800" dirty="0"/>
          </a:p>
          <a:p>
            <a:pPr marL="1200150" lvl="1" indent="-457200"/>
            <a:r>
              <a:rPr lang="en-US" sz="1600" b="0" dirty="0" smtClean="0"/>
              <a:t>Discussed processes and details related to specific testing scenarios, </a:t>
            </a:r>
            <a:r>
              <a:rPr lang="en-US" sz="1600" b="0" dirty="0" smtClean="0"/>
              <a:t>system functionality, availability, coordination </a:t>
            </a:r>
            <a:r>
              <a:rPr lang="en-US" sz="1600" b="0" dirty="0" smtClean="0"/>
              <a:t>and execution.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SCR786 </a:t>
            </a:r>
            <a:r>
              <a:rPr lang="en-US" sz="1800" dirty="0"/>
              <a:t>User Orientation Documentation</a:t>
            </a:r>
          </a:p>
          <a:p>
            <a:pPr marL="1200150" lvl="1" indent="-457200"/>
            <a:r>
              <a:rPr lang="en-US" sz="1600" b="0" dirty="0" smtClean="0"/>
              <a:t>Continue developing orientation documentation with additional knowledge and understanding of the testing environment functionality.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Draft RMGRR – </a:t>
            </a:r>
            <a:r>
              <a:rPr lang="en-US" sz="1800" dirty="0"/>
              <a:t>MarkeTrak IAG - TDSP initiated due to Customer Contacting TDSP</a:t>
            </a:r>
            <a:endParaRPr lang="en-US" sz="1800" dirty="0"/>
          </a:p>
          <a:p>
            <a:pPr marL="1200150" lvl="1" indent="-457200"/>
            <a:r>
              <a:rPr lang="en-US" sz="1600" b="0" dirty="0" smtClean="0"/>
              <a:t>Presented and discussed at Texas Set and TDTMS , </a:t>
            </a:r>
            <a:r>
              <a:rPr lang="en-US" sz="1600" b="0" dirty="0" smtClean="0"/>
              <a:t>but could not reach consensus for endorsement to </a:t>
            </a:r>
            <a:r>
              <a:rPr lang="en-US" sz="1600" b="0" dirty="0" smtClean="0"/>
              <a:t>RMS.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2017 Retail Market SLA </a:t>
            </a:r>
            <a:r>
              <a:rPr lang="en-US" sz="1800" dirty="0" smtClean="0"/>
              <a:t>review</a:t>
            </a:r>
          </a:p>
          <a:p>
            <a:pPr marL="1200150" lvl="1" indent="-457200"/>
            <a:r>
              <a:rPr lang="en-US" sz="1600" b="0" dirty="0"/>
              <a:t> </a:t>
            </a:r>
            <a:r>
              <a:rPr lang="en-US" sz="1600" b="0" dirty="0"/>
              <a:t>Reviewed the 2017 SLA </a:t>
            </a:r>
            <a:r>
              <a:rPr lang="en-US" sz="1600" b="0" dirty="0" smtClean="0"/>
              <a:t> </a:t>
            </a:r>
            <a:r>
              <a:rPr lang="en-US" sz="1600" b="0" dirty="0"/>
              <a:t>ERCOT identified updates made to the look of the 2017 Release calendar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229600" cy="639762"/>
          </a:xfrm>
        </p:spPr>
        <p:txBody>
          <a:bodyPr/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altLang="en-US" sz="2300" b="1" kern="1200" dirty="0">
                <a:solidFill>
                  <a:srgbClr val="3D5F5D"/>
                </a:solidFill>
                <a:latin typeface="Arial" charset="0"/>
                <a:ea typeface="+mn-ea"/>
                <a:cs typeface="+mn-cs"/>
              </a:rPr>
              <a:t>January</a:t>
            </a:r>
            <a:r>
              <a:rPr lang="en-US" altLang="en-US" sz="2400" dirty="0">
                <a:solidFill>
                  <a:srgbClr val="3D5F5D"/>
                </a:solidFill>
              </a:rPr>
              <a:t> </a:t>
            </a:r>
            <a:r>
              <a:rPr lang="en-US" altLang="en-US" sz="2300" b="1" kern="1200" dirty="0">
                <a:solidFill>
                  <a:srgbClr val="3D5F5D"/>
                </a:solidFill>
                <a:latin typeface="Arial" charset="0"/>
                <a:ea typeface="+mn-ea"/>
                <a:cs typeface="+mn-cs"/>
              </a:rPr>
              <a:t>Meeting</a:t>
            </a:r>
            <a:r>
              <a:rPr lang="en-US" altLang="en-US" sz="2400" dirty="0">
                <a:solidFill>
                  <a:srgbClr val="3D5F5D"/>
                </a:solidFill>
              </a:rPr>
              <a:t> </a:t>
            </a:r>
            <a:r>
              <a:rPr lang="en-US" altLang="en-US" sz="2300" b="1" kern="1200" dirty="0">
                <a:solidFill>
                  <a:srgbClr val="3D5F5D"/>
                </a:solidFill>
                <a:latin typeface="Arial" charset="0"/>
                <a:ea typeface="+mn-ea"/>
                <a:cs typeface="+mn-cs"/>
              </a:rPr>
              <a:t>Summary</a:t>
            </a:r>
            <a:r>
              <a:rPr lang="en-US" altLang="en-US" dirty="0">
                <a:solidFill>
                  <a:srgbClr val="3D5F5D"/>
                </a:solidFill>
              </a:rPr>
              <a:t/>
            </a:r>
            <a:br>
              <a:rPr lang="en-US" altLang="en-US" dirty="0">
                <a:solidFill>
                  <a:srgbClr val="3D5F5D"/>
                </a:solidFill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AA58F-D44F-41E8-9FAA-B588D22F619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4287" y="1524000"/>
            <a:ext cx="8574206" cy="232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charset="0"/>
              </a:rPr>
              <a:t>5</a:t>
            </a:r>
            <a:r>
              <a:rPr lang="en-US" dirty="0" smtClean="0">
                <a:latin typeface="Arial" charset="0"/>
              </a:rPr>
              <a:t>. Annual</a:t>
            </a:r>
            <a:r>
              <a:rPr lang="en-US" dirty="0" smtClean="0"/>
              <a:t> </a:t>
            </a:r>
            <a:r>
              <a:rPr lang="en-US" dirty="0">
                <a:latin typeface="Arial" charset="0"/>
              </a:rPr>
              <a:t>MarkeTrak</a:t>
            </a:r>
            <a:r>
              <a:rPr lang="en-US" dirty="0" smtClean="0"/>
              <a:t> </a:t>
            </a:r>
            <a:r>
              <a:rPr lang="en-US" dirty="0">
                <a:latin typeface="Arial" charset="0"/>
              </a:rPr>
              <a:t>Subtypes</a:t>
            </a:r>
            <a:r>
              <a:rPr lang="en-US" dirty="0"/>
              <a:t> </a:t>
            </a:r>
            <a:r>
              <a:rPr lang="en-US" dirty="0">
                <a:latin typeface="Arial" charset="0"/>
              </a:rPr>
              <a:t>Review</a:t>
            </a:r>
          </a:p>
          <a:p>
            <a:pPr marL="1200150" lvl="1" indent="-457200" eaLnBrk="0" hangingPunct="0">
              <a:spcBef>
                <a:spcPct val="20000"/>
              </a:spcBef>
              <a:buChar char="–"/>
            </a:pPr>
            <a:r>
              <a:rPr lang="en-US" sz="1600" b="0" dirty="0">
                <a:latin typeface="Arial" charset="0"/>
              </a:rPr>
              <a:t>TDTMS will begin prioritizing specific subtypes to be reviewed in 2017 and outline the process for ERCOT to assist in pulling the data.</a:t>
            </a:r>
          </a:p>
          <a:p>
            <a:r>
              <a:rPr lang="en-US" dirty="0" smtClean="0">
                <a:latin typeface="Arial" charset="0"/>
              </a:rPr>
              <a:t>6. MarkeTrak</a:t>
            </a:r>
            <a:r>
              <a:rPr lang="en-US" dirty="0" smtClean="0"/>
              <a:t> </a:t>
            </a:r>
            <a:r>
              <a:rPr lang="en-US" dirty="0">
                <a:latin typeface="Arial" charset="0"/>
              </a:rPr>
              <a:t>Upgrade</a:t>
            </a:r>
            <a:r>
              <a:rPr lang="en-US" dirty="0"/>
              <a:t> </a:t>
            </a:r>
            <a:r>
              <a:rPr lang="en-US" dirty="0">
                <a:latin typeface="Arial" charset="0"/>
              </a:rPr>
              <a:t>Update</a:t>
            </a:r>
          </a:p>
          <a:p>
            <a:pPr marL="1200150" lvl="1" indent="-457200" eaLnBrk="0" hangingPunct="0">
              <a:spcBef>
                <a:spcPct val="20000"/>
              </a:spcBef>
              <a:buChar char="–"/>
            </a:pPr>
            <a:r>
              <a:rPr lang="en-US" sz="1600" b="0" dirty="0">
                <a:latin typeface="Arial" charset="0"/>
              </a:rPr>
              <a:t>No functionality changes – mostly modifications to look &amp; feel (colors, etc.)</a:t>
            </a:r>
          </a:p>
          <a:p>
            <a:pPr marL="1200150" lvl="1" indent="-457200" eaLnBrk="0" hangingPunct="0">
              <a:spcBef>
                <a:spcPct val="20000"/>
              </a:spcBef>
              <a:buChar char="–"/>
            </a:pPr>
            <a:r>
              <a:rPr lang="en-US" sz="1600" b="0" dirty="0">
                <a:latin typeface="Arial" charset="0"/>
              </a:rPr>
              <a:t>TDTMS/ERCOT to coordinate a WebEx training for demo </a:t>
            </a:r>
            <a:r>
              <a:rPr lang="en-US" sz="1600" b="0" dirty="0" smtClean="0">
                <a:latin typeface="Arial" charset="0"/>
              </a:rPr>
              <a:t>and Q&amp;A possibly first week in April 2017</a:t>
            </a:r>
            <a:endParaRPr lang="en-US" sz="1600" b="0" dirty="0" smtClean="0"/>
          </a:p>
          <a:p>
            <a:pPr marL="1200150" lvl="1" indent="-457200" eaLnBrk="0" hangingPunct="0">
              <a:spcBef>
                <a:spcPct val="20000"/>
              </a:spcBef>
              <a:buChar char="–"/>
            </a:pPr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27349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346478"/>
            <a:ext cx="8001000" cy="40164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February 22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dirty="0" smtClean="0">
                <a:solidFill>
                  <a:srgbClr val="000000"/>
                </a:solidFill>
              </a:rPr>
              <a:t>2017 9:30am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@ ERCOT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TDTMS Agenda Items: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SCR786 </a:t>
            </a:r>
            <a:r>
              <a:rPr lang="en-US" altLang="en-US" sz="1400" b="0" dirty="0">
                <a:solidFill>
                  <a:srgbClr val="000000"/>
                </a:solidFill>
              </a:rPr>
              <a:t>User Orientation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2017 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MT Subtype Analysis “</a:t>
            </a:r>
            <a:r>
              <a:rPr lang="en-US" altLang="en-US" sz="1400" b="0" dirty="0" err="1" smtClean="0">
                <a:solidFill>
                  <a:srgbClr val="000000"/>
                </a:solidFill>
              </a:rPr>
              <a:t>Gameplan</a:t>
            </a:r>
            <a:r>
              <a:rPr lang="en-US" altLang="en-US" sz="1400" b="0" dirty="0" smtClean="0">
                <a:solidFill>
                  <a:srgbClr val="000000"/>
                </a:solidFill>
              </a:rPr>
              <a:t>”</a:t>
            </a:r>
            <a:endParaRPr lang="en-US" altLang="en-US" sz="1400" b="0" dirty="0" smtClean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20700" y="2946164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20524</TotalTime>
  <Words>233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Default Design</vt:lpstr>
      <vt:lpstr>1_Default Design</vt:lpstr>
      <vt:lpstr>2_Default Design</vt:lpstr>
      <vt:lpstr>PowerPoint Presentation</vt:lpstr>
      <vt:lpstr> 2017 Leadership Elections </vt:lpstr>
      <vt:lpstr>PowerPoint Presentation</vt:lpstr>
      <vt:lpstr> January Meeting Summary 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Jones, Monica Y.</cp:lastModifiedBy>
  <cp:revision>1007</cp:revision>
  <cp:lastPrinted>2002-09-24T18:27:58Z</cp:lastPrinted>
  <dcterms:created xsi:type="dcterms:W3CDTF">2002-07-29T21:45:07Z</dcterms:created>
  <dcterms:modified xsi:type="dcterms:W3CDTF">2017-02-02T19:28:31Z</dcterms:modified>
</cp:coreProperties>
</file>