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390" r:id="rId3"/>
    <p:sldId id="396" r:id="rId4"/>
    <p:sldId id="379" r:id="rId5"/>
    <p:sldId id="382" r:id="rId6"/>
    <p:sldId id="385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75" d="100"/>
          <a:sy n="75" d="100"/>
        </p:scale>
        <p:origin x="979" y="2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February 7th, 2017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7244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Deborah McKeever, Oncor         Tomas Fernandez, NRG          Sheri </a:t>
            </a:r>
            <a:r>
              <a:rPr lang="en-US" dirty="0" err="1">
                <a:latin typeface="Calibri" panose="020F0502020204030204" pitchFamily="34" charset="0"/>
              </a:rPr>
              <a:t>Wiegand</a:t>
            </a:r>
            <a:r>
              <a:rPr lang="en-US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Training Instructor Led Classes - 2017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0678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Training Roadshow for 2017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    AUSTIN 		</a:t>
            </a:r>
            <a:r>
              <a:rPr lang="en-US" sz="2400" i="1" u="sng" dirty="0"/>
              <a:t>Georgetown Library</a:t>
            </a:r>
            <a:r>
              <a:rPr lang="en-US" sz="2400" dirty="0"/>
              <a:t>	</a:t>
            </a:r>
          </a:p>
          <a:p>
            <a:pPr lvl="4"/>
            <a:r>
              <a:rPr lang="en-US" sz="2400" b="1" dirty="0"/>
              <a:t>Retail 101 – </a:t>
            </a:r>
            <a:r>
              <a:rPr lang="en-US" sz="2400" dirty="0"/>
              <a:t>Tues, January 31</a:t>
            </a:r>
            <a:r>
              <a:rPr lang="en-US" sz="2400" baseline="30000" dirty="0"/>
              <a:t>st</a:t>
            </a:r>
            <a:r>
              <a:rPr lang="en-US" sz="2400" dirty="0"/>
              <a:t>, 2017</a:t>
            </a:r>
          </a:p>
          <a:p>
            <a:pPr lvl="4"/>
            <a:r>
              <a:rPr lang="en-US" sz="2400" b="1" dirty="0" err="1"/>
              <a:t>MarkeTrak</a:t>
            </a:r>
            <a:r>
              <a:rPr lang="en-US" sz="2400" b="1" dirty="0"/>
              <a:t>  101 – </a:t>
            </a:r>
            <a:r>
              <a:rPr lang="en-US" sz="2400" dirty="0"/>
              <a:t>Wed, February 1</a:t>
            </a:r>
            <a:r>
              <a:rPr lang="en-US" sz="2400" baseline="30000" dirty="0"/>
              <a:t>st</a:t>
            </a:r>
            <a:r>
              <a:rPr lang="en-US" sz="2400" dirty="0"/>
              <a:t>, 2017 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</a:rPr>
              <a:t>         	</a:t>
            </a:r>
            <a:r>
              <a:rPr lang="en-US" sz="2400" i="1" u="sng" dirty="0">
                <a:solidFill>
                  <a:schemeClr val="accent1">
                    <a:lumMod val="50000"/>
                  </a:schemeClr>
                </a:solidFill>
              </a:rPr>
              <a:t>Attendance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i="1" u="sng" dirty="0">
                <a:solidFill>
                  <a:schemeClr val="accent1">
                    <a:lumMod val="50000"/>
                  </a:schemeClr>
                </a:solidFill>
              </a:rPr>
              <a:t>Feedback</a:t>
            </a:r>
          </a:p>
          <a:p>
            <a:r>
              <a:rPr lang="en-US" dirty="0"/>
              <a:t>Comments consistent with previous classes – materials are resourceful, Q &amp; A is valuable, and instructors are knowledgeable</a:t>
            </a:r>
          </a:p>
          <a:p>
            <a:r>
              <a:rPr lang="en-US" dirty="0" err="1"/>
              <a:t>MarkeTrak</a:t>
            </a:r>
            <a:r>
              <a:rPr lang="en-US" dirty="0"/>
              <a:t> 101 class length was “just right” with one commenting “too short” in length 	</a:t>
            </a:r>
            <a:endParaRPr lang="en-US" sz="1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0" y="6553200"/>
            <a:ext cx="25146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Retail Market Training Task Force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8001000" y="2438400"/>
            <a:ext cx="457200" cy="3810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1447800" y="2454310"/>
            <a:ext cx="457200" cy="3810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751621"/>
              </p:ext>
            </p:extLst>
          </p:nvPr>
        </p:nvGraphicFramePr>
        <p:xfrm>
          <a:off x="1562100" y="3456940"/>
          <a:ext cx="5943599" cy="883920"/>
        </p:xfrm>
        <a:graphic>
          <a:graphicData uri="http://schemas.openxmlformats.org/drawingml/2006/table">
            <a:tbl>
              <a:tblPr/>
              <a:tblGrid>
                <a:gridCol w="2274240">
                  <a:extLst>
                    <a:ext uri="{9D8B030D-6E8A-4147-A177-3AD203B41FA5}">
                      <a16:colId xmlns:a16="http://schemas.microsoft.com/office/drawing/2014/main" val="4097500647"/>
                    </a:ext>
                  </a:extLst>
                </a:gridCol>
                <a:gridCol w="1567122">
                  <a:extLst>
                    <a:ext uri="{9D8B030D-6E8A-4147-A177-3AD203B41FA5}">
                      <a16:colId xmlns:a16="http://schemas.microsoft.com/office/drawing/2014/main" val="2282429774"/>
                    </a:ext>
                  </a:extLst>
                </a:gridCol>
                <a:gridCol w="1089341">
                  <a:extLst>
                    <a:ext uri="{9D8B030D-6E8A-4147-A177-3AD203B41FA5}">
                      <a16:colId xmlns:a16="http://schemas.microsoft.com/office/drawing/2014/main" val="1540718848"/>
                    </a:ext>
                  </a:extLst>
                </a:gridCol>
                <a:gridCol w="1012896">
                  <a:extLst>
                    <a:ext uri="{9D8B030D-6E8A-4147-A177-3AD203B41FA5}">
                      <a16:colId xmlns:a16="http://schemas.microsoft.com/office/drawing/2014/main" val="1705634531"/>
                    </a:ext>
                  </a:extLst>
                </a:gridCol>
              </a:tblGrid>
              <a:tr h="2933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Classroom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792427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Retail 101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794627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101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317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884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Training Instructor Led Classes - 2017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0678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Training Roadshow for 2017 – </a:t>
            </a:r>
            <a:r>
              <a:rPr lang="en-US" sz="2400" dirty="0">
                <a:solidFill>
                  <a:srgbClr val="FF0000"/>
                </a:solidFill>
              </a:rPr>
              <a:t>Upcoming Classes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	DALLAS		</a:t>
            </a:r>
            <a:r>
              <a:rPr lang="en-US" sz="2400" i="1" u="sng" dirty="0" err="1"/>
              <a:t>Oncor</a:t>
            </a:r>
            <a:r>
              <a:rPr lang="en-US" sz="2400" i="1" u="sng" dirty="0"/>
              <a:t> </a:t>
            </a:r>
          </a:p>
          <a:p>
            <a:pPr lvl="4"/>
            <a:r>
              <a:rPr lang="en-US" sz="2400" b="1" dirty="0"/>
              <a:t>Retail 101 – </a:t>
            </a:r>
            <a:r>
              <a:rPr lang="en-US" sz="2400" dirty="0"/>
              <a:t> Wed, May 3</a:t>
            </a:r>
            <a:r>
              <a:rPr lang="en-US" sz="2400" baseline="30000" dirty="0"/>
              <a:t>rd</a:t>
            </a:r>
            <a:r>
              <a:rPr lang="en-US" sz="2400" dirty="0"/>
              <a:t>, 2017</a:t>
            </a:r>
            <a:endParaRPr lang="en-US" sz="2400" b="1" dirty="0"/>
          </a:p>
          <a:p>
            <a:pPr lvl="4"/>
            <a:r>
              <a:rPr lang="en-US" sz="2400" b="1" dirty="0"/>
              <a:t>Inadvertent Gain Training – </a:t>
            </a:r>
            <a:r>
              <a:rPr lang="en-US" sz="2400" dirty="0"/>
              <a:t>Thurs, May 4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  <a:p>
            <a:pPr lvl="4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1828800" lvl="4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400" dirty="0"/>
              <a:t>    	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HOUSTON		</a:t>
            </a:r>
            <a:r>
              <a:rPr lang="en-US" sz="2400" i="1" u="sng" dirty="0"/>
              <a:t>CenterPoint</a:t>
            </a:r>
          </a:p>
          <a:p>
            <a:pPr lvl="4"/>
            <a:r>
              <a:rPr lang="en-US" sz="2400" b="1" dirty="0"/>
              <a:t>Retail 101 -  </a:t>
            </a:r>
            <a:r>
              <a:rPr lang="en-US" sz="2400" dirty="0"/>
              <a:t>Tues, Sept. 26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  <a:p>
            <a:pPr lvl="4"/>
            <a:r>
              <a:rPr lang="en-US" sz="2400" b="1" dirty="0"/>
              <a:t>Inadvertent Gain Training – </a:t>
            </a:r>
            <a:r>
              <a:rPr lang="en-US" sz="2400" dirty="0"/>
              <a:t>Wed, Sept. 27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  <a:r>
              <a:rPr lang="en-US" b="1" dirty="0"/>
              <a:t>	</a:t>
            </a:r>
            <a:r>
              <a:rPr lang="en-US" dirty="0"/>
              <a:t>		</a:t>
            </a:r>
            <a:endParaRPr lang="en-US" sz="1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0" y="6553200"/>
            <a:ext cx="25146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27988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</a:rPr>
              <a:t>MarkeTrak On-line Training Modules Update!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Usage and Billing  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Other D2D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Emails and Notifications </a:t>
            </a:r>
            <a:r>
              <a:rPr lang="en-US" sz="2400" dirty="0">
                <a:solidFill>
                  <a:srgbClr val="294171"/>
                </a:solidFill>
                <a:latin typeface="Calibri" panose="020F0502020204030204" pitchFamily="34" charset="0"/>
              </a:rPr>
              <a:t>– 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launched this week</a:t>
            </a:r>
            <a:endParaRPr lang="en-US" sz="2400" dirty="0">
              <a:solidFill>
                <a:srgbClr val="294171"/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– 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In Progress!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dirty="0">
              <a:latin typeface="Calibri" panose="020F0502020204030204" pitchFamily="34" charset="0"/>
            </a:endParaRPr>
          </a:p>
          <a:p>
            <a:pPr marL="457200" lvl="1" indent="0">
              <a:buClr>
                <a:srgbClr val="FF0000"/>
              </a:buClr>
              <a:buNone/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MarkeTrak On-line Module Training via </a:t>
            </a:r>
            <a:br>
              <a:rPr lang="en-US" sz="2400" b="1" dirty="0">
                <a:latin typeface="Calibri" panose="020F0502020204030204" pitchFamily="34" charset="0"/>
              </a:rPr>
            </a:br>
            <a:r>
              <a:rPr lang="en-US" sz="2400" b="1" dirty="0">
                <a:latin typeface="Calibri" panose="020F0502020204030204" pitchFamily="34" charset="0"/>
              </a:rPr>
              <a:t>ERCOT Learning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4" y="762000"/>
            <a:ext cx="3819525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many market participants have viewed the Online training 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Which segment of the  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335799"/>
              </p:ext>
            </p:extLst>
          </p:nvPr>
        </p:nvGraphicFramePr>
        <p:xfrm>
          <a:off x="990600" y="2370356"/>
          <a:ext cx="2571750" cy="3344641"/>
        </p:xfrm>
        <a:graphic>
          <a:graphicData uri="http://schemas.openxmlformats.org/drawingml/2006/table">
            <a:tbl>
              <a:tblPr/>
              <a:tblGrid>
                <a:gridCol w="1425526">
                  <a:extLst>
                    <a:ext uri="{9D8B030D-6E8A-4147-A177-3AD203B41FA5}">
                      <a16:colId xmlns:a16="http://schemas.microsoft.com/office/drawing/2014/main" val="1495304716"/>
                    </a:ext>
                  </a:extLst>
                </a:gridCol>
                <a:gridCol w="1146224">
                  <a:extLst>
                    <a:ext uri="{9D8B030D-6E8A-4147-A177-3AD203B41FA5}">
                      <a16:colId xmlns:a16="http://schemas.microsoft.com/office/drawing/2014/main" val="3106788406"/>
                    </a:ext>
                  </a:extLst>
                </a:gridCol>
              </a:tblGrid>
              <a:tr h="5145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 Module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Viewers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972180"/>
                  </a:ext>
                </a:extLst>
              </a:tr>
              <a:tr h="2572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Overview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0638938"/>
                  </a:ext>
                </a:extLst>
              </a:tr>
              <a:tr h="2572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Switch Hold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487588"/>
                  </a:ext>
                </a:extLst>
              </a:tr>
              <a:tr h="2572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730696"/>
                  </a:ext>
                </a:extLst>
              </a:tr>
              <a:tr h="2572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019637"/>
                  </a:ext>
                </a:extLst>
              </a:tr>
              <a:tr h="2572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Usage &amp; Billing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393936"/>
                  </a:ext>
                </a:extLst>
              </a:tr>
              <a:tr h="2572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to Day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566960"/>
                  </a:ext>
                </a:extLst>
              </a:tr>
              <a:tr h="2572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Bulk Insert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689977"/>
                  </a:ext>
                </a:extLst>
              </a:tr>
              <a:tr h="2572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70961"/>
                  </a:ext>
                </a:extLst>
              </a:tr>
              <a:tr h="2572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 LSE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558305"/>
                  </a:ext>
                </a:extLst>
              </a:tr>
              <a:tr h="2572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 NonLSE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018795"/>
                  </a:ext>
                </a:extLst>
              </a:tr>
              <a:tr h="2572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92026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257552"/>
              </p:ext>
            </p:extLst>
          </p:nvPr>
        </p:nvGraphicFramePr>
        <p:xfrm>
          <a:off x="5181600" y="2385429"/>
          <a:ext cx="2590800" cy="1957970"/>
        </p:xfrm>
        <a:graphic>
          <a:graphicData uri="http://schemas.openxmlformats.org/drawingml/2006/table">
            <a:tbl>
              <a:tblPr/>
              <a:tblGrid>
                <a:gridCol w="1303548">
                  <a:extLst>
                    <a:ext uri="{9D8B030D-6E8A-4147-A177-3AD203B41FA5}">
                      <a16:colId xmlns:a16="http://schemas.microsoft.com/office/drawing/2014/main" val="3429495024"/>
                    </a:ext>
                  </a:extLst>
                </a:gridCol>
                <a:gridCol w="1287252">
                  <a:extLst>
                    <a:ext uri="{9D8B030D-6E8A-4147-A177-3AD203B41FA5}">
                      <a16:colId xmlns:a16="http://schemas.microsoft.com/office/drawing/2014/main" val="1411082947"/>
                    </a:ext>
                  </a:extLst>
                </a:gridCol>
              </a:tblGrid>
              <a:tr h="5594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Viewers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417678"/>
                  </a:ext>
                </a:extLst>
              </a:tr>
              <a:tr h="2797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LSE/REP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119850"/>
                  </a:ext>
                </a:extLst>
              </a:tr>
              <a:tr h="2797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984534"/>
                  </a:ext>
                </a:extLst>
              </a:tr>
              <a:tr h="2797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124874"/>
                  </a:ext>
                </a:extLst>
              </a:tr>
              <a:tr h="2797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649256"/>
                  </a:ext>
                </a:extLst>
              </a:tr>
              <a:tr h="2797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499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latin typeface="Calibri" panose="020F0502020204030204" pitchFamily="34" charset="0"/>
              </a:rPr>
              <a:t>MarkeTrak On-line Training Module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600" dirty="0">
                <a:latin typeface="Calibri" panose="020F0502020204030204" pitchFamily="34" charset="0"/>
              </a:rPr>
              <a:t>January 12th, </a:t>
            </a:r>
            <a:r>
              <a:rPr lang="en-US" sz="2600" b="0" dirty="0">
                <a:latin typeface="Calibri" panose="020F0502020204030204" pitchFamily="34" charset="0"/>
              </a:rPr>
              <a:t>2017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 to 3:30 PM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Room 102</a:t>
            </a: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" y="3962400"/>
            <a:ext cx="8839200" cy="2057400"/>
          </a:xfrm>
        </p:spPr>
        <p:txBody>
          <a:bodyPr/>
          <a:lstStyle/>
          <a:p>
            <a:pPr algn="ctr">
              <a:defRPr/>
            </a:pPr>
            <a:r>
              <a:rPr lang="en-US" sz="2600" u="sng" dirty="0">
                <a:latin typeface="Calibri" panose="020F0502020204030204" pitchFamily="34" charset="0"/>
              </a:rPr>
              <a:t>RMTTF January 12th  Primary Agenda Items Include: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b="0" dirty="0">
                <a:latin typeface="Calibri" panose="020F0502020204030204" pitchFamily="34" charset="0"/>
              </a:rPr>
              <a:t>Review Retail 101 – Web based training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Calibri" panose="020F0502020204030204" pitchFamily="34" charset="0"/>
              </a:rPr>
              <a:t>Review Email MT module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b="0" dirty="0">
                <a:latin typeface="Calibri" panose="020F0502020204030204" pitchFamily="34" charset="0"/>
              </a:rPr>
              <a:t>Continue review of Reporting outline/script</a:t>
            </a:r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8382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4542</TotalTime>
  <Words>443</Words>
  <Application>Microsoft Office PowerPoint</Application>
  <PresentationFormat>On-screen Show (4:3)</PresentationFormat>
  <Paragraphs>139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Retail Training Instructor Led Classes - 2017</vt:lpstr>
      <vt:lpstr>Retail Training Instructor Led Classes - 2017</vt:lpstr>
      <vt:lpstr>MarkeTrak On-line Training Modules Update! </vt:lpstr>
      <vt:lpstr>MarkeTrak On-line Module Training via  ERCOT Learning Management System </vt:lpstr>
      <vt:lpstr>MarkeTrak On-line Training Module Series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264</cp:revision>
  <cp:lastPrinted>2016-02-12T19:29:41Z</cp:lastPrinted>
  <dcterms:created xsi:type="dcterms:W3CDTF">2005-04-21T14:28:35Z</dcterms:created>
  <dcterms:modified xsi:type="dcterms:W3CDTF">2017-02-05T02:22:23Z</dcterms:modified>
</cp:coreProperties>
</file>