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22"/>
  </p:notesMasterIdLst>
  <p:handoutMasterIdLst>
    <p:handoutMasterId r:id="rId23"/>
  </p:handoutMasterIdLst>
  <p:sldIdLst>
    <p:sldId id="260" r:id="rId6"/>
    <p:sldId id="284" r:id="rId7"/>
    <p:sldId id="261" r:id="rId8"/>
    <p:sldId id="275" r:id="rId9"/>
    <p:sldId id="289" r:id="rId10"/>
    <p:sldId id="292" r:id="rId11"/>
    <p:sldId id="276" r:id="rId12"/>
    <p:sldId id="264" r:id="rId13"/>
    <p:sldId id="265" r:id="rId14"/>
    <p:sldId id="270" r:id="rId15"/>
    <p:sldId id="280" r:id="rId16"/>
    <p:sldId id="272" r:id="rId17"/>
    <p:sldId id="285" r:id="rId18"/>
    <p:sldId id="273" r:id="rId19"/>
    <p:sldId id="286" r:id="rId20"/>
    <p:sldId id="262" r:id="rId2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3926FF-832A-42D0-9291-3EA76F20DFDB}">
          <p14:sldIdLst>
            <p14:sldId id="260"/>
            <p14:sldId id="284"/>
          </p14:sldIdLst>
        </p14:section>
        <p14:section name="Meeting Minutes" id="{D18BE402-A6BF-4A3B-BBC7-FD970CD5DCEF}">
          <p14:sldIdLst>
            <p14:sldId id="261"/>
          </p14:sldIdLst>
        </p14:section>
        <p14:section name="FMEs &amp; IMFR" id="{7B07A7F3-E643-48FA-B8F7-0A8F95EAB17B}">
          <p14:sldIdLst>
            <p14:sldId id="275"/>
            <p14:sldId id="289"/>
            <p14:sldId id="292"/>
            <p14:sldId id="276"/>
          </p14:sldIdLst>
        </p14:section>
        <p14:section name="Frequency Control" id="{B8F210D6-5D03-4ACD-A13A-59DB9A6E0761}">
          <p14:sldIdLst>
            <p14:sldId id="264"/>
            <p14:sldId id="265"/>
            <p14:sldId id="270"/>
            <p14:sldId id="280"/>
            <p14:sldId id="272"/>
            <p14:sldId id="285"/>
            <p14:sldId id="273"/>
            <p14:sldId id="286"/>
          </p14:sldIdLst>
        </p14:section>
        <p14:section name="Untitled Section" id="{96F416E3-8143-44F1-BC34-31FDEEEDC0B2}">
          <p14:sldIdLst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rratano, Alex" initials="GA" lastIdx="1" clrIdx="0">
    <p:extLst>
      <p:ext uri="{19B8F6BF-5375-455C-9EA6-DF929625EA0E}">
        <p15:presenceInfo xmlns:p15="http://schemas.microsoft.com/office/powerpoint/2012/main" userId="S-1-5-21-639947351-343809578-3807592339-400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 varScale="1">
        <p:scale>
          <a:sx n="101" d="100"/>
          <a:sy n="101" d="100"/>
        </p:scale>
        <p:origin x="180" y="15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TEC</a:t>
            </a:r>
            <a:r>
              <a:rPr lang="en-US" baseline="0" dirty="0" smtClean="0"/>
              <a:t> occurred on 12/03/2016 at 23:30. </a:t>
            </a:r>
            <a:r>
              <a:rPr lang="en-US" baseline="0" smtClean="0"/>
              <a:t>Time Error was 30.06</a:t>
            </a: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25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ROS</a:t>
            </a:r>
            <a:endParaRPr lang="en-US" sz="1050" b="1" dirty="0"/>
          </a:p>
          <a:p>
            <a:pPr algn="l"/>
            <a:r>
              <a:rPr lang="en-US" sz="1050" dirty="0" smtClean="0"/>
              <a:t>2/2/2017</a:t>
            </a:r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7400" y="2804577"/>
            <a:ext cx="7543800" cy="2586136"/>
            <a:chOff x="787400" y="1852613"/>
            <a:chExt cx="7543800" cy="2586136"/>
          </a:xfrm>
        </p:grpSpPr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PDCWG Report to ROS 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Chair: </a:t>
              </a:r>
              <a:r>
                <a:rPr lang="en-US" sz="2000" dirty="0" smtClean="0"/>
                <a:t>Percy Galliguez, Brazos Electric Power Cooperative, Inc.</a:t>
              </a:r>
            </a:p>
            <a:p>
              <a:r>
                <a:rPr lang="en-US" sz="2000" i="1" dirty="0" smtClean="0"/>
                <a:t>Vice Chair: </a:t>
              </a:r>
              <a:r>
                <a:rPr lang="en-US" sz="2000" dirty="0" smtClean="0"/>
                <a:t>Stewart Rake, </a:t>
              </a:r>
              <a:r>
                <a:rPr lang="en-US" sz="2000" dirty="0" err="1" smtClean="0"/>
                <a:t>Luminant</a:t>
              </a:r>
              <a:endParaRPr lang="en-US" sz="2000" dirty="0" smtClean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ROS</a:t>
              </a:r>
            </a:p>
            <a:p>
              <a:r>
                <a:rPr lang="en-US" dirty="0" smtClean="0"/>
                <a:t>February 2</a:t>
              </a:r>
              <a:r>
                <a:rPr lang="en-US" baseline="30000" dirty="0" smtClean="0"/>
                <a:t>nd</a:t>
              </a:r>
              <a:r>
                <a:rPr lang="en-US" dirty="0" smtClean="0"/>
                <a:t>, 2017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RMS1 Performance of ERCOT Frequency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2719" y="828675"/>
            <a:ext cx="7182988" cy="51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69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Profile Analysis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4576" y="828675"/>
            <a:ext cx="8219274" cy="51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82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Error Corrections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51832" y="5747452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There was no Time Error Corrections (TEC) in January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9413" y="841259"/>
            <a:ext cx="8229600" cy="490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38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Generation Performance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7618" y="828675"/>
            <a:ext cx="8213189" cy="51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56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Generation Performance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7618" y="828675"/>
            <a:ext cx="8213189" cy="51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71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Generation Performance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25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3199742"/>
              <a:ext cx="6553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Questions?</a:t>
              </a:r>
              <a:endParaRPr lang="en-US" b="1" dirty="0" smtClean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Report Overview</a:t>
            </a:r>
          </a:p>
          <a:p>
            <a:pPr lvl="1"/>
            <a:r>
              <a:rPr lang="en-US" sz="2000" dirty="0" smtClean="0"/>
              <a:t>Meeting Minutes</a:t>
            </a:r>
          </a:p>
          <a:p>
            <a:pPr lvl="1"/>
            <a:r>
              <a:rPr lang="en-US" sz="2000" dirty="0" smtClean="0"/>
              <a:t>BAL-001-TRE-1 FMEs &amp; IMFR</a:t>
            </a:r>
            <a:endParaRPr lang="en-US" sz="1600" dirty="0" smtClean="0"/>
          </a:p>
          <a:p>
            <a:pPr lvl="2"/>
            <a:r>
              <a:rPr lang="en-US" sz="1600" dirty="0"/>
              <a:t>3</a:t>
            </a:r>
            <a:r>
              <a:rPr lang="en-US" sz="1600" dirty="0" smtClean="0"/>
              <a:t> FMEs in the month of January</a:t>
            </a:r>
          </a:p>
          <a:p>
            <a:pPr lvl="2"/>
            <a:r>
              <a:rPr lang="en-US" sz="1600" dirty="0" smtClean="0"/>
              <a:t>BAL-001-TRE-1 Unit Performance Report now includes Solar resources.</a:t>
            </a:r>
          </a:p>
          <a:p>
            <a:pPr lvl="1"/>
            <a:r>
              <a:rPr lang="en-US" sz="2000" dirty="0" smtClean="0"/>
              <a:t>Frequency Control Report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Overview &amp;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66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kern="0" dirty="0" smtClean="0"/>
              <a:t>PDCWG Meeting </a:t>
            </a:r>
            <a:r>
              <a:rPr lang="en-US" sz="2400" b="1" kern="0" dirty="0" smtClean="0"/>
              <a:t>1/18/17</a:t>
            </a:r>
            <a:endParaRPr lang="en-US" sz="2400" b="1" kern="0" dirty="0" smtClean="0"/>
          </a:p>
          <a:p>
            <a:pPr lvl="1"/>
            <a:r>
              <a:rPr lang="en-US" sz="1800" kern="0" dirty="0" smtClean="0"/>
              <a:t>Regulation &amp; Frequency Control Reports</a:t>
            </a:r>
          </a:p>
          <a:p>
            <a:pPr lvl="1"/>
            <a:r>
              <a:rPr lang="en-US" sz="1800" kern="0" dirty="0"/>
              <a:t>GREDP Performance </a:t>
            </a:r>
            <a:r>
              <a:rPr lang="en-US" sz="1800" kern="0" dirty="0" smtClean="0"/>
              <a:t>Analysis</a:t>
            </a:r>
          </a:p>
          <a:p>
            <a:pPr lvl="1"/>
            <a:r>
              <a:rPr lang="en-US" sz="1800" kern="0" dirty="0" smtClean="0"/>
              <a:t>MOD-026-1 &amp; MOD-027-1 Discussion</a:t>
            </a:r>
          </a:p>
          <a:p>
            <a:pPr lvl="2"/>
            <a:r>
              <a:rPr lang="en-US" sz="1400" kern="0" dirty="0" smtClean="0"/>
              <a:t>NPRR Proposal/Review Status</a:t>
            </a:r>
          </a:p>
          <a:p>
            <a:pPr lvl="1"/>
            <a:r>
              <a:rPr lang="en-US" sz="1800" kern="0" dirty="0" smtClean="0"/>
              <a:t>Initiated an unofficial subgroup of PDCWG to review and propose changes to BAL-001-TRE-1.</a:t>
            </a:r>
          </a:p>
          <a:p>
            <a:pPr lvl="2"/>
            <a:r>
              <a:rPr lang="en-US" sz="1400" kern="0" dirty="0" smtClean="0"/>
              <a:t>PDCWG has a list of initial proposals to review.</a:t>
            </a:r>
          </a:p>
          <a:p>
            <a:pPr lvl="2"/>
            <a:r>
              <a:rPr lang="en-US" sz="1400" kern="0" dirty="0" smtClean="0"/>
              <a:t>Led by Chad Mulholland from NRG</a:t>
            </a:r>
          </a:p>
          <a:p>
            <a:pPr lvl="2"/>
            <a:r>
              <a:rPr lang="en-US" sz="1400" kern="0" dirty="0" smtClean="0"/>
              <a:t>One initial proposal is reviewing the Ramp Adjustment calculation for PUPFR and PSPFR.</a:t>
            </a:r>
            <a:endParaRPr lang="en-US" sz="1400" kern="0" dirty="0" smtClean="0"/>
          </a:p>
          <a:p>
            <a:pPr lvl="1"/>
            <a:r>
              <a:rPr lang="en-US" sz="1800" kern="0" dirty="0" smtClean="0"/>
              <a:t>Reviewed Frequency Events</a:t>
            </a:r>
          </a:p>
          <a:p>
            <a:pPr lvl="2"/>
            <a:r>
              <a:rPr lang="pt-BR" sz="1400" kern="0" dirty="0" smtClean="0"/>
              <a:t>12/23/2016 16:54:13</a:t>
            </a:r>
            <a:endParaRPr lang="pt-BR" sz="1400" kern="0" dirty="0" smtClean="0"/>
          </a:p>
          <a:p>
            <a:pPr lvl="3"/>
            <a:r>
              <a:rPr lang="pt-BR" sz="1200" kern="0" dirty="0" smtClean="0"/>
              <a:t>Loss </a:t>
            </a:r>
            <a:r>
              <a:rPr lang="pt-BR" sz="1200" kern="0" dirty="0"/>
              <a:t>of </a:t>
            </a:r>
            <a:r>
              <a:rPr lang="pt-BR" sz="1200" kern="0" dirty="0" smtClean="0"/>
              <a:t>570</a:t>
            </a:r>
            <a:r>
              <a:rPr lang="pt-BR" sz="1200" kern="0" dirty="0" smtClean="0"/>
              <a:t>MW</a:t>
            </a:r>
            <a:endParaRPr lang="pt-BR" sz="1200" kern="0" dirty="0"/>
          </a:p>
          <a:p>
            <a:pPr lvl="3"/>
            <a:r>
              <a:rPr lang="pt-BR" sz="1200" kern="0" dirty="0" smtClean="0"/>
              <a:t>627</a:t>
            </a:r>
            <a:r>
              <a:rPr lang="pt-BR" sz="1200" kern="0" dirty="0" smtClean="0"/>
              <a:t> </a:t>
            </a:r>
            <a:r>
              <a:rPr lang="pt-BR" sz="1200" kern="0" dirty="0"/>
              <a:t>MW/0.1HZ </a:t>
            </a:r>
            <a:r>
              <a:rPr lang="pt-BR" sz="1200" kern="0" dirty="0" smtClean="0"/>
              <a:t>Response</a:t>
            </a:r>
          </a:p>
          <a:p>
            <a:pPr lvl="3"/>
            <a:r>
              <a:rPr lang="en-US" sz="1200" kern="0" dirty="0"/>
              <a:t>7</a:t>
            </a:r>
            <a:r>
              <a:rPr lang="en-US" sz="1200" kern="0" dirty="0" smtClean="0"/>
              <a:t> </a:t>
            </a:r>
            <a:r>
              <a:rPr lang="en-US" sz="1200" kern="0" dirty="0"/>
              <a:t>of </a:t>
            </a:r>
            <a:r>
              <a:rPr lang="en-US" sz="1200" kern="0" dirty="0" smtClean="0"/>
              <a:t>38</a:t>
            </a:r>
            <a:r>
              <a:rPr lang="en-US" sz="1200" kern="0" dirty="0" smtClean="0"/>
              <a:t> </a:t>
            </a:r>
            <a:r>
              <a:rPr lang="en-US" sz="1200" kern="0" dirty="0"/>
              <a:t>Generation Resources providing RRS had less than 75% of their expected Initial Primary Frequency Response.</a:t>
            </a:r>
          </a:p>
          <a:p>
            <a:pPr lvl="3"/>
            <a:r>
              <a:rPr lang="en-US" sz="1200" kern="0" dirty="0"/>
              <a:t>7</a:t>
            </a:r>
            <a:r>
              <a:rPr lang="en-US" sz="1200" kern="0" dirty="0" smtClean="0"/>
              <a:t> </a:t>
            </a:r>
            <a:r>
              <a:rPr lang="en-US" sz="1200" kern="0" dirty="0"/>
              <a:t>of </a:t>
            </a:r>
            <a:r>
              <a:rPr lang="en-US" sz="1200" kern="0" dirty="0" smtClean="0"/>
              <a:t>38</a:t>
            </a:r>
            <a:r>
              <a:rPr lang="en-US" sz="1200" kern="0" dirty="0" smtClean="0"/>
              <a:t> </a:t>
            </a:r>
            <a:r>
              <a:rPr lang="en-US" sz="1200" kern="0" dirty="0"/>
              <a:t>Generation Resources providing RRS had less than 75% of their expected Sustained Primary Frequency </a:t>
            </a:r>
            <a:r>
              <a:rPr lang="en-US" sz="1200" kern="0" dirty="0" smtClean="0"/>
              <a:t>Response</a:t>
            </a:r>
          </a:p>
          <a:p>
            <a:pPr marL="1371600" lvl="3" indent="0">
              <a:buNone/>
            </a:pPr>
            <a:endParaRPr lang="pt-BR" sz="1400" i="1" kern="0" dirty="0"/>
          </a:p>
          <a:p>
            <a:pPr lvl="3"/>
            <a:endParaRPr lang="pt-BR" sz="1400" kern="0" dirty="0"/>
          </a:p>
          <a:p>
            <a:pPr lvl="3"/>
            <a:endParaRPr lang="pt-BR" sz="1400" kern="0" dirty="0" smtClean="0"/>
          </a:p>
          <a:p>
            <a:pPr lvl="3"/>
            <a:endParaRPr lang="pt-BR" sz="650" kern="0" dirty="0" smtClean="0"/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Measurable Events Performance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January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89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There were 3 FMEs in January.</a:t>
            </a:r>
            <a:endParaRPr lang="en-US" sz="2800" dirty="0"/>
          </a:p>
          <a:p>
            <a:pPr lvl="1"/>
            <a:r>
              <a:rPr lang="en-US" sz="2400" dirty="0" smtClean="0"/>
              <a:t>1/6/2017 23:58:52</a:t>
            </a:r>
            <a:endParaRPr lang="en-US" sz="2400" dirty="0"/>
          </a:p>
          <a:p>
            <a:pPr lvl="2"/>
            <a:r>
              <a:rPr lang="en-US" sz="2000" dirty="0"/>
              <a:t>Loss of </a:t>
            </a:r>
            <a:r>
              <a:rPr lang="en-US" sz="2000" dirty="0" smtClean="0"/>
              <a:t>731 MW</a:t>
            </a:r>
            <a:endParaRPr lang="en-US" sz="2000" dirty="0"/>
          </a:p>
          <a:p>
            <a:pPr lvl="2"/>
            <a:r>
              <a:rPr lang="en-US" sz="2000" dirty="0"/>
              <a:t>Interconnection Frequency Response: </a:t>
            </a:r>
            <a:r>
              <a:rPr lang="en-US" sz="2000" dirty="0" smtClean="0"/>
              <a:t>1,125 </a:t>
            </a:r>
            <a:r>
              <a:rPr lang="en-US" sz="2000" dirty="0"/>
              <a:t>MW/0.1 Hz</a:t>
            </a:r>
          </a:p>
          <a:p>
            <a:pPr lvl="2"/>
            <a:r>
              <a:rPr lang="en-US" sz="2000" dirty="0" smtClean="0"/>
              <a:t>14 </a:t>
            </a:r>
            <a:r>
              <a:rPr lang="en-US" sz="2000" dirty="0"/>
              <a:t>of </a:t>
            </a:r>
            <a:r>
              <a:rPr lang="en-US" sz="2000" dirty="0" smtClean="0"/>
              <a:t>47 </a:t>
            </a:r>
            <a:r>
              <a:rPr lang="en-US" sz="2000" dirty="0"/>
              <a:t>Evaluated Generation Resources had less than 75% of their expected Initial Primary Frequency Response.</a:t>
            </a:r>
          </a:p>
          <a:p>
            <a:pPr lvl="2"/>
            <a:r>
              <a:rPr lang="en-US" sz="2000" dirty="0" smtClean="0"/>
              <a:t>14 </a:t>
            </a:r>
            <a:r>
              <a:rPr lang="en-US" sz="2000" dirty="0"/>
              <a:t>of </a:t>
            </a:r>
            <a:r>
              <a:rPr lang="en-US" sz="2000" dirty="0" smtClean="0"/>
              <a:t>47 </a:t>
            </a:r>
            <a:r>
              <a:rPr lang="en-US" sz="2000" dirty="0"/>
              <a:t>Evaluated Generation Resources had less than 75% of their expected Sustained Primary Frequency </a:t>
            </a:r>
            <a:r>
              <a:rPr lang="en-US" sz="2000" dirty="0" smtClean="0"/>
              <a:t>Response.</a:t>
            </a:r>
            <a:endParaRPr lang="en-US" dirty="0"/>
          </a:p>
          <a:p>
            <a:pPr lvl="1"/>
            <a:r>
              <a:rPr lang="en-US" sz="2400" dirty="0" smtClean="0"/>
              <a:t>1/10/2017 15:13:18</a:t>
            </a:r>
            <a:endParaRPr lang="en-US" sz="2400" dirty="0"/>
          </a:p>
          <a:p>
            <a:pPr lvl="2"/>
            <a:r>
              <a:rPr lang="en-US" sz="2000" dirty="0"/>
              <a:t>Loss of </a:t>
            </a:r>
            <a:r>
              <a:rPr lang="en-US" sz="2000" dirty="0" smtClean="0"/>
              <a:t>404 </a:t>
            </a:r>
            <a:r>
              <a:rPr lang="en-US" sz="2000" dirty="0"/>
              <a:t>MW</a:t>
            </a:r>
          </a:p>
          <a:p>
            <a:pPr lvl="2"/>
            <a:r>
              <a:rPr lang="en-US" sz="2000" dirty="0"/>
              <a:t>Interconnection Frequency Response: </a:t>
            </a:r>
            <a:r>
              <a:rPr lang="en-US" sz="2000" dirty="0" smtClean="0"/>
              <a:t>641 </a:t>
            </a:r>
            <a:r>
              <a:rPr lang="en-US" sz="2000" dirty="0"/>
              <a:t>MW/0.1 Hz</a:t>
            </a:r>
          </a:p>
          <a:p>
            <a:pPr lvl="2"/>
            <a:r>
              <a:rPr lang="en-US" sz="2000" dirty="0" smtClean="0"/>
              <a:t>19 </a:t>
            </a:r>
            <a:r>
              <a:rPr lang="en-US" sz="2000" dirty="0"/>
              <a:t>of 47 Evaluated Generation Resources had less than 75% of their expected Initial Primary Frequency Response.</a:t>
            </a:r>
          </a:p>
          <a:p>
            <a:pPr lvl="2"/>
            <a:r>
              <a:rPr lang="en-US" sz="2000" dirty="0" smtClean="0"/>
              <a:t>20 </a:t>
            </a:r>
            <a:r>
              <a:rPr lang="en-US" sz="2000" dirty="0"/>
              <a:t>of 47 Evaluated Generation Resources had less than 75% of their expected Sustained Primary Frequency Response.</a:t>
            </a:r>
            <a:endParaRPr lang="en-US" dirty="0"/>
          </a:p>
          <a:p>
            <a:pPr lvl="2"/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Measurable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04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dirty="0" smtClean="0"/>
              <a:t>1/23/2017 21:50:20</a:t>
            </a:r>
            <a:endParaRPr lang="en-US" sz="2400" dirty="0"/>
          </a:p>
          <a:p>
            <a:pPr lvl="2"/>
            <a:r>
              <a:rPr lang="en-US" sz="2000" dirty="0"/>
              <a:t>Loss of </a:t>
            </a:r>
            <a:r>
              <a:rPr lang="en-US" sz="2000" dirty="0" smtClean="0"/>
              <a:t>796 MW</a:t>
            </a:r>
            <a:endParaRPr lang="en-US" sz="2000" dirty="0"/>
          </a:p>
          <a:p>
            <a:pPr lvl="2"/>
            <a:r>
              <a:rPr lang="en-US" sz="2000" dirty="0"/>
              <a:t>Interconnection Frequency Response: </a:t>
            </a:r>
            <a:r>
              <a:rPr lang="en-US" sz="2000" dirty="0" smtClean="0"/>
              <a:t>2,095 </a:t>
            </a:r>
            <a:r>
              <a:rPr lang="en-US" sz="2000" dirty="0"/>
              <a:t>MW/0.1 Hz</a:t>
            </a:r>
          </a:p>
          <a:p>
            <a:pPr lvl="2"/>
            <a:r>
              <a:rPr lang="en-US" sz="2000" dirty="0" smtClean="0"/>
              <a:t>3 </a:t>
            </a:r>
            <a:r>
              <a:rPr lang="en-US" sz="2000" dirty="0"/>
              <a:t>of </a:t>
            </a:r>
            <a:r>
              <a:rPr lang="en-US" sz="2000" dirty="0" smtClean="0"/>
              <a:t>42 </a:t>
            </a:r>
            <a:r>
              <a:rPr lang="en-US" sz="2000" dirty="0"/>
              <a:t>Evaluated Generation Resources had less than 75% of their expected Initial Primary Frequency Response.</a:t>
            </a:r>
          </a:p>
          <a:p>
            <a:pPr lvl="2"/>
            <a:r>
              <a:rPr lang="en-US" sz="2000" dirty="0"/>
              <a:t>5</a:t>
            </a:r>
            <a:r>
              <a:rPr lang="en-US" sz="2000" dirty="0" smtClean="0"/>
              <a:t> </a:t>
            </a:r>
            <a:r>
              <a:rPr lang="en-US" sz="2000" dirty="0"/>
              <a:t>of </a:t>
            </a:r>
            <a:r>
              <a:rPr lang="en-US" sz="2000" dirty="0" smtClean="0"/>
              <a:t>42 </a:t>
            </a:r>
            <a:r>
              <a:rPr lang="en-US" sz="2000" dirty="0"/>
              <a:t>Evaluated Generation Resources had less than 75% of their expected Sustained Primary Frequency </a:t>
            </a:r>
            <a:r>
              <a:rPr lang="en-US" sz="2000" dirty="0" smtClean="0"/>
              <a:t>Response.</a:t>
            </a:r>
            <a:endParaRPr lang="en-US" dirty="0"/>
          </a:p>
          <a:p>
            <a:pPr lvl="2"/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Measurable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65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2297" y="828675"/>
            <a:ext cx="7499899" cy="511651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Interconnection Minimum Frequency Response (IMFR) Performance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235430" y="2914650"/>
            <a:ext cx="212479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IMFR Performance currently 1010.23 MW/0.1Hz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5995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Frequency Control Report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January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23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CPS1 Performance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00073" y="640808"/>
            <a:ext cx="363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CPS1 12 Month Rolling Average </a:t>
            </a:r>
            <a:r>
              <a:rPr lang="en-US" sz="1400" smtClean="0"/>
              <a:t>= 176.31%</a:t>
            </a:r>
            <a:endParaRPr lang="en-US" sz="1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413" y="882782"/>
            <a:ext cx="8229600" cy="5008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54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c34af464-7aa1-4edd-9be4-83dffc1cb926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6332</TotalTime>
  <Words>420</Words>
  <Application>Microsoft Office PowerPoint</Application>
  <PresentationFormat>On-screen Show (4:3)</PresentationFormat>
  <Paragraphs>70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Office Theme</vt:lpstr>
      <vt:lpstr>Custom Design</vt:lpstr>
      <vt:lpstr>PowerPoint Presentation</vt:lpstr>
      <vt:lpstr>Report Overview &amp; Notes</vt:lpstr>
      <vt:lpstr>Meeting Minutes</vt:lpstr>
      <vt:lpstr>Frequency Measurable Events Performance</vt:lpstr>
      <vt:lpstr>Frequency Measurable Events</vt:lpstr>
      <vt:lpstr>Frequency Measurable Events</vt:lpstr>
      <vt:lpstr>Interconnection Minimum Frequency Response (IMFR) Performance</vt:lpstr>
      <vt:lpstr>Frequency Control Report</vt:lpstr>
      <vt:lpstr>CPS1 Performance</vt:lpstr>
      <vt:lpstr>RMS1 Performance of ERCOT Frequency</vt:lpstr>
      <vt:lpstr>Frequency Profile Analysis</vt:lpstr>
      <vt:lpstr>Time Error Corrections</vt:lpstr>
      <vt:lpstr>Wind Generation Performance</vt:lpstr>
      <vt:lpstr>Wind Generation Performance</vt:lpstr>
      <vt:lpstr>Wind Generation Performance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Giarratano, Alex</cp:lastModifiedBy>
  <cp:revision>233</cp:revision>
  <cp:lastPrinted>2013-01-30T23:16:36Z</cp:lastPrinted>
  <dcterms:created xsi:type="dcterms:W3CDTF">2010-04-12T23:12:02Z</dcterms:created>
  <dcterms:modified xsi:type="dcterms:W3CDTF">2017-02-01T23:24:18Z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