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78" r:id="rId8"/>
    <p:sldId id="279" r:id="rId9"/>
    <p:sldId id="27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3" d="100"/>
          <a:sy n="73" d="100"/>
        </p:scale>
        <p:origin x="588" y="18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Resource%20Adequacy\Presentations\2017\SAWG,%202-6-2017%20(Net%20Load%20Solar)\GINR_SolarProjec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Interconnection </a:t>
            </a:r>
            <a:r>
              <a:rPr lang="en-US" sz="18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Request Milestones,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8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Solar PV Projects by Year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Sheet2!$B$1</c:f>
              <c:strCache>
                <c:ptCount val="1"/>
                <c:pt idx="0">
                  <c:v>FIS Requested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Sheet2!$A$2:$A$7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Sheet2!$B$2:$B$7</c:f>
              <c:numCache>
                <c:formatCode>General</c:formatCode>
                <c:ptCount val="6"/>
                <c:pt idx="0">
                  <c:v>338.03</c:v>
                </c:pt>
                <c:pt idx="1">
                  <c:v>2279.9700000000003</c:v>
                </c:pt>
                <c:pt idx="2">
                  <c:v>4986.366</c:v>
                </c:pt>
                <c:pt idx="3">
                  <c:v>2941.9389999999994</c:v>
                </c:pt>
                <c:pt idx="4">
                  <c:v>385</c:v>
                </c:pt>
                <c:pt idx="5">
                  <c:v>231</c:v>
                </c:pt>
              </c:numCache>
            </c:numRef>
          </c:val>
        </c:ser>
        <c:ser>
          <c:idx val="2"/>
          <c:order val="2"/>
          <c:tx>
            <c:strRef>
              <c:f>Sheet2!$C$1</c:f>
              <c:strCache>
                <c:ptCount val="1"/>
                <c:pt idx="0">
                  <c:v>IA Signed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Sheet2!$A$2:$A$7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Sheet2!$C$2:$C$7</c:f>
              <c:numCache>
                <c:formatCode>General</c:formatCode>
                <c:ptCount val="6"/>
                <c:pt idx="0">
                  <c:v>338.03</c:v>
                </c:pt>
                <c:pt idx="1">
                  <c:v>530.91499999999996</c:v>
                </c:pt>
                <c:pt idx="2">
                  <c:v>508.2</c:v>
                </c:pt>
                <c:pt idx="3">
                  <c:v>100.1</c:v>
                </c:pt>
                <c:pt idx="4">
                  <c:v>77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Sheet2!$D$1</c:f>
              <c:strCache>
                <c:ptCount val="1"/>
                <c:pt idx="0">
                  <c:v>IA Signed with Financial Commitment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Sheet2!$A$2:$A$7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Sheet2!$D$2:$D$7</c:f>
              <c:numCache>
                <c:formatCode>General</c:formatCode>
                <c:ptCount val="6"/>
                <c:pt idx="0">
                  <c:v>338.03000000000003</c:v>
                </c:pt>
                <c:pt idx="1">
                  <c:v>207.9</c:v>
                </c:pt>
                <c:pt idx="2">
                  <c:v>508.2</c:v>
                </c:pt>
                <c:pt idx="3">
                  <c:v>100.1</c:v>
                </c:pt>
                <c:pt idx="4">
                  <c:v>77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Lbls>
            <c:dLbl>
              <c:idx val="6"/>
              <c:layout>
                <c:manualLayout>
                  <c:x val="-2.2675736961451248E-3"/>
                  <c:y val="9.8400971302815953E-3"/>
                </c:manualLayout>
              </c:layout>
              <c:tx>
                <c:rich>
                  <a:bodyPr/>
                  <a:lstStyle/>
                  <a:p>
                    <a:fld id="{A272F37F-BC95-4F46-B8CB-4547489E781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Sheet2!$E$2:$E$8</c:f>
              <c:numCache>
                <c:formatCode>General</c:formatCode>
                <c:ptCount val="7"/>
                <c:pt idx="6" formatCode="_(* #,##0_);_(* \(#,##0\);_(* &quot;-&quot;??_);_(@_)">
                  <c:v>11162.305</c:v>
                </c:pt>
              </c:numCache>
            </c:numRef>
          </c:val>
        </c:ser>
        <c:ser>
          <c:idx val="5"/>
          <c:order val="5"/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1.3145536018472953E-2"/>
                  <c:y val="-7.97606928001215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Sheet2!$F$2:$F$8</c:f>
              <c:numCache>
                <c:formatCode>General</c:formatCode>
                <c:ptCount val="7"/>
                <c:pt idx="6" formatCode="_(* #,##0_);_(* \(#,##0\);_(* &quot;-&quot;??_);_(@_)">
                  <c:v>1554.2449999999999</c:v>
                </c:pt>
              </c:numCache>
            </c:numRef>
          </c:val>
        </c:ser>
        <c:ser>
          <c:idx val="6"/>
          <c:order val="6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3.2086050176021639E-3"/>
                  <c:y val="5.31737952000810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Sheet2!$G$2:$G$8</c:f>
              <c:numCache>
                <c:formatCode>General</c:formatCode>
                <c:ptCount val="7"/>
                <c:pt idx="6" formatCode="_(* #,##0_);_(* \(#,##0\);_(* &quot;-&quot;??_);_(@_)">
                  <c:v>1231.23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9"/>
        <c:overlap val="-27"/>
        <c:axId val="409655008"/>
        <c:axId val="4096534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Sheet2!$A$1</c15:sqref>
                        </c15:formulaRef>
                      </c:ext>
                    </c:extLst>
                    <c:strCache>
                      <c:ptCount val="1"/>
                      <c:pt idx="0">
                        <c:v>Year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Sheet2!$A$2:$A$7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2017</c:v>
                      </c:pt>
                      <c:pt idx="1">
                        <c:v>2018</c:v>
                      </c:pt>
                      <c:pt idx="2">
                        <c:v>2019</c:v>
                      </c:pt>
                      <c:pt idx="3">
                        <c:v>2020</c:v>
                      </c:pt>
                      <c:pt idx="4">
                        <c:v>2021</c:v>
                      </c:pt>
                      <c:pt idx="5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Sheet2!$A$2:$A$7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2017</c:v>
                      </c:pt>
                      <c:pt idx="1">
                        <c:v>2018</c:v>
                      </c:pt>
                      <c:pt idx="2">
                        <c:v>2019</c:v>
                      </c:pt>
                      <c:pt idx="3">
                        <c:v>2020</c:v>
                      </c:pt>
                      <c:pt idx="4">
                        <c:v>2021</c:v>
                      </c:pt>
                      <c:pt idx="5">
                        <c:v>2022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40965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653440"/>
        <c:crosses val="autoZero"/>
        <c:auto val="1"/>
        <c:lblAlgn val="ctr"/>
        <c:lblOffset val="100"/>
        <c:noMultiLvlLbl val="0"/>
      </c:catAx>
      <c:valAx>
        <c:axId val="40965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/>
                  <a:t>MW, Summer Peak Capacity Contribution</a:t>
                </a:r>
              </a:p>
            </c:rich>
          </c:tx>
          <c:layout>
            <c:manualLayout>
              <c:xMode val="edge"/>
              <c:yMode val="edge"/>
              <c:x val="1.2614378246725648E-2"/>
              <c:y val="0.2476745361790106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655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99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1816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Solar Penetration Impact on Resource Adequacy </a:t>
            </a:r>
            <a:endParaRPr lang="en-US" sz="2400" b="1" dirty="0"/>
          </a:p>
          <a:p>
            <a:endParaRPr lang="en-US" b="1" dirty="0" smtClean="0"/>
          </a:p>
          <a:p>
            <a:r>
              <a:rPr lang="en-US" b="1" dirty="0" smtClean="0"/>
              <a:t>Supply Analysis Working Group Meeting, </a:t>
            </a:r>
            <a:r>
              <a:rPr lang="en-US" b="1" dirty="0" smtClean="0"/>
              <a:t>2/1/2017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7" y="243682"/>
            <a:ext cx="8458200" cy="1143000"/>
          </a:xfrm>
        </p:spPr>
        <p:txBody>
          <a:bodyPr/>
          <a:lstStyle/>
          <a:p>
            <a:r>
              <a:rPr lang="en-US" dirty="0" smtClean="0"/>
              <a:t>LTSA “Key Findings” Chart – 2031 July 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1328113"/>
            <a:ext cx="457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Net-peak resource adequacy challenge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624" y="1635890"/>
            <a:ext cx="7253378" cy="438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73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7" y="243682"/>
            <a:ext cx="8458200" cy="594518"/>
          </a:xfrm>
        </p:spPr>
        <p:txBody>
          <a:bodyPr/>
          <a:lstStyle/>
          <a:p>
            <a:r>
              <a:rPr lang="en-US" dirty="0" smtClean="0"/>
              <a:t>Solar PV Interconnection Requests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4922223"/>
              </p:ext>
            </p:extLst>
          </p:nvPr>
        </p:nvGraphicFramePr>
        <p:xfrm>
          <a:off x="1190624" y="1040605"/>
          <a:ext cx="6762752" cy="4776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2"/>
          <p:cNvSpPr txBox="1"/>
          <p:nvPr/>
        </p:nvSpPr>
        <p:spPr>
          <a:xfrm>
            <a:off x="7086601" y="5257800"/>
            <a:ext cx="866775" cy="411956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/>
              <a:t>Cumulative Totals</a:t>
            </a:r>
          </a:p>
        </p:txBody>
      </p:sp>
    </p:spTree>
    <p:extLst>
      <p:ext uri="{BB962C8B-B14F-4D97-AF65-F5344CB8AC3E}">
        <p14:creationId xmlns:p14="http://schemas.microsoft.com/office/powerpoint/2010/main" val="79094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Capacity, Demand and Reserves (CDR)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6" y="953720"/>
            <a:ext cx="8534400" cy="5294679"/>
          </a:xfrm>
        </p:spPr>
        <p:txBody>
          <a:bodyPr/>
          <a:lstStyle/>
          <a:p>
            <a:r>
              <a:rPr lang="en-US" sz="3000" dirty="0" smtClean="0"/>
              <a:t>Resource issues?</a:t>
            </a:r>
          </a:p>
          <a:p>
            <a:pPr lvl="1"/>
            <a:r>
              <a:rPr lang="en-US" sz="2600" dirty="0" smtClean="0"/>
              <a:t>Solar penetration growing, but capacity levels </a:t>
            </a:r>
            <a:r>
              <a:rPr lang="en-US" sz="2600" dirty="0" smtClean="0"/>
              <a:t>relatively small </a:t>
            </a:r>
            <a:r>
              <a:rPr lang="en-US" sz="2600" dirty="0" smtClean="0"/>
              <a:t>during the five-year CDR time horizon</a:t>
            </a:r>
          </a:p>
          <a:p>
            <a:pPr lvl="1"/>
            <a:r>
              <a:rPr lang="en-US" sz="2600" dirty="0" smtClean="0"/>
              <a:t>CDR does not capture supply-side and demand-side responses that would address solar capacity drop-off issues in the long term</a:t>
            </a:r>
          </a:p>
          <a:p>
            <a:pPr lvl="1"/>
            <a:r>
              <a:rPr lang="en-US" sz="2600" dirty="0" smtClean="0"/>
              <a:t>Net Peak </a:t>
            </a:r>
            <a:r>
              <a:rPr lang="en-US" sz="2600" smtClean="0"/>
              <a:t>Load accounting</a:t>
            </a:r>
            <a:endParaRPr lang="en-US" sz="2600" dirty="0" smtClean="0"/>
          </a:p>
          <a:p>
            <a:r>
              <a:rPr lang="en-US" sz="3000" dirty="0" smtClean="0"/>
              <a:t>Load forecast issues?</a:t>
            </a:r>
          </a:p>
          <a:p>
            <a:pPr lvl="1"/>
            <a:r>
              <a:rPr lang="en-US" sz="2600" dirty="0" smtClean="0"/>
              <a:t>Disparity between historical </a:t>
            </a:r>
            <a:r>
              <a:rPr lang="en-US" sz="2600" dirty="0"/>
              <a:t>rate </a:t>
            </a:r>
            <a:r>
              <a:rPr lang="en-US" sz="2600" dirty="0" smtClean="0"/>
              <a:t>of distributed </a:t>
            </a:r>
            <a:r>
              <a:rPr lang="en-US" sz="2600" dirty="0"/>
              <a:t>solar penetration </a:t>
            </a:r>
            <a:r>
              <a:rPr lang="en-US" sz="2600" dirty="0" smtClean="0"/>
              <a:t>embedded </a:t>
            </a:r>
            <a:r>
              <a:rPr lang="en-US" sz="2600" dirty="0" smtClean="0"/>
              <a:t>in load forecast vs. future rate trends</a:t>
            </a:r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6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4371</TotalTime>
  <Words>126</Words>
  <Application>Microsoft Office PowerPoint</Application>
  <PresentationFormat>On-screen Show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LTSA “Key Findings” Chart – 2031 July Day</vt:lpstr>
      <vt:lpstr>Solar PV Interconnection Requests</vt:lpstr>
      <vt:lpstr>Capacity, Demand and Reserves (CDR) Report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67</cp:revision>
  <cp:lastPrinted>2016-01-21T20:53:15Z</cp:lastPrinted>
  <dcterms:created xsi:type="dcterms:W3CDTF">2016-01-21T15:20:31Z</dcterms:created>
  <dcterms:modified xsi:type="dcterms:W3CDTF">2017-02-03T17:53:46Z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