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75" r:id="rId9"/>
    <p:sldId id="289" r:id="rId10"/>
    <p:sldId id="292" r:id="rId11"/>
    <p:sldId id="276" r:id="rId12"/>
    <p:sldId id="264" r:id="rId13"/>
    <p:sldId id="265" r:id="rId14"/>
    <p:sldId id="270" r:id="rId15"/>
    <p:sldId id="280" r:id="rId16"/>
    <p:sldId id="272" r:id="rId17"/>
    <p:sldId id="285" r:id="rId18"/>
    <p:sldId id="273" r:id="rId19"/>
    <p:sldId id="286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92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01" d="100"/>
          <a:sy n="101" d="100"/>
        </p:scale>
        <p:origin x="180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</a:t>
            </a:r>
            <a:r>
              <a:rPr lang="en-US" baseline="0" dirty="0" smtClean="0"/>
              <a:t> occurred on 12/03/2016 at 23:30. </a:t>
            </a:r>
            <a:r>
              <a:rPr lang="en-US" baseline="0" smtClean="0"/>
              <a:t>Time Error was 30.06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2/2/2017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Lei Ye, Austin Energy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February 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, 2017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719" y="828675"/>
            <a:ext cx="718298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576" y="828675"/>
            <a:ext cx="8219274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was no Time Error Corrections (TEC) in January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13" y="841259"/>
            <a:ext cx="8229600" cy="49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  <a:endParaRPr lang="en-US" sz="1600" dirty="0" smtClean="0"/>
          </a:p>
          <a:p>
            <a:pPr lvl="2"/>
            <a:r>
              <a:rPr lang="en-US" sz="1600" dirty="0"/>
              <a:t>3</a:t>
            </a:r>
            <a:r>
              <a:rPr lang="en-US" sz="1600" dirty="0" smtClean="0"/>
              <a:t> FMEs in the month of January</a:t>
            </a:r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PDCWG Meeting 1/18/17</a:t>
            </a:r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</a:p>
          <a:p>
            <a:pPr lvl="2"/>
            <a:r>
              <a:rPr lang="en-US" sz="1400" kern="0" dirty="0" smtClean="0"/>
              <a:t>NOGRR </a:t>
            </a:r>
            <a:r>
              <a:rPr lang="en-US" sz="1400" kern="0" dirty="0" smtClean="0"/>
              <a:t>Proposal/Review Status</a:t>
            </a:r>
          </a:p>
          <a:p>
            <a:pPr lvl="1"/>
            <a:r>
              <a:rPr lang="en-US" sz="1800" kern="0" dirty="0" smtClean="0"/>
              <a:t>Initiated an unofficial subgroup of PDCWG to review and propose changes to BAL-001-TRE-1.</a:t>
            </a:r>
          </a:p>
          <a:p>
            <a:pPr lvl="2"/>
            <a:r>
              <a:rPr lang="en-US" sz="1400" kern="0" dirty="0" smtClean="0"/>
              <a:t>PDCWG has a list of initial proposals to review.</a:t>
            </a:r>
          </a:p>
          <a:p>
            <a:pPr lvl="2"/>
            <a:r>
              <a:rPr lang="en-US" sz="1400" kern="0" dirty="0" smtClean="0"/>
              <a:t>Led by Chad Mulholland from NRG</a:t>
            </a:r>
          </a:p>
          <a:p>
            <a:pPr lvl="2"/>
            <a:r>
              <a:rPr lang="en-US" sz="1400" kern="0" dirty="0" smtClean="0"/>
              <a:t>One initial proposal is reviewing the Ramp Adjustment calculation for PUPFR and PSPFR.</a:t>
            </a:r>
          </a:p>
          <a:p>
            <a:pPr lvl="1"/>
            <a:r>
              <a:rPr lang="en-US" sz="1800" kern="0" dirty="0" smtClean="0"/>
              <a:t>Reviewed Frequency Events</a:t>
            </a:r>
          </a:p>
          <a:p>
            <a:pPr lvl="2"/>
            <a:r>
              <a:rPr lang="pt-BR" sz="1400" kern="0" dirty="0" smtClean="0"/>
              <a:t>12/23/2016 16:54:13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570MW</a:t>
            </a:r>
            <a:endParaRPr lang="pt-BR" sz="1200" kern="0" dirty="0"/>
          </a:p>
          <a:p>
            <a:pPr lvl="3"/>
            <a:r>
              <a:rPr lang="pt-BR" sz="1200" kern="0" dirty="0" smtClean="0"/>
              <a:t>627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</a:p>
          <a:p>
            <a:pPr lvl="3"/>
            <a:r>
              <a:rPr lang="en-US" sz="1200" kern="0" dirty="0"/>
              <a:t>7</a:t>
            </a:r>
            <a:r>
              <a:rPr lang="en-US" sz="1200" kern="0" dirty="0" smtClean="0"/>
              <a:t> </a:t>
            </a:r>
            <a:r>
              <a:rPr lang="en-US" sz="1200" kern="0" dirty="0"/>
              <a:t>of </a:t>
            </a:r>
            <a:r>
              <a:rPr lang="en-US" sz="1200" kern="0" dirty="0" smtClean="0"/>
              <a:t>38 </a:t>
            </a:r>
            <a:r>
              <a:rPr lang="en-US" sz="12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200" kern="0" dirty="0"/>
              <a:t>7</a:t>
            </a:r>
            <a:r>
              <a:rPr lang="en-US" sz="1200" kern="0" dirty="0" smtClean="0"/>
              <a:t> </a:t>
            </a:r>
            <a:r>
              <a:rPr lang="en-US" sz="1200" kern="0" dirty="0"/>
              <a:t>of </a:t>
            </a:r>
            <a:r>
              <a:rPr lang="en-US" sz="1200" kern="0" dirty="0" smtClean="0"/>
              <a:t>38 </a:t>
            </a:r>
            <a:r>
              <a:rPr lang="en-US" sz="1200" kern="0" dirty="0"/>
              <a:t>Generation Resources providing RRS had less than 75% of their expected Sustained Primary Frequency </a:t>
            </a:r>
            <a:r>
              <a:rPr lang="en-US" sz="1200" kern="0" dirty="0" smtClean="0"/>
              <a:t>Response</a:t>
            </a:r>
          </a:p>
          <a:p>
            <a:pPr marL="1371600" lvl="3" indent="0">
              <a:buNone/>
            </a:pPr>
            <a:endParaRPr lang="pt-BR" sz="1400" i="1" kern="0" dirty="0"/>
          </a:p>
          <a:p>
            <a:pPr lvl="3"/>
            <a:endParaRPr lang="pt-BR" sz="1400" kern="0" dirty="0"/>
          </a:p>
          <a:p>
            <a:pPr lvl="3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There were 3 FMEs in January.</a:t>
            </a:r>
            <a:endParaRPr lang="en-US" sz="2800" dirty="0"/>
          </a:p>
          <a:p>
            <a:pPr lvl="1"/>
            <a:r>
              <a:rPr lang="en-US" sz="2400" dirty="0" smtClean="0"/>
              <a:t>1/6/2017 23:58:52</a:t>
            </a:r>
            <a:endParaRPr lang="en-US" sz="2400" dirty="0"/>
          </a:p>
          <a:p>
            <a:pPr lvl="2"/>
            <a:r>
              <a:rPr lang="en-US" sz="2000" dirty="0"/>
              <a:t>Loss of </a:t>
            </a:r>
            <a:r>
              <a:rPr lang="en-US" sz="2000" dirty="0" smtClean="0"/>
              <a:t>731 MW</a:t>
            </a:r>
            <a:endParaRPr lang="en-US" sz="2000" dirty="0"/>
          </a:p>
          <a:p>
            <a:pPr lvl="2"/>
            <a:r>
              <a:rPr lang="en-US" sz="2000" dirty="0"/>
              <a:t>Interconnection Frequency Response: </a:t>
            </a:r>
            <a:r>
              <a:rPr lang="en-US" sz="2000" dirty="0" smtClean="0"/>
              <a:t>1,125 </a:t>
            </a:r>
            <a:r>
              <a:rPr lang="en-US" sz="2000" dirty="0"/>
              <a:t>MW/0.1 Hz</a:t>
            </a:r>
          </a:p>
          <a:p>
            <a:pPr lvl="2"/>
            <a:r>
              <a:rPr lang="en-US" sz="2000" dirty="0" smtClean="0"/>
              <a:t>14 </a:t>
            </a:r>
            <a:r>
              <a:rPr lang="en-US" sz="2000" dirty="0"/>
              <a:t>of </a:t>
            </a:r>
            <a:r>
              <a:rPr lang="en-US" sz="2000" dirty="0" smtClean="0"/>
              <a:t>47 </a:t>
            </a:r>
            <a:r>
              <a:rPr lang="en-US" sz="2000" dirty="0"/>
              <a:t>Evaluated Generation Resources had less than 75% of their expected Initial Primary Frequency Response.</a:t>
            </a:r>
          </a:p>
          <a:p>
            <a:pPr lvl="2"/>
            <a:r>
              <a:rPr lang="en-US" sz="2000" dirty="0" smtClean="0"/>
              <a:t>14 </a:t>
            </a:r>
            <a:r>
              <a:rPr lang="en-US" sz="2000" dirty="0"/>
              <a:t>of </a:t>
            </a:r>
            <a:r>
              <a:rPr lang="en-US" sz="2000" dirty="0" smtClean="0"/>
              <a:t>47 </a:t>
            </a:r>
            <a:r>
              <a:rPr lang="en-US" sz="2000" dirty="0"/>
              <a:t>Evaluated Generation Resources had less than 75% of their expected Sustained Primary Frequency </a:t>
            </a:r>
            <a:r>
              <a:rPr lang="en-US" sz="2000" dirty="0" smtClean="0"/>
              <a:t>Response.</a:t>
            </a:r>
            <a:endParaRPr lang="en-US" dirty="0"/>
          </a:p>
          <a:p>
            <a:pPr lvl="1"/>
            <a:r>
              <a:rPr lang="en-US" sz="2400" dirty="0" smtClean="0"/>
              <a:t>1/10/2017 15:13:18</a:t>
            </a:r>
            <a:endParaRPr lang="en-US" sz="2400" dirty="0"/>
          </a:p>
          <a:p>
            <a:pPr lvl="2"/>
            <a:r>
              <a:rPr lang="en-US" sz="2000" dirty="0"/>
              <a:t>Loss of </a:t>
            </a:r>
            <a:r>
              <a:rPr lang="en-US" sz="2000" dirty="0" smtClean="0"/>
              <a:t>404 </a:t>
            </a:r>
            <a:r>
              <a:rPr lang="en-US" sz="2000" dirty="0"/>
              <a:t>MW</a:t>
            </a:r>
          </a:p>
          <a:p>
            <a:pPr lvl="2"/>
            <a:r>
              <a:rPr lang="en-US" sz="2000" dirty="0"/>
              <a:t>Interconnection Frequency Response: </a:t>
            </a:r>
            <a:r>
              <a:rPr lang="en-US" sz="2000" dirty="0" smtClean="0"/>
              <a:t>641 </a:t>
            </a:r>
            <a:r>
              <a:rPr lang="en-US" sz="2000" dirty="0"/>
              <a:t>MW/0.1 Hz</a:t>
            </a:r>
          </a:p>
          <a:p>
            <a:pPr lvl="2"/>
            <a:r>
              <a:rPr lang="en-US" sz="2000" dirty="0" smtClean="0"/>
              <a:t>19 </a:t>
            </a:r>
            <a:r>
              <a:rPr lang="en-US" sz="2000" dirty="0"/>
              <a:t>of 47 Evaluated Generation Resources had less than 75% of their expected Initial Primary Frequency Response.</a:t>
            </a:r>
          </a:p>
          <a:p>
            <a:pPr lvl="2"/>
            <a:r>
              <a:rPr lang="en-US" sz="2000" dirty="0" smtClean="0"/>
              <a:t>20 </a:t>
            </a:r>
            <a:r>
              <a:rPr lang="en-US" sz="2000" dirty="0"/>
              <a:t>of 47 Evaluated Generation Resources had less than 75% of their expected Sustained Primary Frequency Response.</a:t>
            </a:r>
            <a:endParaRPr lang="en-US" dirty="0"/>
          </a:p>
          <a:p>
            <a:pPr lvl="2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1/23/2017 21:50:20</a:t>
            </a:r>
            <a:endParaRPr lang="en-US" sz="2400" dirty="0"/>
          </a:p>
          <a:p>
            <a:pPr lvl="2"/>
            <a:r>
              <a:rPr lang="en-US" sz="2000" dirty="0"/>
              <a:t>Loss of </a:t>
            </a:r>
            <a:r>
              <a:rPr lang="en-US" sz="2000" dirty="0" smtClean="0"/>
              <a:t>796 MW</a:t>
            </a:r>
            <a:endParaRPr lang="en-US" sz="2000" dirty="0"/>
          </a:p>
          <a:p>
            <a:pPr lvl="2"/>
            <a:r>
              <a:rPr lang="en-US" sz="2000" dirty="0"/>
              <a:t>Interconnection Frequency Response: </a:t>
            </a:r>
            <a:r>
              <a:rPr lang="en-US" sz="2000" dirty="0" smtClean="0"/>
              <a:t>2,095 </a:t>
            </a:r>
            <a:r>
              <a:rPr lang="en-US" sz="2000" dirty="0"/>
              <a:t>MW/0.1 Hz</a:t>
            </a:r>
          </a:p>
          <a:p>
            <a:pPr lvl="2"/>
            <a:r>
              <a:rPr lang="en-US" sz="2000" dirty="0" smtClean="0"/>
              <a:t>3 </a:t>
            </a:r>
            <a:r>
              <a:rPr lang="en-US" sz="2000" dirty="0"/>
              <a:t>of </a:t>
            </a:r>
            <a:r>
              <a:rPr lang="en-US" sz="2000" dirty="0" smtClean="0"/>
              <a:t>42 </a:t>
            </a:r>
            <a:r>
              <a:rPr lang="en-US" sz="2000" dirty="0"/>
              <a:t>Evaluated Generation Resources had less than 75% of their expected Initial Primary Frequency Response.</a:t>
            </a:r>
          </a:p>
          <a:p>
            <a:pPr lvl="2"/>
            <a:r>
              <a:rPr lang="en-US" sz="2000" dirty="0"/>
              <a:t>5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42 </a:t>
            </a:r>
            <a:r>
              <a:rPr lang="en-US" sz="2000" dirty="0"/>
              <a:t>Evaluated Generation Resources had less than 75% of their expected Sustained Primary Frequency </a:t>
            </a:r>
            <a:r>
              <a:rPr lang="en-US" sz="2000" dirty="0" smtClean="0"/>
              <a:t>Response.</a:t>
            </a:r>
            <a:endParaRPr lang="en-US" dirty="0"/>
          </a:p>
          <a:p>
            <a:pPr lvl="2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297" y="828675"/>
            <a:ext cx="7499899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1010.23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</a:t>
            </a:r>
            <a:r>
              <a:rPr lang="en-US" sz="1400" smtClean="0"/>
              <a:t>= 176.31%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782"/>
            <a:ext cx="8229600" cy="50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34af464-7aa1-4edd-9be4-83dffc1cb926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7657</TotalTime>
  <Words>421</Words>
  <Application>Microsoft Office PowerPoint</Application>
  <PresentationFormat>On-screen Show (4:3)</PresentationFormat>
  <Paragraphs>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235</cp:revision>
  <cp:lastPrinted>2013-01-30T23:16:36Z</cp:lastPrinted>
  <dcterms:created xsi:type="dcterms:W3CDTF">2010-04-12T23:12:02Z</dcterms:created>
  <dcterms:modified xsi:type="dcterms:W3CDTF">2017-02-03T15:53:06Z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