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5" d="100"/>
          <a:sy n="95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7478-FA52-4BF5-BF88-E0D02332A839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66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7478-FA52-4BF5-BF88-E0D02332A839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7478-FA52-4BF5-BF88-E0D02332A839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62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7478-FA52-4BF5-BF88-E0D02332A839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9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7478-FA52-4BF5-BF88-E0D02332A839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507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7478-FA52-4BF5-BF88-E0D02332A839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0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7478-FA52-4BF5-BF88-E0D02332A839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2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7478-FA52-4BF5-BF88-E0D02332A839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03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7478-FA52-4BF5-BF88-E0D02332A839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1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7478-FA52-4BF5-BF88-E0D02332A839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45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7478-FA52-4BF5-BF88-E0D02332A839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27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17478-FA52-4BF5-BF88-E0D02332A839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4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DSWG Update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12/2/2015</a:t>
            </a:r>
          </a:p>
        </p:txBody>
      </p:sp>
    </p:spTree>
    <p:extLst>
      <p:ext uri="{BB962C8B-B14F-4D97-AF65-F5344CB8AC3E}">
        <p14:creationId xmlns:p14="http://schemas.microsoft.com/office/powerpoint/2010/main" val="1000040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r>
              <a:rPr lang="en-US" sz="3600" dirty="0"/>
              <a:t>TCEQ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5675"/>
          </a:xfrm>
        </p:spPr>
        <p:txBody>
          <a:bodyPr>
            <a:normAutofit/>
          </a:bodyPr>
          <a:lstStyle/>
          <a:p>
            <a:r>
              <a:rPr lang="en-US" dirty="0"/>
              <a:t>Representatives from the TCEQ updated DSWG on EPA/TCEQ interpretations of rules post Delaware vs. EPA.</a:t>
            </a:r>
          </a:p>
          <a:p>
            <a:endParaRPr lang="en-US" dirty="0"/>
          </a:p>
          <a:p>
            <a:r>
              <a:rPr lang="en-US" dirty="0"/>
              <a:t>Engines participating in emergency demand response must meet federal non-emergency standards.</a:t>
            </a:r>
          </a:p>
          <a:p>
            <a:endParaRPr lang="en-US" dirty="0"/>
          </a:p>
          <a:p>
            <a:r>
              <a:rPr lang="en-US" dirty="0"/>
              <a:t>We expect a white paper from the TCEQ to be posted to DSWG page.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51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r>
              <a:rPr lang="en-US" sz="3600" dirty="0"/>
              <a:t>DSWG Goals List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803980"/>
              </p:ext>
            </p:extLst>
          </p:nvPr>
        </p:nvGraphicFramePr>
        <p:xfrm>
          <a:off x="211015" y="1254125"/>
          <a:ext cx="11646039" cy="54997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45723">
                  <a:extLst>
                    <a:ext uri="{9D8B030D-6E8A-4147-A177-3AD203B41FA5}">
                      <a16:colId xmlns:a16="http://schemas.microsoft.com/office/drawing/2014/main" val="2203767083"/>
                    </a:ext>
                  </a:extLst>
                </a:gridCol>
                <a:gridCol w="5526594">
                  <a:extLst>
                    <a:ext uri="{9D8B030D-6E8A-4147-A177-3AD203B41FA5}">
                      <a16:colId xmlns:a16="http://schemas.microsoft.com/office/drawing/2014/main" val="4051477866"/>
                    </a:ext>
                  </a:extLst>
                </a:gridCol>
                <a:gridCol w="773722">
                  <a:extLst>
                    <a:ext uri="{9D8B030D-6E8A-4147-A177-3AD203B41FA5}">
                      <a16:colId xmlns:a16="http://schemas.microsoft.com/office/drawing/2014/main" val="272238150"/>
                    </a:ext>
                  </a:extLst>
                </a:gridCol>
              </a:tblGrid>
              <a:tr h="218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Goal Description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Deliverables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Schedule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222710"/>
                  </a:ext>
                </a:extLst>
              </a:tr>
              <a:tr h="4322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ERS Data Transport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Develop, Train and Implement Changes required for ERS ERID/Offer workbook process due to update of </a:t>
                      </a:r>
                      <a:r>
                        <a:rPr lang="en-US" sz="1400" u="none" strike="noStrike" dirty="0" err="1">
                          <a:effectLst/>
                        </a:rPr>
                        <a:t>SaS</a:t>
                      </a:r>
                      <a:r>
                        <a:rPr lang="en-US" sz="1400" u="none" strike="noStrike" dirty="0">
                          <a:effectLst/>
                        </a:rPr>
                        <a:t> code.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End of Q1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752534"/>
                  </a:ext>
                </a:extLst>
              </a:tr>
              <a:tr h="295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Update and review/monitor compliance requirements for engine participation in ERCOT demand response programs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Post information from relevant regulatory authorities clarifying when engines can participate in demand response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End of Q1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151355"/>
                  </a:ext>
                </a:extLst>
              </a:tr>
              <a:tr h="3202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Evaluation of  Loads in SCED (something like NPRR 777 or MIRTM)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Develop white paper for simpler method for DR to participate in SCED effectively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End of Q2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893630"/>
                  </a:ext>
                </a:extLst>
              </a:tr>
              <a:tr h="164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Consolidate and Post Report Analysis for DR (4CP, Rep Surveys) on ERCOT website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Post information, create SCR if necessary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End of Q2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225931"/>
                  </a:ext>
                </a:extLst>
              </a:tr>
              <a:tr h="21347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Review and Update how we report ERS in the CDR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Change how ERS growth is predicted in CDR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End of Q2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787729"/>
                  </a:ext>
                </a:extLst>
              </a:tr>
              <a:tr h="6010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Evaluate if DSWG has Role in DER Activities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Discussion with ETWG and ERCOT to determine if gaps exist; get clarity from WMS if necessary to determine DSWG's role (where is the ETWG/DSWG boundary?)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End of Q3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818612"/>
                  </a:ext>
                </a:extLst>
              </a:tr>
              <a:tr h="42695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Improve annual report on demand response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Change due date and/or data collection frequency; improve/update category definitions; NPRR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End of Q3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922905"/>
                  </a:ext>
                </a:extLst>
              </a:tr>
              <a:tr h="21347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Define how we would implement local deployment for 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Change protocols consistent with PUCT direction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End of Q4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808368"/>
                  </a:ext>
                </a:extLst>
              </a:tr>
              <a:tr h="5336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Demand Side Non-Transmission Alternatives to Transmission Buildout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Explore current planning process, understand any other alternative methods used elsewhere, evaluate potential changes in ERCOT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End of Q4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7500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Complete the effort to allow 3rd party DR providers to participate in SCED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Recommendation for next steps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End of Q4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945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Modify rules where conflicts exist for DR participation in multiple programs and multiple parties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Protocol Revisions and/or Changes to the TR &amp; SOW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End of Q4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886532"/>
                  </a:ext>
                </a:extLst>
              </a:tr>
              <a:tr h="3202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Continue to assess the way DR, retail rate structures and Energy Efficiency is counted in the CDR.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DSWG should review any proposals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Ongoing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390172"/>
                  </a:ext>
                </a:extLst>
              </a:tr>
              <a:tr h="42695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WMS Assignment to address DR deployment impacts on SCED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Use NPRR 626 as a preliminary deliverable with some historical review once implemented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Ongoing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3" marR="4343" marT="4343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840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582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390</Words>
  <Application>Microsoft Office PowerPoint</Application>
  <PresentationFormat>Widescreen</PresentationFormat>
  <Paragraphs>51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DSWG Update to WMS</vt:lpstr>
      <vt:lpstr>TCEQ Discussion</vt:lpstr>
      <vt:lpstr>DSWG Goals 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DSWG Update to WMS</dc:title>
  <dc:creator>Tim Carter</dc:creator>
  <cp:lastModifiedBy>Tim Carter</cp:lastModifiedBy>
  <cp:revision>9</cp:revision>
  <dcterms:created xsi:type="dcterms:W3CDTF">2015-09-02T01:58:28Z</dcterms:created>
  <dcterms:modified xsi:type="dcterms:W3CDTF">2017-02-01T14:48:55Z</dcterms:modified>
</cp:coreProperties>
</file>