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906" r:id="rId2"/>
  </p:sldMasterIdLst>
  <p:notesMasterIdLst>
    <p:notesMasterId r:id="rId10"/>
  </p:notesMasterIdLst>
  <p:sldIdLst>
    <p:sldId id="256" r:id="rId3"/>
    <p:sldId id="270" r:id="rId4"/>
    <p:sldId id="279" r:id="rId5"/>
    <p:sldId id="280" r:id="rId6"/>
    <p:sldId id="278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532" autoAdjust="0"/>
  </p:normalViewPr>
  <p:slideViewPr>
    <p:cSldViewPr>
      <p:cViewPr varScale="1">
        <p:scale>
          <a:sx n="108" d="100"/>
          <a:sy n="108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7" y="0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3101AC-D26F-4973-A895-0130FEC505A5}" type="datetimeFigureOut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5" rIns="93151" bIns="465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51" tIns="46575" rIns="93151" bIns="4657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7" y="8829989"/>
            <a:ext cx="3038372" cy="464820"/>
          </a:xfrm>
          <a:prstGeom prst="rect">
            <a:avLst/>
          </a:prstGeom>
        </p:spPr>
        <p:txBody>
          <a:bodyPr vert="horz" lIns="93151" tIns="46575" rIns="93151" bIns="465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BB6702-E691-478F-AD30-863CD4C8AF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61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4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5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7C3CBBD-B26E-43E9-90A1-86A671B06D3F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992F04-AD4F-4FF3-AFF2-77D2FC58CF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3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476D-167C-4CE1-9A48-ADC59739DBEA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FB7B-6B34-43A1-8A08-271D9F0667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26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4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B378B-502D-4ADD-9C39-6CDF7F4301CC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F828-3863-4A7D-BAA6-A32B10A63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96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289" y="2130430"/>
            <a:ext cx="7771423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357" y="3886200"/>
            <a:ext cx="640128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FC1EF-BBCE-4823-A225-CE6DBBBE0A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4EBD-E13E-478A-8843-EF1F5D4B0F2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51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3EFC-C947-4978-B298-04A2BF6034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E4EE1-E75B-4723-96C9-C3C9C18AB6D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02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925" y="4406905"/>
            <a:ext cx="77714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25" y="2906713"/>
            <a:ext cx="77714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05-B161-4BDD-A11B-CF12D21FFF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878D-0F9C-41B9-8CCE-A1D64CAEB8F5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910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73" y="1863725"/>
            <a:ext cx="428380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4212" y="1863725"/>
            <a:ext cx="4285029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011-61E0-45D6-B902-AB7297DD72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D106-BE79-4239-9970-719F296C3F7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960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4638"/>
            <a:ext cx="823057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13" y="1535113"/>
            <a:ext cx="404079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13" y="2174875"/>
            <a:ext cx="404079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20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20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79B77-850F-40D9-9DE3-FD907E21EB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905DA-59AB-4D47-8680-4736641EAFD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5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E9D54-7CF0-494C-B0FF-C678D01D586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646C2-BAFB-430C-B5F9-D0407ECF0282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99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9D15-6AD5-4E7F-8829-3A2A455B3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A3F20-15F6-4A75-AF67-81AA9AAE863D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51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12" y="273050"/>
            <a:ext cx="300892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4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12" y="1435103"/>
            <a:ext cx="30089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80012-20C7-4582-A96F-DB4DF81A36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404E5-97E3-4BFE-BD74-DDF460A6C8DC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9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5F1A4-D06F-4A1A-BC17-1255EDCCCD48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139A6-CD8A-436C-892A-681EACA973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75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56" y="4800600"/>
            <a:ext cx="548664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56" y="612775"/>
            <a:ext cx="548664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56" y="5367338"/>
            <a:ext cx="548664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842D-0426-4C3D-B27F-577349F276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1BC0-5D60-4571-A477-822E4A9685C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499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AE529-F1A1-4405-8C24-7FD399AA8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D6B13-B539-4084-A2CF-3F6CFDCE4327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40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029" y="457205"/>
            <a:ext cx="2171212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76" y="457205"/>
            <a:ext cx="6397625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6885F-5CFA-45A9-950E-F458DAFE87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FE122-51F0-4BFD-946E-8BC56C5C7316}" type="datetime1">
              <a:rPr lang="en-US" altLang="en-US">
                <a:solidFill>
                  <a:srgbClr val="000000"/>
                </a:solidFill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17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4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B4CA8A-0D75-4E83-8A60-E7BE551BF945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2F35A8-63EA-4481-9129-A6DBBEEB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152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A0389E-AD8E-4F74-A13E-DC71B9A62ADD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9C3ED6-3C56-4729-B9B4-B70FE2B17C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952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8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8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E27C8A-257A-43C6-B99D-AABF67475200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718626-B00A-4501-8726-035CF97493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04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F38301-5A8E-489C-A227-A47A27DD7DF7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3734CF-CEFB-4896-BFCF-FB9713690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163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C2D7-CFF2-4154-8194-B211DA8DFDA6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EBE1D-087E-4D8F-843D-044D19102F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58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5382E0-9A64-4540-80FF-6899856DAEBE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5AD0FF-BD21-4C71-84BB-6CC74EF3E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59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2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C9F548-AEFC-4F6A-BCE9-5FB6783DEF49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DE2C2B-2C19-4412-9FE7-3742CDEB21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448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2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42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8C52F7D-E4AC-482C-8EE9-10628A77AFDA}" type="datetime1">
              <a:rPr lang="en-US"/>
              <a:pPr>
                <a:defRPr/>
              </a:pPr>
              <a:t>1/25/2017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5" y="6408742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42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A53E04-7DDC-4961-99B9-D17D66CE8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895" r:id="rId2"/>
    <p:sldLayoutId id="2147483900" r:id="rId3"/>
    <p:sldLayoutId id="2147483901" r:id="rId4"/>
    <p:sldLayoutId id="2147483902" r:id="rId5"/>
    <p:sldLayoutId id="2147483903" r:id="rId6"/>
    <p:sldLayoutId id="2147483896" r:id="rId7"/>
    <p:sldLayoutId id="2147483904" r:id="rId8"/>
    <p:sldLayoutId id="2147483905" r:id="rId9"/>
    <p:sldLayoutId id="2147483897" r:id="rId10"/>
    <p:sldLayoutId id="214748389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173" y="457205"/>
            <a:ext cx="868606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173" y="1863725"/>
            <a:ext cx="868606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293079" y="968375"/>
            <a:ext cx="859448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75846" y="6553200"/>
            <a:ext cx="366346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D698C850-EE6C-4C99-BF89-30256EE745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27540" y="6553200"/>
            <a:ext cx="100501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3510AAFF-23FC-48F1-BB03-522193471CA7}" type="datetime1">
              <a:rPr lang="en-US" altLang="en-US">
                <a:solidFill>
                  <a:srgbClr val="000000"/>
                </a:solidFill>
                <a:latin typeface="Arial" charset="0"/>
              </a:rPr>
              <a:pPr>
                <a:defRPr/>
              </a:pPr>
              <a:t>1/25/2017</a:t>
            </a:fld>
            <a:endParaRPr lang="en-US" alt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1" y="90488"/>
            <a:ext cx="1440962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rgbClr val="7889FB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rgbClr val="FFFFFF"/>
                </a:solidFill>
              </a:rPr>
              <a:t>3</a:t>
            </a:r>
            <a:r>
              <a:rPr lang="en-US" sz="800" baseline="30000">
                <a:solidFill>
                  <a:srgbClr val="FFFFFF"/>
                </a:solidFill>
              </a:rPr>
              <a:t>rd</a:t>
            </a:r>
            <a:r>
              <a:rPr lang="en-US" sz="800">
                <a:solidFill>
                  <a:srgbClr val="FFFFFF"/>
                </a:solidFill>
              </a:rPr>
              <a:t> Party Registration &amp;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Account Management</a:t>
            </a:r>
            <a:endParaRPr lang="en-US" sz="800" b="1">
              <a:solidFill>
                <a:srgbClr val="FFFFFF"/>
              </a:solidFill>
            </a:endParaRPr>
          </a:p>
        </p:txBody>
      </p:sp>
      <p:pic>
        <p:nvPicPr>
          <p:cNvPr id="1036" name="Picture 8" descr="SMT 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56310" y="152405"/>
            <a:ext cx="95738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72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/>
              <a:t>Advanced Metering Working Group (AMWG)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l" eaLnBrk="1" hangingPunct="1"/>
            <a:r>
              <a:rPr lang="en-US" altLang="en-US" dirty="0"/>
              <a:t>Update to RMS</a:t>
            </a:r>
          </a:p>
          <a:p>
            <a:pPr marR="0" algn="l" eaLnBrk="1" hangingPunct="1"/>
            <a:r>
              <a:rPr lang="en-US" altLang="en-US" dirty="0"/>
              <a:t>February 7, 2017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A8C18-DE8D-44CE-B5D9-C66C804FA22D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174625" y="846133"/>
            <a:ext cx="8839200" cy="5562600"/>
          </a:xfrm>
        </p:spPr>
        <p:txBody>
          <a:bodyPr/>
          <a:lstStyle/>
          <a:p>
            <a:r>
              <a:rPr lang="en-US" altLang="en-US" dirty="0"/>
              <a:t>Q1 Planned Maintenance Events</a:t>
            </a:r>
          </a:p>
          <a:p>
            <a:pPr lvl="1"/>
            <a:r>
              <a:rPr lang="en-US" altLang="en-US" dirty="0"/>
              <a:t>January 21</a:t>
            </a:r>
          </a:p>
          <a:p>
            <a:pPr lvl="1"/>
            <a:r>
              <a:rPr lang="en-US" altLang="en-US" dirty="0"/>
              <a:t>February 18 (includes minor release)</a:t>
            </a:r>
          </a:p>
          <a:p>
            <a:pPr lvl="1"/>
            <a:r>
              <a:rPr lang="en-US" altLang="en-US" dirty="0"/>
              <a:t>March 18</a:t>
            </a:r>
          </a:p>
          <a:p>
            <a:r>
              <a:rPr lang="en-US" altLang="en-US" dirty="0"/>
              <a:t>February 18</a:t>
            </a:r>
            <a:r>
              <a:rPr lang="en-US" altLang="en-US" baseline="30000" dirty="0"/>
              <a:t>th</a:t>
            </a:r>
            <a:r>
              <a:rPr lang="en-US" altLang="en-US" dirty="0"/>
              <a:t> Release Includes:</a:t>
            </a:r>
          </a:p>
          <a:p>
            <a:pPr lvl="1"/>
            <a:r>
              <a:rPr lang="en-US" altLang="en-US" dirty="0"/>
              <a:t>Login message “SMT should be used by authorized users”</a:t>
            </a:r>
          </a:p>
          <a:p>
            <a:pPr lvl="1"/>
            <a:r>
              <a:rPr lang="en-US" altLang="en-US" dirty="0"/>
              <a:t>Annual, entity-specific report (TDUs, REPs, 3</a:t>
            </a:r>
            <a:r>
              <a:rPr lang="en-US" altLang="en-US" baseline="30000" dirty="0"/>
              <a:t>rd</a:t>
            </a:r>
            <a:r>
              <a:rPr lang="en-US" altLang="en-US" dirty="0"/>
              <a:t> parties, businesses) listing all user ids.  Entities are encouraged to review and validate who should have SMT access</a:t>
            </a:r>
          </a:p>
          <a:p>
            <a:pPr lvl="1"/>
            <a:r>
              <a:rPr lang="en-US" altLang="en-US" dirty="0"/>
              <a:t>Implementation of more secure method for sending temporary passwords</a:t>
            </a:r>
          </a:p>
          <a:p>
            <a:pPr lvl="1"/>
            <a:r>
              <a:rPr lang="en-US" altLang="en-US" dirty="0"/>
              <a:t>Tracking of 3 most recent user passwords</a:t>
            </a:r>
          </a:p>
          <a:p>
            <a:pPr lvl="1"/>
            <a:r>
              <a:rPr lang="en-US" altLang="en-US" dirty="0"/>
              <a:t>Updated SMT Terms &amp; Conditions</a:t>
            </a:r>
          </a:p>
          <a:p>
            <a:endParaRPr lang="en-US" altLang="en-US" sz="800" dirty="0"/>
          </a:p>
          <a:p>
            <a:endParaRPr lang="en-US" altLang="en-US" sz="8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9373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u="sng" dirty="0"/>
              <a:t>Notable January Meeting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5C7BFE-5F75-4C76-B7E5-608A244B0F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48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/>
          <a:lstStyle/>
          <a:p>
            <a:r>
              <a:rPr lang="en-US" altLang="en-US" sz="1200" dirty="0">
                <a:solidFill>
                  <a:srgbClr val="00B050"/>
                </a:solidFill>
              </a:rPr>
              <a:t>(#) = November 2016</a:t>
            </a:r>
          </a:p>
          <a:p>
            <a:r>
              <a:rPr lang="en-US" altLang="en-US" dirty="0"/>
              <a:t>SMT Help Desk Calls	360	(</a:t>
            </a:r>
            <a:r>
              <a:rPr lang="en-US" altLang="en-US" dirty="0">
                <a:solidFill>
                  <a:srgbClr val="FF0000"/>
                </a:solidFill>
              </a:rPr>
              <a:t>-40</a:t>
            </a:r>
            <a:r>
              <a:rPr lang="en-US" altLang="en-US" dirty="0"/>
              <a:t>) </a:t>
            </a:r>
            <a:r>
              <a:rPr lang="en-US" altLang="en-US" sz="1600" dirty="0"/>
              <a:t>{12/15 = 259}</a:t>
            </a:r>
            <a:endParaRPr lang="en-US" altLang="en-US" dirty="0"/>
          </a:p>
          <a:p>
            <a:endParaRPr lang="en-US" altLang="en-US" sz="1200" dirty="0"/>
          </a:p>
          <a:p>
            <a:r>
              <a:rPr lang="en-US" altLang="en-US" dirty="0"/>
              <a:t>SMT Help Desk Tickets	323	(</a:t>
            </a:r>
            <a:r>
              <a:rPr lang="en-US" altLang="en-US" dirty="0">
                <a:solidFill>
                  <a:srgbClr val="FF0000"/>
                </a:solidFill>
              </a:rPr>
              <a:t>-26</a:t>
            </a:r>
            <a:r>
              <a:rPr lang="en-US" altLang="en-US" dirty="0"/>
              <a:t>) </a:t>
            </a:r>
            <a:r>
              <a:rPr lang="en-US" altLang="en-US" sz="1600" dirty="0"/>
              <a:t>{12/15 = 240}</a:t>
            </a:r>
          </a:p>
          <a:p>
            <a:pPr lvl="1"/>
            <a:r>
              <a:rPr lang="en-US" altLang="en-US" dirty="0"/>
              <a:t>Residential = 268 </a:t>
            </a:r>
            <a:r>
              <a:rPr lang="en-US" altLang="en-US" sz="2400" dirty="0"/>
              <a:t>(</a:t>
            </a:r>
            <a:r>
              <a:rPr lang="en-US" altLang="en-US" sz="2400" dirty="0">
                <a:solidFill>
                  <a:srgbClr val="FF0000"/>
                </a:solidFill>
              </a:rPr>
              <a:t>-9</a:t>
            </a:r>
            <a:r>
              <a:rPr lang="en-US" altLang="en-US" sz="2400" dirty="0"/>
              <a:t>)</a:t>
            </a:r>
            <a:endParaRPr lang="en-US" altLang="en-US" dirty="0"/>
          </a:p>
          <a:p>
            <a:pPr lvl="2"/>
            <a:r>
              <a:rPr lang="en-US" altLang="en-US" dirty="0"/>
              <a:t>GUI access issues = 60 (</a:t>
            </a:r>
            <a:r>
              <a:rPr lang="en-US" altLang="en-US" sz="2400" dirty="0">
                <a:solidFill>
                  <a:srgbClr val="FF0000"/>
                </a:solidFill>
              </a:rPr>
              <a:t>-4</a:t>
            </a:r>
            <a:r>
              <a:rPr lang="en-US" altLang="en-US" dirty="0"/>
              <a:t>)  {U/ID &amp; P/W Invalid}</a:t>
            </a:r>
            <a:endParaRPr lang="en-US" altLang="en-US" dirty="0">
              <a:solidFill>
                <a:srgbClr val="FF0000"/>
              </a:solidFill>
            </a:endParaRPr>
          </a:p>
          <a:p>
            <a:pPr lvl="2"/>
            <a:r>
              <a:rPr lang="en-US" altLang="en-US" dirty="0"/>
              <a:t>Registration issues = 108 (</a:t>
            </a:r>
            <a:r>
              <a:rPr lang="en-US" altLang="en-US" sz="2400" dirty="0">
                <a:solidFill>
                  <a:srgbClr val="FF0000"/>
                </a:solidFill>
              </a:rPr>
              <a:t>-16</a:t>
            </a:r>
            <a:r>
              <a:rPr lang="en-US" altLang="en-US" dirty="0"/>
              <a:t>)  {Typo errors}</a:t>
            </a:r>
          </a:p>
          <a:p>
            <a:endParaRPr lang="en-US" altLang="en-US" sz="1200" dirty="0"/>
          </a:p>
          <a:p>
            <a:r>
              <a:rPr lang="en-US" altLang="en-US" dirty="0"/>
              <a:t>SMT Registered Users (Res)	77,495 (+495)</a:t>
            </a:r>
          </a:p>
          <a:p>
            <a:endParaRPr lang="en-US" altLang="en-US" sz="1200" dirty="0"/>
          </a:p>
          <a:p>
            <a:r>
              <a:rPr lang="en-US" altLang="en-US" dirty="0"/>
              <a:t>ESIs in SMT			7,257,115 (+11,401)</a:t>
            </a:r>
          </a:p>
          <a:p>
            <a:endParaRPr lang="en-US" altLang="en-US" sz="1200" dirty="0"/>
          </a:p>
          <a:p>
            <a:r>
              <a:rPr lang="en-US" altLang="en-US" dirty="0"/>
              <a:t>Active Meters in SMT	7,194,765 (+11,884)</a:t>
            </a:r>
          </a:p>
          <a:p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u="sng" dirty="0"/>
              <a:t>Selected SMT Statistics - December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D1497-312A-4FAA-9417-B4986404EB7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926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altLang="en-US" b="1" i="1" u="sng" dirty="0"/>
              <a:t>Active</a:t>
            </a:r>
            <a:r>
              <a:rPr lang="en-US" altLang="en-US" dirty="0"/>
              <a:t> Energy Data Agreements  883 </a:t>
            </a:r>
            <a:r>
              <a:rPr lang="en-US" altLang="en-US" sz="1600" dirty="0"/>
              <a:t>(12/1/16)</a:t>
            </a:r>
            <a:endParaRPr lang="en-US" altLang="en-US" b="1" i="1" u="sng" dirty="0"/>
          </a:p>
          <a:p>
            <a:r>
              <a:rPr lang="en-US" altLang="en-US" b="1" i="1" u="sng" dirty="0"/>
              <a:t>Total </a:t>
            </a:r>
            <a:r>
              <a:rPr lang="en-US" altLang="en-US" dirty="0"/>
              <a:t>* Energy Data Agreements 931 (+52)</a:t>
            </a:r>
            <a:endParaRPr lang="en-US" altLang="en-US" dirty="0">
              <a:ln>
                <a:solidFill>
                  <a:srgbClr val="FF0000"/>
                </a:solidFill>
              </a:ln>
              <a:effectLst>
                <a:outerShdw blurRad="50800" dist="50800" dir="5400000" algn="ctr" rotWithShape="0">
                  <a:srgbClr val="7030A0"/>
                </a:outerShdw>
              </a:effectLst>
            </a:endParaRPr>
          </a:p>
          <a:p>
            <a:pPr marL="392113" lvl="1" indent="0">
              <a:buNone/>
            </a:pPr>
            <a:r>
              <a:rPr lang="en-US" altLang="en-US" dirty="0"/>
              <a:t>	* Active and Pending</a:t>
            </a:r>
          </a:p>
          <a:p>
            <a:pPr lvl="1"/>
            <a:r>
              <a:rPr lang="en-US" altLang="en-US" sz="2000" dirty="0"/>
              <a:t>AEPC = 6; AEPN = 2; CNP = 307; </a:t>
            </a:r>
            <a:r>
              <a:rPr lang="en-US" altLang="en-US" sz="2000" dirty="0" err="1"/>
              <a:t>Oncor</a:t>
            </a:r>
            <a:r>
              <a:rPr lang="en-US" altLang="en-US" sz="2000" dirty="0"/>
              <a:t> = 593; TNMP = 23</a:t>
            </a:r>
          </a:p>
          <a:p>
            <a:r>
              <a:rPr lang="en-US" altLang="en-US" dirty="0"/>
              <a:t>HAN Device Agreements		248 (NC)</a:t>
            </a:r>
          </a:p>
          <a:p>
            <a:r>
              <a:rPr lang="en-US" altLang="en-US" dirty="0"/>
              <a:t>HAN Devices				8,892 (</a:t>
            </a:r>
            <a:r>
              <a:rPr lang="en-US" altLang="en-US" dirty="0">
                <a:solidFill>
                  <a:srgbClr val="FF0000"/>
                </a:solidFill>
              </a:rPr>
              <a:t>-62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Parties Registered @ SMT	123 (+6)</a:t>
            </a:r>
          </a:p>
          <a:p>
            <a:r>
              <a:rPr lang="en-US" altLang="en-US" dirty="0"/>
              <a:t>REPs Registered @ SMT		114 (NC)</a:t>
            </a:r>
          </a:p>
          <a:p>
            <a:r>
              <a:rPr lang="en-US" altLang="en-US" dirty="0"/>
              <a:t>On Demand Reads</a:t>
            </a:r>
          </a:p>
          <a:p>
            <a:pPr lvl="1"/>
            <a:r>
              <a:rPr lang="en-US" altLang="en-US" dirty="0"/>
              <a:t>Customer				6,104</a:t>
            </a:r>
          </a:p>
          <a:p>
            <a:pPr lvl="1"/>
            <a:r>
              <a:rPr lang="en-US" altLang="en-US" dirty="0"/>
              <a:t>REP					10</a:t>
            </a:r>
          </a:p>
          <a:p>
            <a:pPr lvl="1"/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 Party					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>
              <a:defRPr/>
            </a:pPr>
            <a:r>
              <a:rPr lang="en-US" u="sng" dirty="0"/>
              <a:t>December Stats – Cont.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114D9-D508-4C34-96DD-D6C0A32E813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3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000"/>
              <a:t>Evaluate options for streamlining access to Advanced Metering Systems (AMS) data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00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000"/>
              <a:t>Support RMS and other market forums as issues arise related to Advanced Metering Systems (AMS) data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00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000"/>
              <a:t>Track regulatory changes related to AMS data or data access and provide subject matter expertise as needed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00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000"/>
              <a:t>Evaluate, support and contribute to SMT functionality, usability and reporting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sz="200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000"/>
              <a:t>Review and monitor AMS data performance and access issues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altLang="en-US" sz="4000" dirty="0"/>
              <a:t>AMWG 2017 Goals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05A6B2-56E4-416A-AD61-0623FFB7246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20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09537" indent="0" algn="ctr" eaLnBrk="1" hangingPunct="1"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February Meeting Cancelled</a:t>
            </a:r>
          </a:p>
          <a:p>
            <a:pPr marL="109537" indent="0" algn="ctr" eaLnBrk="1" hangingPunct="1">
              <a:buNone/>
            </a:pPr>
            <a:endParaRPr lang="en-US" altLang="en-US" sz="3600" b="1" dirty="0"/>
          </a:p>
          <a:p>
            <a:pPr marL="109537" indent="0" algn="ctr" eaLnBrk="1" hangingPunct="1">
              <a:buNone/>
            </a:pPr>
            <a:r>
              <a:rPr lang="en-US" altLang="en-US" sz="3600" b="1" dirty="0"/>
              <a:t>March 9</a:t>
            </a:r>
            <a:r>
              <a:rPr lang="en-US" altLang="en-US" sz="3600" b="1" baseline="30000" dirty="0"/>
              <a:t>th</a:t>
            </a:r>
            <a:r>
              <a:rPr lang="en-US" altLang="en-US" sz="3600" b="1" dirty="0"/>
              <a:t> 9:30 a.m. – 3:30 p.m.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/>
              <a:t>F-T-F and WebEx</a:t>
            </a:r>
          </a:p>
          <a:p>
            <a:pPr marL="109537" indent="0" algn="ctr" eaLnBrk="1" hangingPunct="1">
              <a:buNone/>
            </a:pPr>
            <a:r>
              <a:rPr lang="en-US" altLang="en-US" sz="3600" b="1" dirty="0"/>
              <a:t>ERCOT MET Center Room 168</a:t>
            </a:r>
          </a:p>
          <a:p>
            <a:pPr marL="109537" indent="0" eaLnBrk="1" hangingPunct="1">
              <a:buNone/>
            </a:pPr>
            <a:endParaRPr lang="en-US" altLang="en-US" sz="2000" dirty="0"/>
          </a:p>
          <a:p>
            <a:pPr marL="392113" lvl="1" indent="0" algn="ctr" eaLnBrk="1" hangingPunct="1">
              <a:buNone/>
            </a:pPr>
            <a:endParaRPr lang="en-US" altLang="en-US" sz="3200" b="1" dirty="0"/>
          </a:p>
        </p:txBody>
      </p:sp>
      <p:sp>
        <p:nvSpPr>
          <p:cNvPr id="13315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BFE05-8710-4CD8-ACF2-8476A2CF306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u="sng" dirty="0"/>
              <a:t>Next Meeting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1C0EE-50F3-48D4-8A7B-25B902767B77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Questions?</a:t>
            </a:r>
          </a:p>
        </p:txBody>
      </p:sp>
      <p:pic>
        <p:nvPicPr>
          <p:cNvPr id="1027" name="Picture 3" descr="C:\Users\iv3i\AppData\Local\Microsoft\Windows\Temporary Internet Files\Content.IE5\AAWN31BQ\question-mark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5486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8117</TotalTime>
  <Words>239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S&amp;C-2010</vt:lpstr>
      <vt:lpstr>Advanced Metering Working Group (AMWG)</vt:lpstr>
      <vt:lpstr>Notable January Meeting Items</vt:lpstr>
      <vt:lpstr>Selected SMT Statistics - December</vt:lpstr>
      <vt:lpstr>December Stats – Cont.</vt:lpstr>
      <vt:lpstr>AMWG 2017 Goals</vt:lpstr>
      <vt:lpstr>Next Meeting</vt:lpstr>
      <vt:lpstr>Questions?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Metering Working Group (AMWG)</dc:title>
  <dc:creator>Schatz, John</dc:creator>
  <cp:lastModifiedBy>Schatz, John</cp:lastModifiedBy>
  <cp:revision>250</cp:revision>
  <cp:lastPrinted>2016-12-20T15:20:20Z</cp:lastPrinted>
  <dcterms:created xsi:type="dcterms:W3CDTF">2014-12-16T20:53:10Z</dcterms:created>
  <dcterms:modified xsi:type="dcterms:W3CDTF">2017-01-26T19:38:08Z</dcterms:modified>
</cp:coreProperties>
</file>