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10"/>
  </p:notesMasterIdLst>
  <p:sldIdLst>
    <p:sldId id="256" r:id="rId3"/>
    <p:sldId id="270" r:id="rId4"/>
    <p:sldId id="279" r:id="rId5"/>
    <p:sldId id="280" r:id="rId6"/>
    <p:sldId id="278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532" autoAdjust="0"/>
  </p:normalViewPr>
  <p:slideViewPr>
    <p:cSldViewPr>
      <p:cViewPr varScale="1">
        <p:scale>
          <a:sx n="108" d="100"/>
          <a:sy n="108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7" y="0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1/25/2017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5" rIns="93151" bIns="4657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1" tIns="46575" rIns="93151" bIns="4657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89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7" y="8829989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1/25/2017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1/25/2017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1/25/2017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1/25/2017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1/25/2017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1/25/2017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1/25/2017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1/25/2017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1/25/2017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rgbClr val="FFFFFF"/>
                </a:solidFill>
              </a:rPr>
              <a:t>3</a:t>
            </a:r>
            <a:r>
              <a:rPr lang="en-US" sz="800" baseline="30000">
                <a:solidFill>
                  <a:srgbClr val="FFFFFF"/>
                </a:solidFill>
              </a:rPr>
              <a:t>rd</a:t>
            </a:r>
            <a:r>
              <a:rPr lang="en-US" sz="800">
                <a:solidFill>
                  <a:srgbClr val="FFFFFF"/>
                </a:solidFill>
              </a:rPr>
              <a:t> Party Registration &amp;</a:t>
            </a:r>
            <a:br>
              <a:rPr lang="en-US" sz="800">
                <a:solidFill>
                  <a:srgbClr val="FFFFFF"/>
                </a:solidFill>
              </a:rPr>
            </a:br>
            <a:r>
              <a:rPr lang="en-US" sz="800">
                <a:solidFill>
                  <a:srgbClr val="FFFFFF"/>
                </a:solidFill>
              </a:rPr>
              <a:t>Account Management</a:t>
            </a:r>
            <a:endParaRPr lang="en-US" sz="800" b="1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rgbClr val="FFFFFF"/>
                </a:solidFill>
              </a:rPr>
              <a:t>3</a:t>
            </a:r>
            <a:r>
              <a:rPr lang="en-US" sz="800" baseline="30000">
                <a:solidFill>
                  <a:srgbClr val="FFFFFF"/>
                </a:solidFill>
              </a:rPr>
              <a:t>rd</a:t>
            </a:r>
            <a:r>
              <a:rPr lang="en-US" sz="800">
                <a:solidFill>
                  <a:srgbClr val="FFFFFF"/>
                </a:solidFill>
              </a:rPr>
              <a:t> Party Registration &amp;</a:t>
            </a:r>
            <a:br>
              <a:rPr lang="en-US" sz="800">
                <a:solidFill>
                  <a:srgbClr val="FFFFFF"/>
                </a:solidFill>
              </a:rPr>
            </a:br>
            <a:r>
              <a:rPr lang="en-US" sz="800">
                <a:solidFill>
                  <a:srgbClr val="FFFFFF"/>
                </a:solidFill>
              </a:rPr>
              <a:t>Account Management</a:t>
            </a:r>
            <a:endParaRPr lang="en-US" sz="800" b="1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Advanced Metering Working Group (AMWG)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l" eaLnBrk="1" hangingPunct="1"/>
            <a:r>
              <a:rPr lang="en-US" altLang="en-US" dirty="0"/>
              <a:t>Update to RMS</a:t>
            </a:r>
          </a:p>
          <a:p>
            <a:pPr marR="0" algn="l" eaLnBrk="1" hangingPunct="1"/>
            <a:r>
              <a:rPr lang="en-US" altLang="en-US" dirty="0"/>
              <a:t>February 7, 2017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74625" y="846133"/>
            <a:ext cx="8839200" cy="5562600"/>
          </a:xfrm>
        </p:spPr>
        <p:txBody>
          <a:bodyPr/>
          <a:lstStyle/>
          <a:p>
            <a:r>
              <a:rPr lang="en-US" altLang="en-US" dirty="0"/>
              <a:t>Q1 Planned Maintenance Events</a:t>
            </a:r>
          </a:p>
          <a:p>
            <a:pPr lvl="1"/>
            <a:r>
              <a:rPr lang="en-US" altLang="en-US" dirty="0"/>
              <a:t>January 21</a:t>
            </a:r>
          </a:p>
          <a:p>
            <a:pPr lvl="1"/>
            <a:r>
              <a:rPr lang="en-US" altLang="en-US" dirty="0"/>
              <a:t>February 18 (includes minor release)</a:t>
            </a:r>
          </a:p>
          <a:p>
            <a:pPr lvl="1"/>
            <a:r>
              <a:rPr lang="en-US" altLang="en-US" dirty="0"/>
              <a:t>March 18</a:t>
            </a:r>
          </a:p>
          <a:p>
            <a:r>
              <a:rPr lang="en-US" altLang="en-US" dirty="0"/>
              <a:t>February 18</a:t>
            </a:r>
            <a:r>
              <a:rPr lang="en-US" altLang="en-US" baseline="30000" dirty="0"/>
              <a:t>th</a:t>
            </a:r>
            <a:r>
              <a:rPr lang="en-US" altLang="en-US" dirty="0"/>
              <a:t> Release Includes:</a:t>
            </a:r>
          </a:p>
          <a:p>
            <a:pPr lvl="1"/>
            <a:r>
              <a:rPr lang="en-US" altLang="en-US" dirty="0"/>
              <a:t>Login message “SMT should be used by authorized users”</a:t>
            </a:r>
          </a:p>
          <a:p>
            <a:pPr lvl="1"/>
            <a:r>
              <a:rPr lang="en-US" altLang="en-US" dirty="0"/>
              <a:t>Annual, entity-specific report (TDUs, REPs, 3</a:t>
            </a:r>
            <a:r>
              <a:rPr lang="en-US" altLang="en-US" baseline="30000" dirty="0"/>
              <a:t>rd</a:t>
            </a:r>
            <a:r>
              <a:rPr lang="en-US" altLang="en-US" dirty="0"/>
              <a:t> parties, businesses) listing all user ids.  Entities are encouraged to review and validate who should have SMT access</a:t>
            </a:r>
          </a:p>
          <a:p>
            <a:pPr lvl="1"/>
            <a:r>
              <a:rPr lang="en-US" altLang="en-US" dirty="0"/>
              <a:t>Implementation of more secure method for sending temporary passwords</a:t>
            </a:r>
          </a:p>
          <a:p>
            <a:pPr lvl="1"/>
            <a:r>
              <a:rPr lang="en-US" altLang="en-US" dirty="0"/>
              <a:t>Tracking of 3 most recent user passwords</a:t>
            </a:r>
          </a:p>
          <a:p>
            <a:pPr lvl="1"/>
            <a:r>
              <a:rPr lang="en-US" altLang="en-US" dirty="0"/>
              <a:t>Updated SMT Terms &amp; Conditions</a:t>
            </a:r>
          </a:p>
          <a:p>
            <a:endParaRPr lang="en-US" altLang="en-US" sz="800" dirty="0"/>
          </a:p>
          <a:p>
            <a:endParaRPr lang="en-US" altLang="en-US" sz="800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9373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u="sng" dirty="0"/>
              <a:t>Notable January Meeting Items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8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r>
              <a:rPr lang="en-US" altLang="en-US" sz="1200" dirty="0">
                <a:solidFill>
                  <a:srgbClr val="00B050"/>
                </a:solidFill>
              </a:rPr>
              <a:t>(#) = November 2016</a:t>
            </a:r>
          </a:p>
          <a:p>
            <a:r>
              <a:rPr lang="en-US" altLang="en-US" dirty="0"/>
              <a:t>SMT Help Desk Calls	360	(</a:t>
            </a:r>
            <a:r>
              <a:rPr lang="en-US" altLang="en-US" dirty="0">
                <a:solidFill>
                  <a:srgbClr val="FF0000"/>
                </a:solidFill>
              </a:rPr>
              <a:t>-40</a:t>
            </a:r>
            <a:r>
              <a:rPr lang="en-US" altLang="en-US" dirty="0"/>
              <a:t>) </a:t>
            </a:r>
            <a:r>
              <a:rPr lang="en-US" altLang="en-US" sz="1600" dirty="0"/>
              <a:t>{12/15 = 259}</a:t>
            </a:r>
            <a:endParaRPr lang="en-US" altLang="en-US" dirty="0"/>
          </a:p>
          <a:p>
            <a:endParaRPr lang="en-US" altLang="en-US" sz="1200" dirty="0"/>
          </a:p>
          <a:p>
            <a:r>
              <a:rPr lang="en-US" altLang="en-US" dirty="0"/>
              <a:t>SMT Help Desk Tickets	323	(</a:t>
            </a:r>
            <a:r>
              <a:rPr lang="en-US" altLang="en-US" dirty="0">
                <a:solidFill>
                  <a:srgbClr val="FF0000"/>
                </a:solidFill>
              </a:rPr>
              <a:t>-26</a:t>
            </a:r>
            <a:r>
              <a:rPr lang="en-US" altLang="en-US" dirty="0"/>
              <a:t>) </a:t>
            </a:r>
            <a:r>
              <a:rPr lang="en-US" altLang="en-US" sz="1600" dirty="0"/>
              <a:t>{12/15 = 240}</a:t>
            </a:r>
          </a:p>
          <a:p>
            <a:pPr lvl="1"/>
            <a:r>
              <a:rPr lang="en-US" altLang="en-US" dirty="0"/>
              <a:t>Residential = 268 </a:t>
            </a:r>
            <a:r>
              <a:rPr lang="en-US" altLang="en-US" sz="2400" dirty="0"/>
              <a:t>(</a:t>
            </a:r>
            <a:r>
              <a:rPr lang="en-US" altLang="en-US" sz="2400" dirty="0">
                <a:solidFill>
                  <a:srgbClr val="FF0000"/>
                </a:solidFill>
              </a:rPr>
              <a:t>-9</a:t>
            </a:r>
            <a:r>
              <a:rPr lang="en-US" altLang="en-US" sz="2400" dirty="0"/>
              <a:t>)</a:t>
            </a:r>
            <a:endParaRPr lang="en-US" altLang="en-US" dirty="0"/>
          </a:p>
          <a:p>
            <a:pPr lvl="2"/>
            <a:r>
              <a:rPr lang="en-US" altLang="en-US" dirty="0"/>
              <a:t>GUI access issues = 60 (</a:t>
            </a:r>
            <a:r>
              <a:rPr lang="en-US" altLang="en-US" sz="2400" dirty="0">
                <a:solidFill>
                  <a:srgbClr val="FF0000"/>
                </a:solidFill>
              </a:rPr>
              <a:t>-4</a:t>
            </a:r>
            <a:r>
              <a:rPr lang="en-US" altLang="en-US" dirty="0"/>
              <a:t>)  {U/ID &amp; P/W Invalid}</a:t>
            </a:r>
            <a:endParaRPr lang="en-US" altLang="en-US" dirty="0">
              <a:solidFill>
                <a:srgbClr val="FF0000"/>
              </a:solidFill>
            </a:endParaRPr>
          </a:p>
          <a:p>
            <a:pPr lvl="2"/>
            <a:r>
              <a:rPr lang="en-US" altLang="en-US" dirty="0"/>
              <a:t>Registration issues = 108 (</a:t>
            </a:r>
            <a:r>
              <a:rPr lang="en-US" altLang="en-US" sz="2400" dirty="0">
                <a:solidFill>
                  <a:srgbClr val="FF0000"/>
                </a:solidFill>
              </a:rPr>
              <a:t>-16</a:t>
            </a:r>
            <a:r>
              <a:rPr lang="en-US" altLang="en-US" dirty="0"/>
              <a:t>)  {Typo errors}</a:t>
            </a:r>
          </a:p>
          <a:p>
            <a:endParaRPr lang="en-US" altLang="en-US" sz="1200" dirty="0"/>
          </a:p>
          <a:p>
            <a:r>
              <a:rPr lang="en-US" altLang="en-US" dirty="0"/>
              <a:t>SMT Registered Users (Res)	77,495 (+495)</a:t>
            </a:r>
          </a:p>
          <a:p>
            <a:endParaRPr lang="en-US" altLang="en-US" sz="1200" dirty="0"/>
          </a:p>
          <a:p>
            <a:r>
              <a:rPr lang="en-US" altLang="en-US" dirty="0"/>
              <a:t>ESIs in SMT			7,257,115 (+11,401)</a:t>
            </a:r>
          </a:p>
          <a:p>
            <a:endParaRPr lang="en-US" altLang="en-US" sz="1200" dirty="0"/>
          </a:p>
          <a:p>
            <a:r>
              <a:rPr lang="en-US" altLang="en-US" dirty="0"/>
              <a:t>Active Meters in SMT	7,194,765 (+11,884)</a:t>
            </a:r>
          </a:p>
          <a:p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u="sng" dirty="0"/>
              <a:t>Selected SMT Statistics - December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2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86400"/>
          </a:xfrm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en-US" b="1" i="1" u="sng" dirty="0"/>
              <a:t>Active</a:t>
            </a:r>
            <a:r>
              <a:rPr lang="en-US" altLang="en-US" dirty="0"/>
              <a:t> Energy Data Agreements  883 </a:t>
            </a:r>
            <a:r>
              <a:rPr lang="en-US" altLang="en-US" sz="1600" dirty="0"/>
              <a:t>(12/1/16)</a:t>
            </a:r>
            <a:endParaRPr lang="en-US" altLang="en-US" b="1" i="1" u="sng" dirty="0"/>
          </a:p>
          <a:p>
            <a:r>
              <a:rPr lang="en-US" altLang="en-US" b="1" i="1" u="sng" dirty="0"/>
              <a:t>Total </a:t>
            </a:r>
            <a:r>
              <a:rPr lang="en-US" altLang="en-US" dirty="0"/>
              <a:t>* Energy Data Agreements 931 (+52)</a:t>
            </a:r>
            <a:endParaRPr lang="en-US" altLang="en-US" dirty="0">
              <a:ln>
                <a:solidFill>
                  <a:srgbClr val="FF0000"/>
                </a:solidFill>
              </a:ln>
              <a:effectLst>
                <a:outerShdw blurRad="50800" dist="50800" dir="5400000" algn="ctr" rotWithShape="0">
                  <a:srgbClr val="7030A0"/>
                </a:outerShdw>
              </a:effectLst>
            </a:endParaRPr>
          </a:p>
          <a:p>
            <a:pPr marL="392113" lvl="1" indent="0">
              <a:buNone/>
            </a:pPr>
            <a:r>
              <a:rPr lang="en-US" altLang="en-US" dirty="0"/>
              <a:t>	* Active and Pending</a:t>
            </a:r>
          </a:p>
          <a:p>
            <a:pPr lvl="1"/>
            <a:r>
              <a:rPr lang="en-US" altLang="en-US" sz="2000" dirty="0"/>
              <a:t>AEPC = 6; AEPN = 2; CNP = 307; </a:t>
            </a:r>
            <a:r>
              <a:rPr lang="en-US" altLang="en-US" sz="2000" dirty="0" err="1"/>
              <a:t>Oncor</a:t>
            </a:r>
            <a:r>
              <a:rPr lang="en-US" altLang="en-US" sz="2000" dirty="0"/>
              <a:t> = 593; TNMP = 23</a:t>
            </a:r>
          </a:p>
          <a:p>
            <a:r>
              <a:rPr lang="en-US" altLang="en-US" dirty="0"/>
              <a:t>HAN Device Agreements		248 (NC)</a:t>
            </a:r>
          </a:p>
          <a:p>
            <a:r>
              <a:rPr lang="en-US" altLang="en-US" dirty="0"/>
              <a:t>HAN Devices				8,892 (</a:t>
            </a:r>
            <a:r>
              <a:rPr lang="en-US" altLang="en-US" dirty="0">
                <a:solidFill>
                  <a:srgbClr val="FF0000"/>
                </a:solidFill>
              </a:rPr>
              <a:t>-62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Parties Registered @ SMT	123 (+6)</a:t>
            </a:r>
          </a:p>
          <a:p>
            <a:r>
              <a:rPr lang="en-US" altLang="en-US" dirty="0"/>
              <a:t>REPs Registered @ SMT		114 (NC)</a:t>
            </a:r>
          </a:p>
          <a:p>
            <a:r>
              <a:rPr lang="en-US" altLang="en-US" dirty="0"/>
              <a:t>On Demand Reads</a:t>
            </a:r>
          </a:p>
          <a:p>
            <a:pPr lvl="1"/>
            <a:r>
              <a:rPr lang="en-US" altLang="en-US" dirty="0"/>
              <a:t>Customer				6,104</a:t>
            </a:r>
          </a:p>
          <a:p>
            <a:pPr lvl="1"/>
            <a:r>
              <a:rPr lang="en-US" altLang="en-US" dirty="0"/>
              <a:t>REP					10</a:t>
            </a:r>
          </a:p>
          <a:p>
            <a:pPr lvl="1"/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Party					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u="sng" dirty="0"/>
              <a:t>December Stats –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3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000"/>
              <a:t>Evaluate options for streamlining access to Advanced Metering Systems (AMS) data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200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000"/>
              <a:t>Support RMS and other market forums as issues arise related to Advanced Metering Systems (AMS) data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200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000"/>
              <a:t>Track regulatory changes related to AMS data or data access and provide subject matter expertise as needed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200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000"/>
              <a:t>Evaluate, support and contribute to SMT functionality, usability and reporting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200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000"/>
              <a:t>Review and monitor AMS data performance and access issues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altLang="en-US" sz="4000" dirty="0"/>
              <a:t>AMWG 2017 Goals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905A6B2-56E4-416A-AD61-0623FFB72460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203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 marL="109537" indent="0" algn="ctr" eaLnBrk="1" hangingPunct="1"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February Meeting Cancelled</a:t>
            </a:r>
          </a:p>
          <a:p>
            <a:pPr marL="109537" indent="0" algn="ctr" eaLnBrk="1" hangingPunct="1">
              <a:buNone/>
            </a:pPr>
            <a:endParaRPr lang="en-US" altLang="en-US" sz="3600" b="1" dirty="0"/>
          </a:p>
          <a:p>
            <a:pPr marL="109537" indent="0" algn="ctr" eaLnBrk="1" hangingPunct="1">
              <a:buNone/>
            </a:pPr>
            <a:r>
              <a:rPr lang="en-US" altLang="en-US" sz="3600" b="1" dirty="0"/>
              <a:t>March 9</a:t>
            </a:r>
            <a:r>
              <a:rPr lang="en-US" altLang="en-US" sz="3600" b="1" baseline="30000" dirty="0"/>
              <a:t>th</a:t>
            </a:r>
            <a:r>
              <a:rPr lang="en-US" altLang="en-US" sz="3600" b="1" dirty="0"/>
              <a:t> 9:30 a.m. – 3:30 p.m.</a:t>
            </a:r>
          </a:p>
          <a:p>
            <a:pPr marL="109537" indent="0" algn="ctr" eaLnBrk="1" hangingPunct="1">
              <a:buNone/>
            </a:pPr>
            <a:r>
              <a:rPr lang="en-US" altLang="en-US" sz="3600" b="1" dirty="0"/>
              <a:t>F-T-F and WebEx</a:t>
            </a:r>
          </a:p>
          <a:p>
            <a:pPr marL="109537" indent="0" algn="ctr" eaLnBrk="1" hangingPunct="1">
              <a:buNone/>
            </a:pPr>
            <a:r>
              <a:rPr lang="en-US" altLang="en-US" sz="3600" b="1" dirty="0"/>
              <a:t>ERCOT MET Center Room 168</a:t>
            </a:r>
          </a:p>
          <a:p>
            <a:pPr marL="109537" indent="0" eaLnBrk="1" hangingPunct="1">
              <a:buNone/>
            </a:pPr>
            <a:endParaRPr lang="en-US" altLang="en-US" sz="2000" dirty="0"/>
          </a:p>
          <a:p>
            <a:pPr marL="392113" lvl="1" indent="0" algn="ctr" eaLnBrk="1" hangingPunct="1">
              <a:buNone/>
            </a:pPr>
            <a:endParaRPr lang="en-US" altLang="en-US" sz="3200" b="1" dirty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u="sng" dirty="0"/>
              <a:t>Next Meeting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Questions?</a:t>
            </a:r>
          </a:p>
        </p:txBody>
      </p:sp>
      <p:pic>
        <p:nvPicPr>
          <p:cNvPr id="1027" name="Picture 3" descr="C:\Users\iv3i\AppData\Local\Microsoft\Windows\Temporary Internet Files\Content.IE5\AAWN31BQ\question-mark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5486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8117</TotalTime>
  <Words>239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S&amp;C-2010</vt:lpstr>
      <vt:lpstr>Advanced Metering Working Group (AMWG)</vt:lpstr>
      <vt:lpstr>Notable January Meeting Items</vt:lpstr>
      <vt:lpstr>Selected SMT Statistics - December</vt:lpstr>
      <vt:lpstr>December Stats – Cont.</vt:lpstr>
      <vt:lpstr>AMWG 2017 Goals</vt:lpstr>
      <vt:lpstr>Next Meeting</vt:lpstr>
      <vt:lpstr>Questions?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</cp:lastModifiedBy>
  <cp:revision>250</cp:revision>
  <cp:lastPrinted>2016-12-20T15:20:20Z</cp:lastPrinted>
  <dcterms:created xsi:type="dcterms:W3CDTF">2014-12-16T20:53:10Z</dcterms:created>
  <dcterms:modified xsi:type="dcterms:W3CDTF">2017-01-26T19:38:08Z</dcterms:modified>
</cp:coreProperties>
</file>