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67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25" d="100"/>
          <a:sy n="125" d="100"/>
        </p:scale>
        <p:origin x="1194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1/31/2017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3434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 smtClean="0">
                <a:solidFill>
                  <a:schemeClr val="accent1"/>
                </a:solidFill>
              </a:rPr>
              <a:t>2017 WMS Working Group Leadership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334000"/>
          </a:xfrm>
        </p:spPr>
        <p:txBody>
          <a:bodyPr/>
          <a:lstStyle/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/>
              <a:t>Congestion Management Working Group (CMWG)</a:t>
            </a:r>
          </a:p>
          <a:p>
            <a:pPr marL="742950" lvl="2" indent="-514350">
              <a:lnSpc>
                <a:spcPct val="80000"/>
              </a:lnSpc>
              <a:buNone/>
              <a:defRPr/>
            </a:pPr>
            <a:r>
              <a:rPr lang="en-US" altLang="en-US" sz="1400" dirty="0"/>
              <a:t>Chair: </a:t>
            </a:r>
            <a:r>
              <a:rPr lang="en-US" altLang="en-US" sz="1400" dirty="0" smtClean="0"/>
              <a:t>Greg Thurnher </a:t>
            </a:r>
            <a:r>
              <a:rPr lang="en-US" altLang="en-US" sz="1400" i="1" dirty="0" smtClean="0"/>
              <a:t>Shell </a:t>
            </a:r>
            <a:r>
              <a:rPr lang="en-US" sz="1400" i="1" dirty="0"/>
              <a:t>Energy </a:t>
            </a:r>
            <a:r>
              <a:rPr lang="en-US" sz="1400" i="1" dirty="0" smtClean="0"/>
              <a:t>	</a:t>
            </a:r>
            <a:r>
              <a:rPr lang="en-US" sz="1400" dirty="0"/>
              <a:t>V</a:t>
            </a:r>
            <a:r>
              <a:rPr lang="en-US" altLang="en-US" sz="1400" dirty="0" smtClean="0"/>
              <a:t>ice </a:t>
            </a:r>
            <a:r>
              <a:rPr lang="en-US" altLang="en-US" sz="1400" dirty="0"/>
              <a:t>Chair: </a:t>
            </a:r>
            <a:r>
              <a:rPr lang="en-US" sz="1400" dirty="0"/>
              <a:t>Ian Haley </a:t>
            </a:r>
            <a:r>
              <a:rPr lang="en-US" sz="1400" i="1" dirty="0"/>
              <a:t>Vistra Energy </a:t>
            </a:r>
            <a:endParaRPr lang="en-US" altLang="en-US" sz="1400" dirty="0">
              <a:solidFill>
                <a:srgbClr val="FF0000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 smtClean="0">
              <a:solidFill>
                <a:srgbClr val="FF0000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/>
              <a:t>Demand Side Working Group (DSWG)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/>
              <a:t>Chair: Tim Carter </a:t>
            </a:r>
            <a:r>
              <a:rPr lang="en-US" altLang="en-US" sz="1400" i="1" dirty="0"/>
              <a:t>MP2 Energy </a:t>
            </a:r>
            <a:r>
              <a:rPr lang="en-US" altLang="en-US" sz="1400" dirty="0"/>
              <a:t>		Vice Chair: David Goza </a:t>
            </a:r>
            <a:r>
              <a:rPr lang="en-US" altLang="en-US" sz="1400" i="1" dirty="0"/>
              <a:t>NRG </a:t>
            </a:r>
          </a:p>
          <a:p>
            <a:pPr marL="685800" lvl="3" indent="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rgbClr val="FF0000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/>
              <a:t>Emerging Technologies Working Group (ETWG)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/>
              <a:t>Chair: Hugo Mena </a:t>
            </a:r>
            <a:r>
              <a:rPr lang="en-US" altLang="en-US" sz="1400" i="1" dirty="0"/>
              <a:t>EPE Consulting </a:t>
            </a:r>
            <a:r>
              <a:rPr lang="en-US" altLang="en-US" sz="1400" dirty="0"/>
              <a:t>	Vice Chair: Michael Legatt </a:t>
            </a:r>
            <a:r>
              <a:rPr lang="en-US" altLang="en-US" sz="1400" i="1" dirty="0"/>
              <a:t>ResilientGrid 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rgbClr val="FF0000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/>
              <a:t>Market Credit Working Group (MCWG)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/>
              <a:t>Chair: Bill Barnes </a:t>
            </a:r>
            <a:r>
              <a:rPr lang="en-US" altLang="en-US" sz="1400" i="1" dirty="0"/>
              <a:t>Reliant Energy Retail Services   </a:t>
            </a:r>
            <a:r>
              <a:rPr lang="en-US" altLang="en-US" sz="1400" dirty="0"/>
              <a:t>Vice Chair: Josephine Wan </a:t>
            </a:r>
            <a:r>
              <a:rPr lang="en-US" altLang="en-US" sz="1400" i="1" dirty="0"/>
              <a:t>Austin Energy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rgbClr val="FF0000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>
                <a:solidFill>
                  <a:schemeClr val="bg2">
                    <a:lumMod val="65000"/>
                  </a:schemeClr>
                </a:solidFill>
              </a:rPr>
              <a:t>Metering Working Group (MWG</a:t>
            </a:r>
            <a:r>
              <a:rPr lang="en-US" altLang="en-US" sz="1400" b="1" dirty="0" smtClean="0">
                <a:solidFill>
                  <a:schemeClr val="bg2">
                    <a:lumMod val="65000"/>
                  </a:schemeClr>
                </a:solidFill>
              </a:rPr>
              <a:t>)  </a:t>
            </a:r>
            <a:endParaRPr lang="en-US" altLang="en-US" sz="1400" b="1" dirty="0">
              <a:solidFill>
                <a:schemeClr val="bg2">
                  <a:lumMod val="6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>
                <a:solidFill>
                  <a:schemeClr val="bg2">
                    <a:lumMod val="65000"/>
                  </a:schemeClr>
                </a:solidFill>
              </a:rPr>
              <a:t>Chair: </a:t>
            </a:r>
            <a:r>
              <a:rPr lang="en-US" altLang="en-US" sz="1400" dirty="0" smtClean="0">
                <a:solidFill>
                  <a:schemeClr val="bg2">
                    <a:lumMod val="65000"/>
                  </a:schemeClr>
                </a:solidFill>
              </a:rPr>
              <a:t> </a:t>
            </a:r>
            <a:r>
              <a:rPr lang="en-US" altLang="en-US" sz="1400" dirty="0">
                <a:solidFill>
                  <a:schemeClr val="bg2">
                    <a:lumMod val="65000"/>
                  </a:schemeClr>
                </a:solidFill>
              </a:rPr>
              <a:t>	</a:t>
            </a:r>
            <a:r>
              <a:rPr lang="en-US" altLang="en-US" sz="1400" dirty="0" smtClean="0">
                <a:solidFill>
                  <a:schemeClr val="bg2">
                    <a:lumMod val="65000"/>
                  </a:schemeClr>
                </a:solidFill>
              </a:rPr>
              <a:t>			Vice </a:t>
            </a:r>
            <a:r>
              <a:rPr lang="en-US" altLang="en-US" sz="1400" dirty="0">
                <a:solidFill>
                  <a:schemeClr val="bg2">
                    <a:lumMod val="65000"/>
                  </a:schemeClr>
                </a:solidFill>
              </a:rPr>
              <a:t>Chair:  </a:t>
            </a:r>
            <a:r>
              <a:rPr lang="en-US" altLang="en-US" sz="1400" dirty="0" smtClean="0">
                <a:solidFill>
                  <a:schemeClr val="bg2">
                    <a:lumMod val="65000"/>
                  </a:schemeClr>
                </a:solidFill>
              </a:rPr>
              <a:t> </a:t>
            </a:r>
            <a:endParaRPr lang="en-US" altLang="en-US" sz="1200" i="1" dirty="0">
              <a:solidFill>
                <a:schemeClr val="bg2">
                  <a:lumMod val="6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chemeClr val="bg2">
                  <a:lumMod val="65000"/>
                </a:schemeClr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/>
              <a:t>Qualified Scheduling Entity Managers Working Group (QMWG)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/>
              <a:t>Chair: Eric Goff </a:t>
            </a:r>
            <a:r>
              <a:rPr lang="en-US" altLang="en-US" sz="1400" i="1" dirty="0"/>
              <a:t>Citigroup Energy  </a:t>
            </a:r>
            <a:r>
              <a:rPr lang="en-US" altLang="en-US" sz="1400" i="1" dirty="0" smtClean="0"/>
              <a:t>	</a:t>
            </a:r>
            <a:r>
              <a:rPr lang="en-US" altLang="en-US" sz="1400" dirty="0"/>
              <a:t>Vice </a:t>
            </a:r>
            <a:r>
              <a:rPr lang="en-US" altLang="en-US" sz="1400" dirty="0"/>
              <a:t>Chair: </a:t>
            </a:r>
            <a:r>
              <a:rPr lang="en-US" altLang="en-US" sz="1400" dirty="0"/>
              <a:t> Still Billy </a:t>
            </a:r>
            <a:r>
              <a:rPr lang="en-US" altLang="en-US" sz="1400" i="1" dirty="0"/>
              <a:t>Tenaska </a:t>
            </a:r>
            <a:endParaRPr lang="en-US" altLang="en-US" sz="1400" i="1" dirty="0"/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>
              <a:solidFill>
                <a:srgbClr val="FF0000"/>
              </a:solidFill>
            </a:endParaRP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/>
              <a:t>Resource Cost Working Group (RCWG)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 smtClean="0"/>
              <a:t>Chair: Paul </a:t>
            </a:r>
            <a:r>
              <a:rPr lang="en-US" altLang="en-US" sz="1400" dirty="0"/>
              <a:t>Vinson </a:t>
            </a:r>
            <a:r>
              <a:rPr lang="en-US" altLang="en-US" sz="1400" i="1" dirty="0"/>
              <a:t>CPS Energy  </a:t>
            </a:r>
            <a:r>
              <a:rPr lang="en-US" altLang="en-US" sz="1400" dirty="0"/>
              <a:t>		Vice Chair: Bob Helton </a:t>
            </a:r>
            <a:r>
              <a:rPr lang="en-US" altLang="en-US" sz="1400" i="1" dirty="0" err="1"/>
              <a:t>Engie</a:t>
            </a:r>
            <a:endParaRPr lang="en-US" altLang="en-US" sz="1400" i="1" dirty="0"/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endParaRPr lang="en-US" altLang="en-US" sz="1400" dirty="0"/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b="1" dirty="0"/>
              <a:t>Supply Analysis Working Group (SAWG)</a:t>
            </a:r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dirty="0"/>
              <a:t>Chair: Bryan Sams </a:t>
            </a:r>
            <a:r>
              <a:rPr lang="en-US" altLang="en-US" sz="1400" i="1" dirty="0"/>
              <a:t>Reliant Energy Services</a:t>
            </a:r>
            <a:r>
              <a:rPr lang="en-US" altLang="en-US" sz="1400" i="1" dirty="0">
                <a:solidFill>
                  <a:srgbClr val="FF0000"/>
                </a:solidFill>
              </a:rPr>
              <a:t> </a:t>
            </a:r>
            <a:r>
              <a:rPr lang="en-US" altLang="en-US" sz="1400" i="1" dirty="0" smtClean="0">
                <a:solidFill>
                  <a:srgbClr val="FF0000"/>
                </a:solidFill>
              </a:rPr>
              <a:t>  </a:t>
            </a:r>
            <a:r>
              <a:rPr lang="en-US" altLang="en-US" sz="1400" dirty="0" smtClean="0"/>
              <a:t>Vice Chair(s</a:t>
            </a:r>
            <a:r>
              <a:rPr lang="en-US" altLang="en-US" sz="1400" dirty="0"/>
              <a:t>) Sandy Morris </a:t>
            </a:r>
            <a:r>
              <a:rPr lang="en-US" altLang="en-US" sz="1400" i="1" dirty="0"/>
              <a:t>Direct Energy </a:t>
            </a:r>
            <a:endParaRPr lang="en-US" altLang="en-US" sz="1400" i="1" dirty="0" smtClean="0"/>
          </a:p>
          <a:p>
            <a:pPr marL="742950" lvl="2" indent="-514350">
              <a:lnSpc>
                <a:spcPct val="80000"/>
              </a:lnSpc>
              <a:buFontTx/>
              <a:buNone/>
              <a:defRPr/>
            </a:pPr>
            <a:r>
              <a:rPr lang="en-US" altLang="en-US" sz="1400" i="1" dirty="0"/>
              <a:t>	</a:t>
            </a:r>
            <a:r>
              <a:rPr lang="en-US" altLang="en-US" sz="1400" i="1" dirty="0" smtClean="0"/>
              <a:t>					      </a:t>
            </a:r>
            <a:r>
              <a:rPr lang="en-US" altLang="en-US" sz="1400" dirty="0" smtClean="0"/>
              <a:t>Pete </a:t>
            </a:r>
            <a:r>
              <a:rPr lang="en-US" altLang="en-US" sz="1400" dirty="0"/>
              <a:t>Warnken </a:t>
            </a:r>
            <a:r>
              <a:rPr lang="en-US" altLang="en-US" sz="1400" i="1" dirty="0"/>
              <a:t>ERCOT </a:t>
            </a:r>
          </a:p>
          <a:p>
            <a:pPr marL="1200150" lvl="3" indent="-514350">
              <a:lnSpc>
                <a:spcPct val="80000"/>
              </a:lnSpc>
              <a:defRPr/>
            </a:pPr>
            <a:endParaRPr lang="en-US" alt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0927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schemas.openxmlformats.org/package/2006/metadata/core-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476</TotalTime>
  <Words>20</Words>
  <Application>Microsoft Office PowerPoint</Application>
  <PresentationFormat>On-screen Show (4:3)</PresentationFormat>
  <Paragraphs>27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2017 WMS Working Group Leadership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Suzy Clifton </cp:lastModifiedBy>
  <cp:revision>42</cp:revision>
  <cp:lastPrinted>2016-01-21T20:53:15Z</cp:lastPrinted>
  <dcterms:created xsi:type="dcterms:W3CDTF">2016-01-21T15:20:31Z</dcterms:created>
  <dcterms:modified xsi:type="dcterms:W3CDTF">2017-01-31T18:57:51Z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