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551AF-8CD8-497C-8229-57D58853C0B0}" type="datetimeFigureOut">
              <a:rPr lang="en-US" smtClean="0"/>
              <a:t>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F923BE-09A6-4E62-B431-38AFC7D8D7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6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962B-8953-476D-9E2A-850698B2E256}" type="datetime1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266F-74CA-4AE2-8527-C8E6ACD37FD0}" type="datetime1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E059-F9D8-49BF-895D-2A6AAB33C8C2}" type="datetime1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4D6B8-0739-41D1-8BCF-1D86B5945B7B}" type="datetime1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FB8D-3742-491E-87CE-54E1DB8CE097}" type="datetime1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475F-F24F-4404-A159-B2E0868CB43E}" type="datetime1">
              <a:rPr lang="en-US" smtClean="0"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5F40-1724-45AC-9E8F-3995753F3C41}" type="datetime1">
              <a:rPr lang="en-US" smtClean="0"/>
              <a:t>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22F0C-1B97-4759-8D52-88ECF6F80EA6}" type="datetime1">
              <a:rPr lang="en-US" smtClean="0"/>
              <a:t>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31ED-07C5-4639-9994-6E2680624364}" type="datetime1">
              <a:rPr lang="en-US" smtClean="0"/>
              <a:t>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82AF-1224-4BBE-8389-7110B741EE02}" type="datetime1">
              <a:rPr lang="en-US" smtClean="0"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3AAD-494F-4935-9B32-6C017EC59661}" type="datetime1">
              <a:rPr lang="en-US" smtClean="0"/>
              <a:t>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6EC76-C7BB-4B64-AB2C-4CA666B08B18}" type="datetime1">
              <a:rPr lang="en-US" smtClean="0"/>
              <a:t>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 Credit Working Group update to the Wholesale Market Subcommittee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dirty="0" smtClean="0"/>
              <a:t>/1/2017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NPRR811 </a:t>
            </a:r>
            <a:r>
              <a:rPr lang="en-US" dirty="0"/>
              <a:t>Two Day Cure Period for Foreign Market Participant Guarantee </a:t>
            </a:r>
            <a:r>
              <a:rPr lang="en-US" dirty="0" smtClean="0"/>
              <a:t>Agreements.</a:t>
            </a:r>
          </a:p>
          <a:p>
            <a:pPr lvl="1"/>
            <a:r>
              <a:rPr lang="en-US" dirty="0"/>
              <a:t>This Nodal Protocol Revision Request (NPRR) changes the Foreign Market Participant Guarantee Agreement cure period from one to two days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Timeline of Late Payment and Payment Breach reviewed by ERCOT staff.</a:t>
            </a:r>
          </a:p>
          <a:p>
            <a:pPr lvl="1"/>
            <a:r>
              <a:rPr lang="en-US" dirty="0" smtClean="0"/>
              <a:t>Some concerns raise by CWG/MCWG members regarding compliance with CFTC exemption.</a:t>
            </a:r>
          </a:p>
          <a:p>
            <a:pPr lvl="1"/>
            <a:r>
              <a:rPr lang="en-US" dirty="0"/>
              <a:t>Tabled by CWG/MCWG at January meeting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6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Disposition </a:t>
            </a:r>
            <a:r>
              <a:rPr lang="en-US" dirty="0"/>
              <a:t>of SCR 785 Update RTL calculation to include Real-Time reserve Price Adder-based </a:t>
            </a:r>
            <a:r>
              <a:rPr lang="en-US" dirty="0" smtClean="0"/>
              <a:t>components</a:t>
            </a:r>
          </a:p>
          <a:p>
            <a:pPr lvl="1"/>
            <a:r>
              <a:rPr lang="en-US" dirty="0" smtClean="0"/>
              <a:t>CWG/MCWG was in consensus that ERCOT should withdraw</a:t>
            </a:r>
          </a:p>
          <a:p>
            <a:r>
              <a:rPr lang="en-US" dirty="0" smtClean="0"/>
              <a:t>Review of Credit Working Group charter and goals</a:t>
            </a:r>
          </a:p>
          <a:p>
            <a:pPr lvl="1"/>
            <a:r>
              <a:rPr lang="en-US" dirty="0" smtClean="0"/>
              <a:t>No changes made to charter</a:t>
            </a:r>
          </a:p>
          <a:p>
            <a:pPr lvl="1"/>
            <a:r>
              <a:rPr lang="en-US" dirty="0" smtClean="0"/>
              <a:t>Minor edits proposed for goals</a:t>
            </a:r>
          </a:p>
          <a:p>
            <a:pPr lvl="2"/>
            <a:r>
              <a:rPr lang="en-US" dirty="0" smtClean="0"/>
              <a:t>Will be reviewed at Feb CWG/MCWG meeting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8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MCWG update to WMS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Endorsed Seasonal </a:t>
            </a:r>
            <a:r>
              <a:rPr lang="en-US" dirty="0" smtClean="0"/>
              <a:t>Adjustment </a:t>
            </a:r>
            <a:r>
              <a:rPr lang="en-US" dirty="0" smtClean="0"/>
              <a:t>Factors for </a:t>
            </a:r>
            <a:r>
              <a:rPr lang="en-US" dirty="0" smtClean="0"/>
              <a:t>Summer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969702"/>
              </p:ext>
            </p:extLst>
          </p:nvPr>
        </p:nvGraphicFramePr>
        <p:xfrm>
          <a:off x="1752601" y="2514600"/>
          <a:ext cx="5638799" cy="2209801"/>
        </p:xfrm>
        <a:graphic>
          <a:graphicData uri="http://schemas.openxmlformats.org/drawingml/2006/table">
            <a:tbl>
              <a:tblPr/>
              <a:tblGrid>
                <a:gridCol w="1071407"/>
                <a:gridCol w="667890"/>
                <a:gridCol w="737462"/>
                <a:gridCol w="765290"/>
                <a:gridCol w="1196636"/>
                <a:gridCol w="1200114"/>
              </a:tblGrid>
              <a:tr h="9470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Effective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Calculated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 Proposed by CWG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1-Jun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1-Jul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1-Aug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68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1-Sep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7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Credit Exposure and Expected </a:t>
            </a:r>
            <a:r>
              <a:rPr lang="en-US" dirty="0" smtClean="0"/>
              <a:t>Loss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256560"/>
            <a:ext cx="6553200" cy="27058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4114800"/>
            <a:ext cx="6553200" cy="2526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805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206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Market Credit Working Group update to the Wholesale Market Subcommittee</vt:lpstr>
      <vt:lpstr>MCWG update to WMS</vt:lpstr>
      <vt:lpstr>MCWG update to WMS</vt:lpstr>
      <vt:lpstr>MCWG update to WMS</vt:lpstr>
      <vt:lpstr>Credit Exposure and Expected Loss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Credit Working Group update to the Wholesale Market Subcommittee</dc:title>
  <dc:creator>Barnes, Bill</dc:creator>
  <cp:lastModifiedBy>Bill Barnes (NRG)</cp:lastModifiedBy>
  <cp:revision>113</cp:revision>
  <dcterms:created xsi:type="dcterms:W3CDTF">2006-08-16T00:00:00Z</dcterms:created>
  <dcterms:modified xsi:type="dcterms:W3CDTF">2017-01-30T02:06:52Z</dcterms:modified>
</cp:coreProperties>
</file>