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1"/>
    <p:sldMasterId id="2147483648" r:id="rId2"/>
  </p:sldMasterIdLst>
  <p:notesMasterIdLst>
    <p:notesMasterId r:id="rId17"/>
  </p:notesMasterIdLst>
  <p:handoutMasterIdLst>
    <p:handoutMasterId r:id="rId18"/>
  </p:handoutMasterIdLst>
  <p:sldIdLst>
    <p:sldId id="260" r:id="rId3"/>
    <p:sldId id="261" r:id="rId4"/>
    <p:sldId id="262" r:id="rId5"/>
    <p:sldId id="282" r:id="rId6"/>
    <p:sldId id="263" r:id="rId7"/>
    <p:sldId id="280" r:id="rId8"/>
    <p:sldId id="277" r:id="rId9"/>
    <p:sldId id="278" r:id="rId10"/>
    <p:sldId id="281" r:id="rId11"/>
    <p:sldId id="287" r:id="rId12"/>
    <p:sldId id="288" r:id="rId13"/>
    <p:sldId id="289" r:id="rId14"/>
    <p:sldId id="290" r:id="rId15"/>
    <p:sldId id="283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7" d="100"/>
          <a:sy n="127" d="100"/>
        </p:scale>
        <p:origin x="108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85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0669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4466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9419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055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964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7008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1662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8868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4534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2107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061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277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Maximum Shadow Prices in RUC:</a:t>
            </a:r>
          </a:p>
          <a:p>
            <a:r>
              <a:rPr lang="en-US" sz="2000" b="1" dirty="0" smtClean="0"/>
              <a:t>Initial Results</a:t>
            </a:r>
          </a:p>
          <a:p>
            <a:endParaRPr lang="en-US" sz="2000" b="1" dirty="0"/>
          </a:p>
          <a:p>
            <a:r>
              <a:rPr lang="en-US" dirty="0"/>
              <a:t>QSE Managers Working Group</a:t>
            </a:r>
          </a:p>
          <a:p>
            <a:endParaRPr lang="en-US" dirty="0" smtClean="0"/>
          </a:p>
          <a:p>
            <a:r>
              <a:rPr lang="en-US" dirty="0" smtClean="0"/>
              <a:t>Market Analysis</a:t>
            </a:r>
            <a:endParaRPr lang="en-US" dirty="0"/>
          </a:p>
          <a:p>
            <a:r>
              <a:rPr lang="en-US" dirty="0" smtClean="0"/>
              <a:t>January 30,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0805" y="1066800"/>
            <a:ext cx="7318589" cy="27407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Constraint-Hours Above </a:t>
            </a:r>
            <a:r>
              <a:rPr lang="en-US" dirty="0" smtClean="0"/>
              <a:t>105% </a:t>
            </a:r>
            <a:r>
              <a:rPr lang="en-US" dirty="0"/>
              <a:t>of Limit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07595"/>
            <a:ext cx="8531352" cy="228840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2 HRUCs </a:t>
            </a:r>
            <a:r>
              <a:rPr lang="en-US" sz="2000" dirty="0"/>
              <a:t>had </a:t>
            </a:r>
            <a:r>
              <a:rPr lang="en-US" sz="2000" dirty="0" smtClean="0"/>
              <a:t>fewer constraint-hours </a:t>
            </a:r>
            <a:r>
              <a:rPr lang="en-US" sz="2000" dirty="0"/>
              <a:t>above </a:t>
            </a:r>
            <a:r>
              <a:rPr lang="en-US" sz="2000" dirty="0" smtClean="0"/>
              <a:t>105% </a:t>
            </a:r>
            <a:r>
              <a:rPr lang="en-US" sz="2000" dirty="0"/>
              <a:t>of the limit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75 </a:t>
            </a:r>
            <a:r>
              <a:rPr lang="en-US" sz="2000" dirty="0"/>
              <a:t>had the same number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30 </a:t>
            </a:r>
            <a:r>
              <a:rPr lang="en-US" sz="2000" dirty="0"/>
              <a:t>had more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03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0805" y="1066799"/>
            <a:ext cx="7318589" cy="27407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Constraint-Hours Above </a:t>
            </a:r>
            <a:r>
              <a:rPr lang="en-US" dirty="0" smtClean="0"/>
              <a:t>110% </a:t>
            </a:r>
            <a:r>
              <a:rPr lang="en-US" dirty="0"/>
              <a:t>of Limit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07595"/>
            <a:ext cx="8531352" cy="228840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3 HRUCs </a:t>
            </a:r>
            <a:r>
              <a:rPr lang="en-US" sz="2000" dirty="0"/>
              <a:t>had fewer constraint-hours above </a:t>
            </a:r>
            <a:r>
              <a:rPr lang="en-US" sz="2000" dirty="0" smtClean="0"/>
              <a:t>110% </a:t>
            </a:r>
            <a:r>
              <a:rPr lang="en-US" sz="2000" dirty="0"/>
              <a:t>of the limit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89 </a:t>
            </a:r>
            <a:r>
              <a:rPr lang="en-US" sz="2000" dirty="0"/>
              <a:t>had the same number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15 </a:t>
            </a:r>
            <a:r>
              <a:rPr lang="en-US" sz="2000" dirty="0"/>
              <a:t>had more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24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0804" y="1066800"/>
            <a:ext cx="7318589" cy="27407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Constraint-Hours Above </a:t>
            </a:r>
            <a:r>
              <a:rPr lang="en-US" dirty="0" smtClean="0"/>
              <a:t>120% </a:t>
            </a:r>
            <a:r>
              <a:rPr lang="en-US" dirty="0"/>
              <a:t>of Limit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07595"/>
            <a:ext cx="8531352" cy="228840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3 HRUCs </a:t>
            </a:r>
            <a:r>
              <a:rPr lang="en-US" sz="2000" dirty="0"/>
              <a:t>had fewer constraint-hours above </a:t>
            </a:r>
            <a:r>
              <a:rPr lang="en-US" sz="2000" dirty="0" smtClean="0"/>
              <a:t>120% </a:t>
            </a:r>
            <a:r>
              <a:rPr lang="en-US" sz="2000" dirty="0"/>
              <a:t>of the limit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101 </a:t>
            </a:r>
            <a:r>
              <a:rPr lang="en-US" sz="2000" dirty="0"/>
              <a:t>had the same number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3 </a:t>
            </a:r>
            <a:r>
              <a:rPr lang="en-US" sz="2000" dirty="0"/>
              <a:t>had </a:t>
            </a:r>
            <a:r>
              <a:rPr lang="en-US" sz="2000" dirty="0" smtClean="0"/>
              <a:t>more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53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Results Summary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7602319"/>
              </p:ext>
            </p:extLst>
          </p:nvPr>
        </p:nvGraphicFramePr>
        <p:xfrm>
          <a:off x="488949" y="1367155"/>
          <a:ext cx="8166101" cy="3802380"/>
        </p:xfrm>
        <a:graphic>
          <a:graphicData uri="http://schemas.openxmlformats.org/drawingml/2006/table">
            <a:tbl>
              <a:tblPr/>
              <a:tblGrid>
                <a:gridCol w="3659023"/>
                <a:gridCol w="1724696"/>
                <a:gridCol w="1724696"/>
                <a:gridCol w="1057686"/>
              </a:tblGrid>
              <a:tr h="31686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Metric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677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Maximum Shadow Prices ($/MWh)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677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Change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6770"/>
                    </a:solidFill>
                  </a:tcPr>
                </a:tc>
              </a:tr>
              <a:tr h="3168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Current RUC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SCED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677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6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Recommended Resource-Hours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2,455</a:t>
                      </a:r>
                    </a:p>
                  </a:txBody>
                  <a:tcPr marL="9525" marR="457200" marT="9525" marB="0" anchor="b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1,889</a:t>
                      </a:r>
                    </a:p>
                  </a:txBody>
                  <a:tcPr marL="9525" marR="457200" marT="9525" marB="0" anchor="b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-23%</a:t>
                      </a:r>
                    </a:p>
                  </a:txBody>
                  <a:tcPr marL="9525" marR="228600" marT="9525" marB="0" anchor="b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</a:tr>
              <a:tr h="316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Startup Costs ($1000s)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4,538</a:t>
                      </a:r>
                    </a:p>
                  </a:txBody>
                  <a:tcPr marL="9525" marR="457200" marT="9525" marB="0" anchor="b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2,576</a:t>
                      </a:r>
                    </a:p>
                  </a:txBody>
                  <a:tcPr marL="9525" marR="457200" marT="9525" marB="0" anchor="b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-43%</a:t>
                      </a:r>
                    </a:p>
                  </a:txBody>
                  <a:tcPr marL="9525" marR="228600" marT="9525" marB="0" anchor="b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Min Gen Costs ($1000s)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6,673</a:t>
                      </a:r>
                    </a:p>
                  </a:txBody>
                  <a:tcPr marL="9525" marR="457200" marT="9525" marB="0" anchor="b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4,243</a:t>
                      </a:r>
                    </a:p>
                  </a:txBody>
                  <a:tcPr marL="9525" marR="457200" marT="9525" marB="0" anchor="b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-36%</a:t>
                      </a:r>
                    </a:p>
                  </a:txBody>
                  <a:tcPr marL="9525" marR="228600" marT="9525" marB="0" anchor="b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</a:tr>
              <a:tr h="316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Startup Plus Min Gen Costs ($1000s)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11,211</a:t>
                      </a:r>
                    </a:p>
                  </a:txBody>
                  <a:tcPr marL="9525" marR="457200" marT="9525" marB="0" anchor="b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6,820</a:t>
                      </a:r>
                    </a:p>
                  </a:txBody>
                  <a:tcPr marL="9525" marR="457200" marT="9525" marB="0" anchor="b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-39%</a:t>
                      </a:r>
                    </a:p>
                  </a:txBody>
                  <a:tcPr marL="9525" marR="228600" marT="9525" marB="0" anchor="b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LSL Energy (MWh)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108,202</a:t>
                      </a:r>
                    </a:p>
                  </a:txBody>
                  <a:tcPr marL="9525" marR="457200" marT="9525" marB="0" anchor="b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76,010</a:t>
                      </a:r>
                    </a:p>
                  </a:txBody>
                  <a:tcPr marL="9525" marR="457200" marT="9525" marB="0" anchor="b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-30%</a:t>
                      </a:r>
                    </a:p>
                  </a:txBody>
                  <a:tcPr marL="9525" marR="228600" marT="9525" marB="0" anchor="b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</a:tr>
              <a:tr h="316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Violation (MWh)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19,891</a:t>
                      </a:r>
                    </a:p>
                  </a:txBody>
                  <a:tcPr marL="9525" marR="457200" marT="9525" marB="0" anchor="b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20,683</a:t>
                      </a:r>
                    </a:p>
                  </a:txBody>
                  <a:tcPr marL="9525" marR="457200" marT="9525" marB="0" anchor="b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+4%</a:t>
                      </a:r>
                    </a:p>
                  </a:txBody>
                  <a:tcPr marL="9525" marR="228600" marT="9525" marB="0" anchor="b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Constraint-hours above 100% of Limit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795</a:t>
                      </a:r>
                    </a:p>
                  </a:txBody>
                  <a:tcPr marL="9525" marR="457200" marT="9525" marB="0" anchor="b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1,041</a:t>
                      </a:r>
                    </a:p>
                  </a:txBody>
                  <a:tcPr marL="9525" marR="457200" marT="9525" marB="0" anchor="b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+31%</a:t>
                      </a:r>
                    </a:p>
                  </a:txBody>
                  <a:tcPr marL="9525" marR="228600" marT="9525" marB="0" anchor="b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</a:tr>
              <a:tr h="316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Constraint-hours above 105% of Limit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432</a:t>
                      </a:r>
                    </a:p>
                  </a:txBody>
                  <a:tcPr marL="9525" marR="457200" marT="9525" marB="0" anchor="b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483</a:t>
                      </a:r>
                    </a:p>
                  </a:txBody>
                  <a:tcPr marL="9525" marR="457200" marT="9525" marB="0" anchor="b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+12%</a:t>
                      </a:r>
                    </a:p>
                  </a:txBody>
                  <a:tcPr marL="9525" marR="228600" marT="9525" marB="0" anchor="b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Constraint-hours above 110% of Limit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246</a:t>
                      </a:r>
                    </a:p>
                  </a:txBody>
                  <a:tcPr marL="9525" marR="457200" marT="9525" marB="0" anchor="b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274</a:t>
                      </a:r>
                    </a:p>
                  </a:txBody>
                  <a:tcPr marL="9525" marR="457200" marT="9525" marB="0" anchor="b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+11%</a:t>
                      </a:r>
                    </a:p>
                  </a:txBody>
                  <a:tcPr marL="9525" marR="228600" marT="9525" marB="0" anchor="b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</a:tr>
              <a:tr h="316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Constraint-hours above 120% of Limit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</a:t>
                      </a:r>
                    </a:p>
                  </a:txBody>
                  <a:tcPr marL="9525" marR="457200" marT="9525" marB="0" anchor="b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457200" marT="9525" marB="0" anchor="b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+1%</a:t>
                      </a:r>
                    </a:p>
                  </a:txBody>
                  <a:tcPr marL="9525" marR="228600" marT="9525" marB="0" anchor="b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543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Comments and Next Steps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These are initial results presented for discussion purposes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 smtClean="0"/>
              <a:t>More analysis and discussion is needed to determine whether changes are both acceptable and warranted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ERCOT will continue to analyze the issue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Compare recommendations to actual commitments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Perform </a:t>
            </a:r>
            <a:r>
              <a:rPr lang="en-US" sz="1600" dirty="0" smtClean="0"/>
              <a:t>additional analysis of current results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Complete rerunning the set of 283 HRUCs in 2016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Analyze reliability impacts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If warranted, analyze additional maximum shadow price limits</a:t>
            </a:r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46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Introduction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Resources were RUC-committed after 283 HRUCs in 2016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107 of these HRUCs have been rerun twice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Once using the current RUC maximum shadow price values 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Once using the current SCED maximum shadow price values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The results of each HRUC were then compared using five metrics</a:t>
            </a:r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338691"/>
              </p:ext>
            </p:extLst>
          </p:nvPr>
        </p:nvGraphicFramePr>
        <p:xfrm>
          <a:off x="806450" y="3733800"/>
          <a:ext cx="7531100" cy="1901190"/>
        </p:xfrm>
        <a:graphic>
          <a:graphicData uri="http://schemas.openxmlformats.org/drawingml/2006/table">
            <a:tbl>
              <a:tblPr/>
              <a:tblGrid>
                <a:gridCol w="2974308"/>
                <a:gridCol w="1801744"/>
                <a:gridCol w="1801744"/>
                <a:gridCol w="953304"/>
              </a:tblGrid>
              <a:tr h="31686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Constraint Category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677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Maximum Shadow Price ($/MWh)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677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Ratio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6770"/>
                    </a:solidFill>
                  </a:tcPr>
                </a:tc>
              </a:tr>
              <a:tr h="3168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Current RUC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677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68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Base case or voltage violation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1,000,000</a:t>
                      </a:r>
                    </a:p>
                  </a:txBody>
                  <a:tcPr marL="9525" marR="342900" marT="9525" marB="0" anchor="ctr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</a:tr>
              <a:tr h="3168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345 kV contingency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1,000,000</a:t>
                      </a:r>
                    </a:p>
                  </a:txBody>
                  <a:tcPr marL="9525" marR="342900" marT="9525" marB="0" anchor="ctr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4,500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</a:tr>
              <a:tr h="3168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138 kV contingency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900,000</a:t>
                      </a:r>
                    </a:p>
                  </a:txBody>
                  <a:tcPr marL="9525" marR="342900" marT="9525" marB="0" anchor="ctr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</a:tr>
              <a:tr h="3168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 kV contingency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700,000</a:t>
                      </a:r>
                    </a:p>
                  </a:txBody>
                  <a:tcPr marL="9525" marR="342900" marT="9525" marB="0" anchor="ctr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A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442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Metrics Compared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Recommended Resource-hours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/>
              <a:t>Energy injected by LSLs of RUC-recommended Resources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Startup plus </a:t>
            </a:r>
            <a:r>
              <a:rPr lang="en-US" sz="2000" dirty="0"/>
              <a:t>m</a:t>
            </a:r>
            <a:r>
              <a:rPr lang="en-US" sz="2000" dirty="0" smtClean="0"/>
              <a:t>inimum generation costs of RUC-recommended Resources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Total transmission constraint violations remaining in RUC solutions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Hours of violations above certain thresholds</a:t>
            </a:r>
          </a:p>
          <a:p>
            <a:pPr>
              <a:lnSpc>
                <a:spcPct val="150000"/>
              </a:lnSpc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37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Caveats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The </a:t>
            </a:r>
            <a:r>
              <a:rPr lang="en-US" sz="2000" dirty="0"/>
              <a:t>following slides present the output recommendations from the RUC Engine, not what was actually committed by ERCOT Operators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These slides will use the term “RUC-recommended” </a:t>
            </a:r>
            <a:r>
              <a:rPr lang="en-US" sz="1600" dirty="0" smtClean="0"/>
              <a:t>rather than </a:t>
            </a:r>
            <a:r>
              <a:rPr lang="en-US" sz="1600" dirty="0"/>
              <a:t>“RUC-committed</a:t>
            </a:r>
            <a:r>
              <a:rPr lang="en-US" sz="1600" dirty="0" smtClean="0"/>
              <a:t>”</a:t>
            </a:r>
          </a:p>
          <a:p>
            <a:pPr lvl="1">
              <a:lnSpc>
                <a:spcPct val="150000"/>
              </a:lnSpc>
            </a:pPr>
            <a:endParaRPr lang="en-US" sz="16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The graphs on the following slides are independently ordered by the current RUC results, so the HRUC represented in a position on one slide does not correspond to the same position on other slides.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72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943" y="1066799"/>
            <a:ext cx="7320114" cy="27407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Recommended Resource-Hours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07595"/>
            <a:ext cx="8531352" cy="228840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64 HRUCs had fewer recommended resource-hours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40 had the same number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3 had more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23 had exactly the same recommendations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23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0419" y="1053352"/>
            <a:ext cx="7320114" cy="27407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LSL Energy of RUC-Recommended Resources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07595"/>
            <a:ext cx="8531352" cy="228840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64 HRUCs had less total LSL energy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36 had the same amount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7</a:t>
            </a:r>
            <a:r>
              <a:rPr lang="en-US" sz="2000" dirty="0" smtClean="0"/>
              <a:t> had more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16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7532" y="1066800"/>
            <a:ext cx="7320114" cy="27392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Startup and Minimum Generation Costs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07595"/>
            <a:ext cx="8531352" cy="228840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70 HRUCs had lower total startup and minimum generation costs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34 had the same amount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3 had more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67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215" y="1089512"/>
            <a:ext cx="6719379" cy="27407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Transmission Violations in RUC Solution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07595"/>
            <a:ext cx="8531352" cy="228840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Note that the two graphs have different y-axis scales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2 HRUCs had lower total MWh of transmission violations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34 had the same amount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71 had more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57610" y="1107113"/>
            <a:ext cx="2192527" cy="239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89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0805" y="1066800"/>
            <a:ext cx="7318589" cy="27407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Constraint-Hours Above 100% of Limit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07595"/>
            <a:ext cx="8531352" cy="228840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1 HRUC had fewer constraint-hours above 100% of the limit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36 had the same number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70 had more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66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612</Words>
  <Application>Microsoft Office PowerPoint</Application>
  <PresentationFormat>On-screen Show (4:3)</PresentationFormat>
  <Paragraphs>162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1_Custom Design</vt:lpstr>
      <vt:lpstr>Office Theme</vt:lpstr>
      <vt:lpstr>PowerPoint Presentation</vt:lpstr>
      <vt:lpstr>Introduction</vt:lpstr>
      <vt:lpstr>Metrics Compared</vt:lpstr>
      <vt:lpstr>Caveats</vt:lpstr>
      <vt:lpstr>Recommended Resource-Hours</vt:lpstr>
      <vt:lpstr>LSL Energy of RUC-Recommended Resources</vt:lpstr>
      <vt:lpstr>Startup and Minimum Generation Costs</vt:lpstr>
      <vt:lpstr>Transmission Violations in RUC Solution</vt:lpstr>
      <vt:lpstr>Constraint-Hours Above 100% of Limit</vt:lpstr>
      <vt:lpstr>Constraint-Hours Above 105% of Limit</vt:lpstr>
      <vt:lpstr>Constraint-Hours Above 110% of Limit</vt:lpstr>
      <vt:lpstr>Constraint-Hours Above 120% of Limit</vt:lpstr>
      <vt:lpstr>Results Summary</vt:lpstr>
      <vt:lpstr>Comments and Next Steps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2017-01-27T19:58:03Z</dcterms:created>
  <dcterms:modified xsi:type="dcterms:W3CDTF">2017-01-27T19:58:15Z</dcterms:modified>
</cp:coreProperties>
</file>